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2">
  <p:sldMasterIdLst>
    <p:sldMasterId id="2147483648" r:id="rId2"/>
  </p:sldMasterIdLst>
  <p:notesMasterIdLst>
    <p:notesMasterId r:id="rId38"/>
  </p:notesMasterIdLst>
  <p:handoutMasterIdLst>
    <p:handoutMasterId r:id="rId39"/>
  </p:handoutMasterIdLst>
  <p:sldIdLst>
    <p:sldId id="256" r:id="rId3"/>
    <p:sldId id="400" r:id="rId4"/>
    <p:sldId id="261" r:id="rId5"/>
    <p:sldId id="405" r:id="rId6"/>
    <p:sldId id="262" r:id="rId7"/>
    <p:sldId id="263" r:id="rId8"/>
    <p:sldId id="403" r:id="rId9"/>
    <p:sldId id="404" r:id="rId10"/>
    <p:sldId id="406" r:id="rId11"/>
    <p:sldId id="407" r:id="rId12"/>
    <p:sldId id="409" r:id="rId13"/>
    <p:sldId id="446" r:id="rId14"/>
    <p:sldId id="461" r:id="rId15"/>
    <p:sldId id="472" r:id="rId16"/>
    <p:sldId id="473" r:id="rId17"/>
    <p:sldId id="474" r:id="rId18"/>
    <p:sldId id="475" r:id="rId19"/>
    <p:sldId id="476" r:id="rId20"/>
    <p:sldId id="478" r:id="rId21"/>
    <p:sldId id="449" r:id="rId22"/>
    <p:sldId id="450" r:id="rId23"/>
    <p:sldId id="451" r:id="rId24"/>
    <p:sldId id="462" r:id="rId25"/>
    <p:sldId id="465" r:id="rId26"/>
    <p:sldId id="466" r:id="rId27"/>
    <p:sldId id="467" r:id="rId28"/>
    <p:sldId id="468" r:id="rId29"/>
    <p:sldId id="479" r:id="rId30"/>
    <p:sldId id="477" r:id="rId31"/>
    <p:sldId id="436" r:id="rId32"/>
    <p:sldId id="469" r:id="rId33"/>
    <p:sldId id="470" r:id="rId34"/>
    <p:sldId id="471" r:id="rId35"/>
    <p:sldId id="464" r:id="rId36"/>
    <p:sldId id="480" r:id="rId3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78" autoAdjust="0"/>
    <p:restoredTop sz="94660"/>
  </p:normalViewPr>
  <p:slideViewPr>
    <p:cSldViewPr snapToGrid="0">
      <p:cViewPr varScale="1">
        <p:scale>
          <a:sx n="115" d="100"/>
          <a:sy n="115" d="100"/>
        </p:scale>
        <p:origin x="384" y="114"/>
      </p:cViewPr>
      <p:guideLst>
        <p:guide pos="3840"/>
        <p:guide orient="horz" pos="2160"/>
      </p:guideLst>
    </p:cSldViewPr>
  </p:slideViewPr>
  <p:notesTextViewPr>
    <p:cViewPr>
      <p:scale>
        <a:sx n="1" d="1"/>
        <a:sy n="1" d="1"/>
      </p:scale>
      <p:origin x="0" y="0"/>
    </p:cViewPr>
  </p:notesText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ante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ro-RO" dirty="0"/>
          </a:p>
        </p:txBody>
      </p:sp>
      <p:sp>
        <p:nvSpPr>
          <p:cNvPr id="3" name="Substituent dată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FD9D2DDA-69D8-473F-A583-B6774B31A77B}" type="datetimeFigureOut">
              <a:rPr lang="ro-RO" smtClean="0"/>
              <a:t>17.02.2021</a:t>
            </a:fld>
            <a:endParaRPr lang="ro-RO" dirty="0"/>
          </a:p>
        </p:txBody>
      </p:sp>
      <p:sp>
        <p:nvSpPr>
          <p:cNvPr id="4" name="Substituent subsol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ro-RO" dirty="0"/>
          </a:p>
        </p:txBody>
      </p:sp>
      <p:sp>
        <p:nvSpPr>
          <p:cNvPr id="5" name="Substituent număr diapozitiv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02392CCB-FF08-4D29-8DA3-E1FD86044808}" type="slidenum">
              <a:rPr lang="ro-RO" smtClean="0"/>
              <a:t>‹#›</a:t>
            </a:fld>
            <a:endParaRPr lang="ro-RO" dirty="0"/>
          </a:p>
        </p:txBody>
      </p:sp>
    </p:spTree>
    <p:extLst>
      <p:ext uri="{BB962C8B-B14F-4D97-AF65-F5344CB8AC3E}">
        <p14:creationId xmlns:p14="http://schemas.microsoft.com/office/powerpoint/2010/main" val="1662153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ante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ro-RO" dirty="0"/>
          </a:p>
        </p:txBody>
      </p:sp>
      <p:sp>
        <p:nvSpPr>
          <p:cNvPr id="3" name="Substituent dată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01F6DFB-6833-46E4-B515-70E0D9178056}" type="datetimeFigureOut">
              <a:rPr lang="ro-RO" smtClean="0"/>
              <a:t>17.02.2021</a:t>
            </a:fld>
            <a:endParaRPr lang="ro-RO" dirty="0"/>
          </a:p>
        </p:txBody>
      </p:sp>
      <p:sp>
        <p:nvSpPr>
          <p:cNvPr id="4" name="Substituent imagine diapozitiv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ro-RO" dirty="0"/>
          </a:p>
        </p:txBody>
      </p:sp>
      <p:sp>
        <p:nvSpPr>
          <p:cNvPr id="5" name="Substituent note 4"/>
          <p:cNvSpPr>
            <a:spLocks noGrp="1"/>
          </p:cNvSpPr>
          <p:nvPr>
            <p:ph type="body" sz="quarter" idx="3"/>
          </p:nvPr>
        </p:nvSpPr>
        <p:spPr>
          <a:xfrm>
            <a:off x="679768" y="4777195"/>
            <a:ext cx="5438140" cy="3350240"/>
          </a:xfrm>
          <a:prstGeom prst="rect">
            <a:avLst/>
          </a:prstGeom>
        </p:spPr>
        <p:txBody>
          <a:bodyPr vert="horz" lIns="91440" tIns="45720" rIns="91440" bIns="45720" rtlCol="0"/>
          <a:lstStyle/>
          <a:p>
            <a:pPr lvl="0"/>
            <a:r>
              <a:rPr lang="ro-RO" dirty="0" smtClean="0"/>
              <a:t>Clic pentru editare stiluri text Coordonator</a:t>
            </a:r>
          </a:p>
          <a:p>
            <a:pPr lvl="1"/>
            <a:r>
              <a:rPr lang="ro-RO" dirty="0" smtClean="0"/>
              <a:t>Al doilea nivel</a:t>
            </a:r>
          </a:p>
          <a:p>
            <a:pPr lvl="2"/>
            <a:r>
              <a:rPr lang="ro-RO" dirty="0" smtClean="0"/>
              <a:t>Al treilea nivel</a:t>
            </a:r>
          </a:p>
          <a:p>
            <a:pPr lvl="3"/>
            <a:r>
              <a:rPr lang="ro-RO" dirty="0" smtClean="0"/>
              <a:t>Al patrulea nivel</a:t>
            </a:r>
          </a:p>
          <a:p>
            <a:pPr lvl="4"/>
            <a:r>
              <a:rPr lang="ro-RO" dirty="0" smtClean="0"/>
              <a:t>Al cincilea nivel</a:t>
            </a:r>
            <a:endParaRPr lang="ro-RO" dirty="0"/>
          </a:p>
        </p:txBody>
      </p:sp>
      <p:sp>
        <p:nvSpPr>
          <p:cNvPr id="6" name="Substituent subsol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ro-RO" dirty="0"/>
          </a:p>
        </p:txBody>
      </p:sp>
      <p:sp>
        <p:nvSpPr>
          <p:cNvPr id="7" name="Substituent număr diapozitiv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58706C7-F2C3-48B6-8A22-C484D800B5D4}" type="slidenum">
              <a:rPr lang="ro-RO" smtClean="0"/>
              <a:t>‹#›</a:t>
            </a:fld>
            <a:endParaRPr lang="ro-RO" dirty="0"/>
          </a:p>
        </p:txBody>
      </p:sp>
    </p:spTree>
    <p:extLst>
      <p:ext uri="{BB962C8B-B14F-4D97-AF65-F5344CB8AC3E}">
        <p14:creationId xmlns:p14="http://schemas.microsoft.com/office/powerpoint/2010/main" val="599506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zitiv titlu">
    <p:spTree>
      <p:nvGrpSpPr>
        <p:cNvPr id="1" name=""/>
        <p:cNvGrpSpPr/>
        <p:nvPr/>
      </p:nvGrpSpPr>
      <p:grpSpPr>
        <a:xfrm>
          <a:off x="0" y="0"/>
          <a:ext cx="0" cy="0"/>
          <a:chOff x="0" y="0"/>
          <a:chExt cx="0" cy="0"/>
        </a:xfrm>
      </p:grpSpPr>
      <p:sp>
        <p:nvSpPr>
          <p:cNvPr id="9" name="Dreptunghi 8"/>
          <p:cNvSpPr/>
          <p:nvPr/>
        </p:nvSpPr>
        <p:spPr>
          <a:xfrm>
            <a:off x="-1" y="1905000"/>
            <a:ext cx="12188826" cy="320040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ro-RO" dirty="0"/>
          </a:p>
        </p:txBody>
      </p:sp>
      <p:sp>
        <p:nvSpPr>
          <p:cNvPr id="10" name="Dreptunghi 9"/>
          <p:cNvSpPr/>
          <p:nvPr/>
        </p:nvSpPr>
        <p:spPr>
          <a:xfrm>
            <a:off x="-2" y="1795132"/>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ro-RO" dirty="0"/>
          </a:p>
        </p:txBody>
      </p:sp>
      <p:sp>
        <p:nvSpPr>
          <p:cNvPr id="11" name="Dreptunghi 10"/>
          <p:cNvSpPr/>
          <p:nvPr/>
        </p:nvSpPr>
        <p:spPr>
          <a:xfrm>
            <a:off x="-2" y="5142116"/>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ro-RO" dirty="0"/>
          </a:p>
        </p:txBody>
      </p:sp>
      <p:sp>
        <p:nvSpPr>
          <p:cNvPr id="2" name="Titlu 1"/>
          <p:cNvSpPr>
            <a:spLocks noGrp="1"/>
          </p:cNvSpPr>
          <p:nvPr>
            <p:ph type="ctrTitle"/>
          </p:nvPr>
        </p:nvSpPr>
        <p:spPr>
          <a:xfrm>
            <a:off x="1295400" y="2079812"/>
            <a:ext cx="9601200" cy="1724092"/>
          </a:xfrm>
        </p:spPr>
        <p:txBody>
          <a:bodyPr anchor="b"/>
          <a:lstStyle>
            <a:lvl1pPr algn="ctr">
              <a:defRPr sz="5400"/>
            </a:lvl1pPr>
          </a:lstStyle>
          <a:p>
            <a:r>
              <a:rPr lang="ro-RO" smtClean="0"/>
              <a:t>Clic pentru editare stil titlu</a:t>
            </a:r>
            <a:endParaRPr lang="ro-RO" dirty="0"/>
          </a:p>
        </p:txBody>
      </p:sp>
      <p:sp>
        <p:nvSpPr>
          <p:cNvPr id="3" name="Subtitlu 2"/>
          <p:cNvSpPr>
            <a:spLocks noGrp="1"/>
          </p:cNvSpPr>
          <p:nvPr>
            <p:ph type="subTitle" idx="1"/>
          </p:nvPr>
        </p:nvSpPr>
        <p:spPr>
          <a:xfrm>
            <a:off x="1295400" y="3959352"/>
            <a:ext cx="9601200" cy="914400"/>
          </a:xfrm>
        </p:spPr>
        <p:txBody>
          <a:bodyPr>
            <a:normAutofit/>
          </a:bodyPr>
          <a:lstStyle>
            <a:lvl1pPr marL="0" indent="0" algn="ctr">
              <a:spcBef>
                <a:spcPts val="0"/>
              </a:spcBef>
              <a:buNone/>
              <a:defRPr sz="2000"/>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o-RO" smtClean="0"/>
              <a:t>Clic pentru a edita stilul de subtitlu</a:t>
            </a:r>
            <a:endParaRPr lang="ro-RO" dirty="0"/>
          </a:p>
        </p:txBody>
      </p:sp>
    </p:spTree>
    <p:extLst>
      <p:ext uri="{BB962C8B-B14F-4D97-AF65-F5344CB8AC3E}">
        <p14:creationId xmlns:p14="http://schemas.microsoft.com/office/powerpoint/2010/main" val="1985752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Clic pentru editare stil titlu</a:t>
            </a:r>
            <a:endParaRPr lang="ro-RO" dirty="0"/>
          </a:p>
        </p:txBody>
      </p:sp>
      <p:sp>
        <p:nvSpPr>
          <p:cNvPr id="3" name="Substituent text vertical 2"/>
          <p:cNvSpPr>
            <a:spLocks noGrp="1"/>
          </p:cNvSpPr>
          <p:nvPr>
            <p:ph type="body" orient="vert" idx="1"/>
          </p:nvPr>
        </p:nvSpPr>
        <p:spPr/>
        <p:txBody>
          <a:bodyPr vert="eaVert"/>
          <a:lstStyle>
            <a:lvl5pPr>
              <a:defRPr/>
            </a:lvl5pPr>
            <a:lvl6pPr>
              <a:defRPr/>
            </a:lvl6pPr>
            <a:lvl7pPr>
              <a:defRPr/>
            </a:lvl7p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dirty="0"/>
          </a:p>
        </p:txBody>
      </p:sp>
      <p:sp>
        <p:nvSpPr>
          <p:cNvPr id="4" name="Substituent dată 3"/>
          <p:cNvSpPr>
            <a:spLocks noGrp="1"/>
          </p:cNvSpPr>
          <p:nvPr>
            <p:ph type="dt" sz="half" idx="10"/>
          </p:nvPr>
        </p:nvSpPr>
        <p:spPr/>
        <p:txBody>
          <a:bodyPr/>
          <a:lstStyle/>
          <a:p>
            <a:fld id="{0B277187-C200-495F-A386-621319EADA8F}" type="datetimeFigureOut">
              <a:rPr lang="ro-RO" smtClean="0"/>
              <a:t>17.02.2021</a:t>
            </a:fld>
            <a:endParaRPr lang="ro-RO" dirty="0"/>
          </a:p>
        </p:txBody>
      </p:sp>
      <p:sp>
        <p:nvSpPr>
          <p:cNvPr id="5" name="Substituent subsol 4"/>
          <p:cNvSpPr>
            <a:spLocks noGrp="1"/>
          </p:cNvSpPr>
          <p:nvPr>
            <p:ph type="ftr" sz="quarter" idx="11"/>
          </p:nvPr>
        </p:nvSpPr>
        <p:spPr/>
        <p:txBody>
          <a:bodyPr/>
          <a:lstStyle/>
          <a:p>
            <a:endParaRPr lang="ro-RO" dirty="0"/>
          </a:p>
        </p:txBody>
      </p:sp>
      <p:sp>
        <p:nvSpPr>
          <p:cNvPr id="6" name="Substituent număr diapozitiv 5"/>
          <p:cNvSpPr>
            <a:spLocks noGrp="1"/>
          </p:cNvSpPr>
          <p:nvPr>
            <p:ph type="sldNum" sz="quarter" idx="12"/>
          </p:nvPr>
        </p:nvSpPr>
        <p:spPr/>
        <p:txBody>
          <a:bodyPr/>
          <a:lstStyle/>
          <a:p>
            <a:fld id="{FC749032-2A07-4AE8-BA90-74324CAE0C87}" type="slidenum">
              <a:rPr lang="ro-RO" smtClean="0"/>
              <a:t>‹#›</a:t>
            </a:fld>
            <a:endParaRPr lang="ro-RO" dirty="0"/>
          </a:p>
        </p:txBody>
      </p:sp>
    </p:spTree>
    <p:extLst>
      <p:ext uri="{BB962C8B-B14F-4D97-AF65-F5344CB8AC3E}">
        <p14:creationId xmlns:p14="http://schemas.microsoft.com/office/powerpoint/2010/main" val="2735931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p:cNvSpPr>
            <a:spLocks noGrp="1"/>
          </p:cNvSpPr>
          <p:nvPr>
            <p:ph type="title" orient="vert"/>
          </p:nvPr>
        </p:nvSpPr>
        <p:spPr>
          <a:xfrm>
            <a:off x="8724900" y="274638"/>
            <a:ext cx="2628900" cy="5897562"/>
          </a:xfrm>
        </p:spPr>
        <p:txBody>
          <a:bodyPr vert="eaVert"/>
          <a:lstStyle/>
          <a:p>
            <a:r>
              <a:rPr lang="ro-RO" smtClean="0"/>
              <a:t>Clic pentru editare stil titlu</a:t>
            </a:r>
            <a:endParaRPr lang="ro-RO" dirty="0"/>
          </a:p>
        </p:txBody>
      </p:sp>
      <p:sp>
        <p:nvSpPr>
          <p:cNvPr id="3" name="Substituent text vertical 2"/>
          <p:cNvSpPr>
            <a:spLocks noGrp="1"/>
          </p:cNvSpPr>
          <p:nvPr>
            <p:ph type="body" orient="vert" idx="1"/>
          </p:nvPr>
        </p:nvSpPr>
        <p:spPr>
          <a:xfrm>
            <a:off x="838200" y="274638"/>
            <a:ext cx="7734300" cy="5897562"/>
          </a:xfrm>
        </p:spPr>
        <p:txBody>
          <a:bodyPr vert="eaVert"/>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dirty="0"/>
          </a:p>
        </p:txBody>
      </p:sp>
      <p:sp>
        <p:nvSpPr>
          <p:cNvPr id="4" name="Substituent dată 3"/>
          <p:cNvSpPr>
            <a:spLocks noGrp="1"/>
          </p:cNvSpPr>
          <p:nvPr>
            <p:ph type="dt" sz="half" idx="10"/>
          </p:nvPr>
        </p:nvSpPr>
        <p:spPr/>
        <p:txBody>
          <a:bodyPr/>
          <a:lstStyle/>
          <a:p>
            <a:fld id="{0B277187-C200-495F-A386-621319EADA8F}" type="datetimeFigureOut">
              <a:rPr lang="ro-RO" smtClean="0"/>
              <a:t>17.02.2021</a:t>
            </a:fld>
            <a:endParaRPr lang="ro-RO" dirty="0"/>
          </a:p>
        </p:txBody>
      </p:sp>
      <p:sp>
        <p:nvSpPr>
          <p:cNvPr id="5" name="Substituent subsol 4"/>
          <p:cNvSpPr>
            <a:spLocks noGrp="1"/>
          </p:cNvSpPr>
          <p:nvPr>
            <p:ph type="ftr" sz="quarter" idx="11"/>
          </p:nvPr>
        </p:nvSpPr>
        <p:spPr/>
        <p:txBody>
          <a:bodyPr/>
          <a:lstStyle/>
          <a:p>
            <a:endParaRPr lang="ro-RO" dirty="0"/>
          </a:p>
        </p:txBody>
      </p:sp>
      <p:sp>
        <p:nvSpPr>
          <p:cNvPr id="6" name="Substituent număr diapozitiv 5"/>
          <p:cNvSpPr>
            <a:spLocks noGrp="1"/>
          </p:cNvSpPr>
          <p:nvPr>
            <p:ph type="sldNum" sz="quarter" idx="12"/>
          </p:nvPr>
        </p:nvSpPr>
        <p:spPr/>
        <p:txBody>
          <a:bodyPr/>
          <a:lstStyle/>
          <a:p>
            <a:fld id="{FC749032-2A07-4AE8-BA90-74324CAE0C87}" type="slidenum">
              <a:rPr lang="ro-RO" smtClean="0"/>
              <a:t>‹#›</a:t>
            </a:fld>
            <a:endParaRPr lang="ro-RO" dirty="0"/>
          </a:p>
        </p:txBody>
      </p:sp>
    </p:spTree>
    <p:extLst>
      <p:ext uri="{BB962C8B-B14F-4D97-AF65-F5344CB8AC3E}">
        <p14:creationId xmlns:p14="http://schemas.microsoft.com/office/powerpoint/2010/main" val="4230509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Clic pentru editare stil titlu</a:t>
            </a:r>
            <a:endParaRPr lang="ro-RO" dirty="0"/>
          </a:p>
        </p:txBody>
      </p:sp>
      <p:sp>
        <p:nvSpPr>
          <p:cNvPr id="3" name="Substituent conținut 2"/>
          <p:cNvSpPr>
            <a:spLocks noGrp="1"/>
          </p:cNvSpPr>
          <p:nvPr>
            <p:ph idx="1"/>
          </p:nvPr>
        </p:nvSpPr>
        <p:spPr/>
        <p:txBody>
          <a:bodyPr/>
          <a:lstStyle>
            <a:lvl5pPr>
              <a:defRPr/>
            </a:lvl5pPr>
            <a:lvl6pPr>
              <a:defRPr/>
            </a:lvl6pPr>
            <a:lvl7pPr>
              <a:defRPr/>
            </a:lvl7pPr>
            <a:lvl8pPr>
              <a:defRPr/>
            </a:lvl8pPr>
            <a:lvl9pPr>
              <a:defRPr/>
            </a:lvl9p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dirty="0"/>
          </a:p>
        </p:txBody>
      </p:sp>
      <p:sp>
        <p:nvSpPr>
          <p:cNvPr id="4" name="Substituent dată 3"/>
          <p:cNvSpPr>
            <a:spLocks noGrp="1"/>
          </p:cNvSpPr>
          <p:nvPr>
            <p:ph type="dt" sz="half" idx="10"/>
          </p:nvPr>
        </p:nvSpPr>
        <p:spPr/>
        <p:txBody>
          <a:bodyPr/>
          <a:lstStyle/>
          <a:p>
            <a:fld id="{0B277187-C200-495F-A386-621319EADA8F}" type="datetimeFigureOut">
              <a:rPr lang="ro-RO" smtClean="0"/>
              <a:t>17.02.2021</a:t>
            </a:fld>
            <a:endParaRPr lang="ro-RO" dirty="0"/>
          </a:p>
        </p:txBody>
      </p:sp>
      <p:sp>
        <p:nvSpPr>
          <p:cNvPr id="5" name="Substituent subsol 4"/>
          <p:cNvSpPr>
            <a:spLocks noGrp="1"/>
          </p:cNvSpPr>
          <p:nvPr>
            <p:ph type="ftr" sz="quarter" idx="11"/>
          </p:nvPr>
        </p:nvSpPr>
        <p:spPr/>
        <p:txBody>
          <a:bodyPr/>
          <a:lstStyle/>
          <a:p>
            <a:endParaRPr lang="ro-RO" dirty="0"/>
          </a:p>
        </p:txBody>
      </p:sp>
      <p:sp>
        <p:nvSpPr>
          <p:cNvPr id="6" name="Substituent număr diapozitiv 5"/>
          <p:cNvSpPr>
            <a:spLocks noGrp="1"/>
          </p:cNvSpPr>
          <p:nvPr>
            <p:ph type="sldNum" sz="quarter" idx="12"/>
          </p:nvPr>
        </p:nvSpPr>
        <p:spPr/>
        <p:txBody>
          <a:bodyPr/>
          <a:lstStyle/>
          <a:p>
            <a:fld id="{FC749032-2A07-4AE8-BA90-74324CAE0C87}" type="slidenum">
              <a:rPr lang="ro-RO" smtClean="0"/>
              <a:t>‹#›</a:t>
            </a:fld>
            <a:endParaRPr lang="ro-RO" dirty="0"/>
          </a:p>
        </p:txBody>
      </p:sp>
    </p:spTree>
    <p:extLst>
      <p:ext uri="{BB962C8B-B14F-4D97-AF65-F5344CB8AC3E}">
        <p14:creationId xmlns:p14="http://schemas.microsoft.com/office/powerpoint/2010/main" val="4217319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ntet secțiune">
    <p:bg>
      <p:bgPr>
        <a:gradFill rotWithShape="1">
          <a:gsLst>
            <a:gs pos="100000">
              <a:schemeClr val="accent1">
                <a:alpha val="80000"/>
              </a:schemeClr>
            </a:gs>
            <a:gs pos="0">
              <a:schemeClr val="accent1">
                <a:lumMod val="40000"/>
                <a:lumOff val="60000"/>
                <a:alpha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u 1"/>
          <p:cNvSpPr>
            <a:spLocks noGrp="1"/>
          </p:cNvSpPr>
          <p:nvPr>
            <p:ph type="title"/>
          </p:nvPr>
        </p:nvSpPr>
        <p:spPr>
          <a:xfrm>
            <a:off x="1295400" y="2130552"/>
            <a:ext cx="9601200" cy="2359152"/>
          </a:xfrm>
        </p:spPr>
        <p:txBody>
          <a:bodyPr anchor="b">
            <a:normAutofit/>
          </a:bodyPr>
          <a:lstStyle>
            <a:lvl1pPr algn="ctr">
              <a:defRPr sz="5400" b="1"/>
            </a:lvl1pPr>
          </a:lstStyle>
          <a:p>
            <a:r>
              <a:rPr lang="ro-RO" smtClean="0"/>
              <a:t>Clic pentru editare stil titlu</a:t>
            </a:r>
            <a:endParaRPr lang="ro-RO" dirty="0"/>
          </a:p>
        </p:txBody>
      </p:sp>
      <p:sp>
        <p:nvSpPr>
          <p:cNvPr id="3" name="Substituent text 2"/>
          <p:cNvSpPr>
            <a:spLocks noGrp="1"/>
          </p:cNvSpPr>
          <p:nvPr>
            <p:ph type="body" idx="1"/>
          </p:nvPr>
        </p:nvSpPr>
        <p:spPr>
          <a:xfrm>
            <a:off x="1295400" y="4572000"/>
            <a:ext cx="9601200" cy="841248"/>
          </a:xfrm>
        </p:spPr>
        <p:txBody>
          <a:bodyPr anchor="t"/>
          <a:lstStyle>
            <a:lvl1pPr marL="0" indent="0" algn="ctr">
              <a:spcBef>
                <a:spcPts val="0"/>
              </a:spcBef>
              <a:buNone/>
              <a:defRPr sz="20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o-RO" smtClean="0"/>
              <a:t>Clic pentru editare stiluri text Coordonator</a:t>
            </a:r>
          </a:p>
        </p:txBody>
      </p:sp>
      <p:sp>
        <p:nvSpPr>
          <p:cNvPr id="4" name="Substituent dată 3"/>
          <p:cNvSpPr>
            <a:spLocks noGrp="1"/>
          </p:cNvSpPr>
          <p:nvPr>
            <p:ph type="dt" sz="half" idx="10"/>
          </p:nvPr>
        </p:nvSpPr>
        <p:spPr/>
        <p:txBody>
          <a:bodyPr/>
          <a:lstStyle/>
          <a:p>
            <a:fld id="{0B277187-C200-495F-A386-621319EADA8F}" type="datetimeFigureOut">
              <a:rPr lang="ro-RO" smtClean="0"/>
              <a:t>17.02.2021</a:t>
            </a:fld>
            <a:endParaRPr lang="ro-RO" dirty="0"/>
          </a:p>
        </p:txBody>
      </p:sp>
      <p:sp>
        <p:nvSpPr>
          <p:cNvPr id="5" name="Substituent subsol 4"/>
          <p:cNvSpPr>
            <a:spLocks noGrp="1"/>
          </p:cNvSpPr>
          <p:nvPr>
            <p:ph type="ftr" sz="quarter" idx="11"/>
          </p:nvPr>
        </p:nvSpPr>
        <p:spPr/>
        <p:txBody>
          <a:bodyPr/>
          <a:lstStyle/>
          <a:p>
            <a:endParaRPr lang="ro-RO" dirty="0"/>
          </a:p>
        </p:txBody>
      </p:sp>
      <p:sp>
        <p:nvSpPr>
          <p:cNvPr id="6" name="Substituent număr diapozitiv 5"/>
          <p:cNvSpPr>
            <a:spLocks noGrp="1"/>
          </p:cNvSpPr>
          <p:nvPr>
            <p:ph type="sldNum" sz="quarter" idx="12"/>
          </p:nvPr>
        </p:nvSpPr>
        <p:spPr/>
        <p:txBody>
          <a:bodyPr/>
          <a:lstStyle/>
          <a:p>
            <a:fld id="{FC749032-2A07-4AE8-BA90-74324CAE0C87}" type="slidenum">
              <a:rPr lang="ro-RO" smtClean="0"/>
              <a:t>‹#›</a:t>
            </a:fld>
            <a:endParaRPr lang="ro-RO" dirty="0"/>
          </a:p>
        </p:txBody>
      </p:sp>
    </p:spTree>
    <p:extLst>
      <p:ext uri="{BB962C8B-B14F-4D97-AF65-F5344CB8AC3E}">
        <p14:creationId xmlns:p14="http://schemas.microsoft.com/office/powerpoint/2010/main" val="31620335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Clic pentru editare stil titlu</a:t>
            </a:r>
            <a:endParaRPr lang="ro-RO" dirty="0"/>
          </a:p>
        </p:txBody>
      </p:sp>
      <p:sp>
        <p:nvSpPr>
          <p:cNvPr id="3" name="Substituent conținut 2"/>
          <p:cNvSpPr>
            <a:spLocks noGrp="1"/>
          </p:cNvSpPr>
          <p:nvPr>
            <p:ph sz="half" idx="1"/>
          </p:nvPr>
        </p:nvSpPr>
        <p:spPr>
          <a:xfrm>
            <a:off x="134112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dirty="0"/>
          </a:p>
        </p:txBody>
      </p:sp>
      <p:sp>
        <p:nvSpPr>
          <p:cNvPr id="4" name="Substituent conținut 3"/>
          <p:cNvSpPr>
            <a:spLocks noGrp="1"/>
          </p:cNvSpPr>
          <p:nvPr>
            <p:ph sz="half" idx="2"/>
          </p:nvPr>
        </p:nvSpPr>
        <p:spPr>
          <a:xfrm>
            <a:off x="627888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dirty="0"/>
          </a:p>
        </p:txBody>
      </p:sp>
      <p:sp>
        <p:nvSpPr>
          <p:cNvPr id="5" name="Substituent dată 4"/>
          <p:cNvSpPr>
            <a:spLocks noGrp="1"/>
          </p:cNvSpPr>
          <p:nvPr>
            <p:ph type="dt" sz="half" idx="10"/>
          </p:nvPr>
        </p:nvSpPr>
        <p:spPr/>
        <p:txBody>
          <a:bodyPr/>
          <a:lstStyle/>
          <a:p>
            <a:fld id="{0B277187-C200-495F-A386-621319EADA8F}" type="datetimeFigureOut">
              <a:rPr lang="ro-RO" smtClean="0"/>
              <a:t>17.02.2021</a:t>
            </a:fld>
            <a:endParaRPr lang="ro-RO" dirty="0"/>
          </a:p>
        </p:txBody>
      </p:sp>
      <p:sp>
        <p:nvSpPr>
          <p:cNvPr id="6" name="Substituent subsol 5"/>
          <p:cNvSpPr>
            <a:spLocks noGrp="1"/>
          </p:cNvSpPr>
          <p:nvPr>
            <p:ph type="ftr" sz="quarter" idx="11"/>
          </p:nvPr>
        </p:nvSpPr>
        <p:spPr/>
        <p:txBody>
          <a:bodyPr/>
          <a:lstStyle/>
          <a:p>
            <a:endParaRPr lang="ro-RO" dirty="0"/>
          </a:p>
        </p:txBody>
      </p:sp>
      <p:sp>
        <p:nvSpPr>
          <p:cNvPr id="7" name="Substituent număr diapozitiv 6"/>
          <p:cNvSpPr>
            <a:spLocks noGrp="1"/>
          </p:cNvSpPr>
          <p:nvPr>
            <p:ph type="sldNum" sz="quarter" idx="12"/>
          </p:nvPr>
        </p:nvSpPr>
        <p:spPr/>
        <p:txBody>
          <a:bodyPr/>
          <a:lstStyle/>
          <a:p>
            <a:fld id="{FC749032-2A07-4AE8-BA90-74324CAE0C87}" type="slidenum">
              <a:rPr lang="ro-RO" smtClean="0"/>
              <a:t>‹#›</a:t>
            </a:fld>
            <a:endParaRPr lang="ro-RO" dirty="0"/>
          </a:p>
        </p:txBody>
      </p:sp>
    </p:spTree>
    <p:extLst>
      <p:ext uri="{BB962C8B-B14F-4D97-AF65-F5344CB8AC3E}">
        <p14:creationId xmlns:p14="http://schemas.microsoft.com/office/powerpoint/2010/main" val="3676357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Clic pentru editare stil titlu</a:t>
            </a:r>
            <a:endParaRPr lang="ro-RO" dirty="0"/>
          </a:p>
        </p:txBody>
      </p:sp>
      <p:sp>
        <p:nvSpPr>
          <p:cNvPr id="3" name="Substituent text 2"/>
          <p:cNvSpPr>
            <a:spLocks noGrp="1"/>
          </p:cNvSpPr>
          <p:nvPr>
            <p:ph type="body" idx="1"/>
          </p:nvPr>
        </p:nvSpPr>
        <p:spPr>
          <a:xfrm>
            <a:off x="1341120" y="1837464"/>
            <a:ext cx="4572000" cy="766588"/>
          </a:xfrm>
        </p:spPr>
        <p:txBody>
          <a:bodyPr anchor="ctr">
            <a:normAutofit/>
          </a:bodyPr>
          <a:lstStyle>
            <a:lvl1pPr marL="0" indent="0">
              <a:spcBef>
                <a:spcPts val="0"/>
              </a:spcBef>
              <a:buNone/>
              <a:defRPr sz="22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smtClean="0"/>
              <a:t>Clic pentru editare stiluri text Coordonator</a:t>
            </a:r>
          </a:p>
        </p:txBody>
      </p:sp>
      <p:sp>
        <p:nvSpPr>
          <p:cNvPr id="4" name="Substituent conținut 3"/>
          <p:cNvSpPr>
            <a:spLocks noGrp="1"/>
          </p:cNvSpPr>
          <p:nvPr>
            <p:ph sz="half" idx="2"/>
          </p:nvPr>
        </p:nvSpPr>
        <p:spPr>
          <a:xfrm>
            <a:off x="134112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dirty="0"/>
          </a:p>
        </p:txBody>
      </p:sp>
      <p:sp>
        <p:nvSpPr>
          <p:cNvPr id="5" name="Substituent text 4"/>
          <p:cNvSpPr>
            <a:spLocks noGrp="1"/>
          </p:cNvSpPr>
          <p:nvPr>
            <p:ph type="body" sz="quarter" idx="3"/>
          </p:nvPr>
        </p:nvSpPr>
        <p:spPr>
          <a:xfrm>
            <a:off x="6278880" y="1837464"/>
            <a:ext cx="4572000" cy="766588"/>
          </a:xfrm>
        </p:spPr>
        <p:txBody>
          <a:bodyPr anchor="ctr">
            <a:normAutofit/>
          </a:bodyPr>
          <a:lstStyle>
            <a:lvl1pPr marL="0" indent="0">
              <a:spcBef>
                <a:spcPts val="0"/>
              </a:spcBef>
              <a:buNone/>
              <a:defRPr sz="22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smtClean="0"/>
              <a:t>Clic pentru editare stiluri text Coordonator</a:t>
            </a:r>
          </a:p>
        </p:txBody>
      </p:sp>
      <p:sp>
        <p:nvSpPr>
          <p:cNvPr id="6" name="Substituent conținut 5"/>
          <p:cNvSpPr>
            <a:spLocks noGrp="1"/>
          </p:cNvSpPr>
          <p:nvPr>
            <p:ph sz="quarter" idx="4"/>
          </p:nvPr>
        </p:nvSpPr>
        <p:spPr>
          <a:xfrm>
            <a:off x="627888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dirty="0"/>
          </a:p>
        </p:txBody>
      </p:sp>
      <p:sp>
        <p:nvSpPr>
          <p:cNvPr id="7" name="Substituent dată 6"/>
          <p:cNvSpPr>
            <a:spLocks noGrp="1"/>
          </p:cNvSpPr>
          <p:nvPr>
            <p:ph type="dt" sz="half" idx="10"/>
          </p:nvPr>
        </p:nvSpPr>
        <p:spPr/>
        <p:txBody>
          <a:bodyPr/>
          <a:lstStyle/>
          <a:p>
            <a:fld id="{0B277187-C200-495F-A386-621319EADA8F}" type="datetimeFigureOut">
              <a:rPr lang="ro-RO" smtClean="0"/>
              <a:t>17.02.2021</a:t>
            </a:fld>
            <a:endParaRPr lang="ro-RO" dirty="0"/>
          </a:p>
        </p:txBody>
      </p:sp>
      <p:sp>
        <p:nvSpPr>
          <p:cNvPr id="8" name="Substituent subsol 7"/>
          <p:cNvSpPr>
            <a:spLocks noGrp="1"/>
          </p:cNvSpPr>
          <p:nvPr>
            <p:ph type="ftr" sz="quarter" idx="11"/>
          </p:nvPr>
        </p:nvSpPr>
        <p:spPr/>
        <p:txBody>
          <a:bodyPr/>
          <a:lstStyle/>
          <a:p>
            <a:endParaRPr lang="ro-RO" dirty="0"/>
          </a:p>
        </p:txBody>
      </p:sp>
      <p:sp>
        <p:nvSpPr>
          <p:cNvPr id="9" name="Substituent număr diapozitiv 8"/>
          <p:cNvSpPr>
            <a:spLocks noGrp="1"/>
          </p:cNvSpPr>
          <p:nvPr>
            <p:ph type="sldNum" sz="quarter" idx="12"/>
          </p:nvPr>
        </p:nvSpPr>
        <p:spPr/>
        <p:txBody>
          <a:bodyPr/>
          <a:lstStyle/>
          <a:p>
            <a:fld id="{FC749032-2A07-4AE8-BA90-74324CAE0C87}" type="slidenum">
              <a:rPr lang="ro-RO" smtClean="0"/>
              <a:t>‹#›</a:t>
            </a:fld>
            <a:endParaRPr lang="ro-RO" dirty="0"/>
          </a:p>
        </p:txBody>
      </p:sp>
    </p:spTree>
    <p:extLst>
      <p:ext uri="{BB962C8B-B14F-4D97-AF65-F5344CB8AC3E}">
        <p14:creationId xmlns:p14="http://schemas.microsoft.com/office/powerpoint/2010/main" val="3254392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ro-RO" smtClean="0"/>
              <a:t>Clic pentru editare stil titlu</a:t>
            </a:r>
            <a:endParaRPr lang="ro-RO" dirty="0"/>
          </a:p>
        </p:txBody>
      </p:sp>
      <p:sp>
        <p:nvSpPr>
          <p:cNvPr id="3" name="Substituent dată 2"/>
          <p:cNvSpPr>
            <a:spLocks noGrp="1"/>
          </p:cNvSpPr>
          <p:nvPr>
            <p:ph type="dt" sz="half" idx="10"/>
          </p:nvPr>
        </p:nvSpPr>
        <p:spPr/>
        <p:txBody>
          <a:bodyPr/>
          <a:lstStyle/>
          <a:p>
            <a:fld id="{0B277187-C200-495F-A386-621319EADA8F}" type="datetimeFigureOut">
              <a:rPr lang="ro-RO" smtClean="0"/>
              <a:t>17.02.2021</a:t>
            </a:fld>
            <a:endParaRPr lang="ro-RO" dirty="0"/>
          </a:p>
        </p:txBody>
      </p:sp>
      <p:sp>
        <p:nvSpPr>
          <p:cNvPr id="4" name="Substituent subsol 3"/>
          <p:cNvSpPr>
            <a:spLocks noGrp="1"/>
          </p:cNvSpPr>
          <p:nvPr>
            <p:ph type="ftr" sz="quarter" idx="11"/>
          </p:nvPr>
        </p:nvSpPr>
        <p:spPr/>
        <p:txBody>
          <a:bodyPr/>
          <a:lstStyle/>
          <a:p>
            <a:endParaRPr lang="ro-RO" dirty="0"/>
          </a:p>
        </p:txBody>
      </p:sp>
      <p:sp>
        <p:nvSpPr>
          <p:cNvPr id="5" name="Substituent număr diapozitiv 4"/>
          <p:cNvSpPr>
            <a:spLocks noGrp="1"/>
          </p:cNvSpPr>
          <p:nvPr>
            <p:ph type="sldNum" sz="quarter" idx="12"/>
          </p:nvPr>
        </p:nvSpPr>
        <p:spPr/>
        <p:txBody>
          <a:bodyPr/>
          <a:lstStyle/>
          <a:p>
            <a:fld id="{FC749032-2A07-4AE8-BA90-74324CAE0C87}" type="slidenum">
              <a:rPr lang="ro-RO" smtClean="0"/>
              <a:t>‹#›</a:t>
            </a:fld>
            <a:endParaRPr lang="ro-RO" dirty="0"/>
          </a:p>
        </p:txBody>
      </p:sp>
    </p:spTree>
    <p:extLst>
      <p:ext uri="{BB962C8B-B14F-4D97-AF65-F5344CB8AC3E}">
        <p14:creationId xmlns:p14="http://schemas.microsoft.com/office/powerpoint/2010/main" val="1412916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grpSp>
        <p:nvGrpSpPr>
          <p:cNvPr id="5" name="Grup 4"/>
          <p:cNvGrpSpPr/>
          <p:nvPr/>
        </p:nvGrpSpPr>
        <p:grpSpPr>
          <a:xfrm flipV="1">
            <a:off x="1585" y="0"/>
            <a:ext cx="12188827" cy="377952"/>
            <a:chOff x="-1" y="6480048"/>
            <a:chExt cx="12188827" cy="377952"/>
          </a:xfrm>
        </p:grpSpPr>
        <p:sp>
          <p:nvSpPr>
            <p:cNvPr id="6" name="Dreptunghi 5"/>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ro-RO" dirty="0"/>
            </a:p>
          </p:txBody>
        </p:sp>
        <p:sp>
          <p:nvSpPr>
            <p:cNvPr id="7" name="Dreptunghi 6"/>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ro-RO" dirty="0"/>
            </a:p>
          </p:txBody>
        </p:sp>
      </p:grpSp>
      <p:sp>
        <p:nvSpPr>
          <p:cNvPr id="2" name="Substituent dată 1"/>
          <p:cNvSpPr>
            <a:spLocks noGrp="1"/>
          </p:cNvSpPr>
          <p:nvPr>
            <p:ph type="dt" sz="half" idx="10"/>
          </p:nvPr>
        </p:nvSpPr>
        <p:spPr/>
        <p:txBody>
          <a:bodyPr/>
          <a:lstStyle/>
          <a:p>
            <a:fld id="{0B277187-C200-495F-A386-621319EADA8F}" type="datetimeFigureOut">
              <a:rPr lang="ro-RO" smtClean="0"/>
              <a:t>17.02.2021</a:t>
            </a:fld>
            <a:endParaRPr lang="ro-RO" dirty="0"/>
          </a:p>
        </p:txBody>
      </p:sp>
      <p:sp>
        <p:nvSpPr>
          <p:cNvPr id="3" name="Substituent subsol 2"/>
          <p:cNvSpPr>
            <a:spLocks noGrp="1"/>
          </p:cNvSpPr>
          <p:nvPr>
            <p:ph type="ftr" sz="quarter" idx="11"/>
          </p:nvPr>
        </p:nvSpPr>
        <p:spPr/>
        <p:txBody>
          <a:bodyPr/>
          <a:lstStyle/>
          <a:p>
            <a:endParaRPr lang="ro-RO" dirty="0"/>
          </a:p>
        </p:txBody>
      </p:sp>
      <p:sp>
        <p:nvSpPr>
          <p:cNvPr id="4" name="Substituent număr diapozitiv 3"/>
          <p:cNvSpPr>
            <a:spLocks noGrp="1"/>
          </p:cNvSpPr>
          <p:nvPr>
            <p:ph type="sldNum" sz="quarter" idx="12"/>
          </p:nvPr>
        </p:nvSpPr>
        <p:spPr/>
        <p:txBody>
          <a:bodyPr/>
          <a:lstStyle/>
          <a:p>
            <a:fld id="{FC749032-2A07-4AE8-BA90-74324CAE0C87}" type="slidenum">
              <a:rPr lang="ro-RO" smtClean="0"/>
              <a:t>‹#›</a:t>
            </a:fld>
            <a:endParaRPr lang="ro-RO" dirty="0"/>
          </a:p>
        </p:txBody>
      </p:sp>
    </p:spTree>
    <p:extLst>
      <p:ext uri="{BB962C8B-B14F-4D97-AF65-F5344CB8AC3E}">
        <p14:creationId xmlns:p14="http://schemas.microsoft.com/office/powerpoint/2010/main" val="3295436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grpSp>
        <p:nvGrpSpPr>
          <p:cNvPr id="8" name="Grup 7"/>
          <p:cNvGrpSpPr/>
          <p:nvPr/>
        </p:nvGrpSpPr>
        <p:grpSpPr>
          <a:xfrm flipV="1">
            <a:off x="1585" y="0"/>
            <a:ext cx="12188827" cy="377952"/>
            <a:chOff x="-1" y="6480048"/>
            <a:chExt cx="12188827" cy="377952"/>
          </a:xfrm>
        </p:grpSpPr>
        <p:sp>
          <p:nvSpPr>
            <p:cNvPr id="9" name="Dreptunghi 8"/>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ro-RO" dirty="0"/>
            </a:p>
          </p:txBody>
        </p:sp>
        <p:sp>
          <p:nvSpPr>
            <p:cNvPr id="10" name="Dreptunghi 9"/>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ro-RO" dirty="0"/>
            </a:p>
          </p:txBody>
        </p:sp>
      </p:grpSp>
      <p:sp>
        <p:nvSpPr>
          <p:cNvPr id="2" name="Titlu 1"/>
          <p:cNvSpPr>
            <a:spLocks noGrp="1"/>
          </p:cNvSpPr>
          <p:nvPr>
            <p:ph type="title"/>
          </p:nvPr>
        </p:nvSpPr>
        <p:spPr>
          <a:xfrm>
            <a:off x="7470648" y="2350008"/>
            <a:ext cx="4206240" cy="1993392"/>
          </a:xfrm>
        </p:spPr>
        <p:txBody>
          <a:bodyPr anchor="b">
            <a:normAutofit/>
          </a:bodyPr>
          <a:lstStyle>
            <a:lvl1pPr>
              <a:defRPr sz="3400" b="1"/>
            </a:lvl1pPr>
          </a:lstStyle>
          <a:p>
            <a:r>
              <a:rPr lang="ro-RO" smtClean="0"/>
              <a:t>Clic pentru editare stil titlu</a:t>
            </a:r>
            <a:endParaRPr lang="ro-RO" dirty="0"/>
          </a:p>
        </p:txBody>
      </p:sp>
      <p:sp>
        <p:nvSpPr>
          <p:cNvPr id="3" name="Substituent conținut 2"/>
          <p:cNvSpPr>
            <a:spLocks noGrp="1"/>
          </p:cNvSpPr>
          <p:nvPr>
            <p:ph idx="1"/>
          </p:nvPr>
        </p:nvSpPr>
        <p:spPr>
          <a:xfrm>
            <a:off x="457200" y="758952"/>
            <a:ext cx="6629400" cy="533095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dirty="0"/>
          </a:p>
        </p:txBody>
      </p:sp>
      <p:sp>
        <p:nvSpPr>
          <p:cNvPr id="4" name="Substituent text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smtClean="0"/>
              <a:t>Clic pentru editare stiluri text Coordonator</a:t>
            </a:r>
          </a:p>
        </p:txBody>
      </p:sp>
      <p:sp>
        <p:nvSpPr>
          <p:cNvPr id="5" name="Substituent dată 4"/>
          <p:cNvSpPr>
            <a:spLocks noGrp="1"/>
          </p:cNvSpPr>
          <p:nvPr>
            <p:ph type="dt" sz="half" idx="10"/>
          </p:nvPr>
        </p:nvSpPr>
        <p:spPr/>
        <p:txBody>
          <a:bodyPr/>
          <a:lstStyle/>
          <a:p>
            <a:fld id="{0B277187-C200-495F-A386-621319EADA8F}" type="datetimeFigureOut">
              <a:rPr lang="ro-RO" smtClean="0"/>
              <a:t>17.02.2021</a:t>
            </a:fld>
            <a:endParaRPr lang="ro-RO" dirty="0"/>
          </a:p>
        </p:txBody>
      </p:sp>
      <p:sp>
        <p:nvSpPr>
          <p:cNvPr id="6" name="Substituent subsol 5"/>
          <p:cNvSpPr>
            <a:spLocks noGrp="1"/>
          </p:cNvSpPr>
          <p:nvPr>
            <p:ph type="ftr" sz="quarter" idx="11"/>
          </p:nvPr>
        </p:nvSpPr>
        <p:spPr/>
        <p:txBody>
          <a:bodyPr/>
          <a:lstStyle/>
          <a:p>
            <a:endParaRPr lang="ro-RO" dirty="0"/>
          </a:p>
        </p:txBody>
      </p:sp>
      <p:sp>
        <p:nvSpPr>
          <p:cNvPr id="7" name="Substituent număr diapozitiv 6"/>
          <p:cNvSpPr>
            <a:spLocks noGrp="1"/>
          </p:cNvSpPr>
          <p:nvPr>
            <p:ph type="sldNum" sz="quarter" idx="12"/>
          </p:nvPr>
        </p:nvSpPr>
        <p:spPr/>
        <p:txBody>
          <a:bodyPr/>
          <a:lstStyle/>
          <a:p>
            <a:fld id="{FC749032-2A07-4AE8-BA90-74324CAE0C87}" type="slidenum">
              <a:rPr lang="ro-RO" smtClean="0"/>
              <a:t>‹#›</a:t>
            </a:fld>
            <a:endParaRPr lang="ro-RO" dirty="0"/>
          </a:p>
        </p:txBody>
      </p:sp>
    </p:spTree>
    <p:extLst>
      <p:ext uri="{BB962C8B-B14F-4D97-AF65-F5344CB8AC3E}">
        <p14:creationId xmlns:p14="http://schemas.microsoft.com/office/powerpoint/2010/main" val="539374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grpSp>
        <p:nvGrpSpPr>
          <p:cNvPr id="8" name="Grup 7"/>
          <p:cNvGrpSpPr/>
          <p:nvPr/>
        </p:nvGrpSpPr>
        <p:grpSpPr>
          <a:xfrm flipV="1">
            <a:off x="1585" y="0"/>
            <a:ext cx="12188827" cy="377952"/>
            <a:chOff x="-1" y="6480048"/>
            <a:chExt cx="12188827" cy="377952"/>
          </a:xfrm>
        </p:grpSpPr>
        <p:sp>
          <p:nvSpPr>
            <p:cNvPr id="9" name="Dreptunghi 8"/>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ro-RO" dirty="0"/>
            </a:p>
          </p:txBody>
        </p:sp>
        <p:sp>
          <p:nvSpPr>
            <p:cNvPr id="10" name="Dreptunghi 9"/>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ro-RO" dirty="0"/>
            </a:p>
          </p:txBody>
        </p:sp>
      </p:grpSp>
      <p:sp>
        <p:nvSpPr>
          <p:cNvPr id="2" name="Titlu 1"/>
          <p:cNvSpPr>
            <a:spLocks noGrp="1"/>
          </p:cNvSpPr>
          <p:nvPr>
            <p:ph type="title"/>
          </p:nvPr>
        </p:nvSpPr>
        <p:spPr>
          <a:xfrm>
            <a:off x="7470648" y="2350008"/>
            <a:ext cx="4206240" cy="1993392"/>
          </a:xfrm>
        </p:spPr>
        <p:txBody>
          <a:bodyPr anchor="b">
            <a:normAutofit/>
          </a:bodyPr>
          <a:lstStyle>
            <a:lvl1pPr>
              <a:defRPr sz="3400" b="1"/>
            </a:lvl1pPr>
          </a:lstStyle>
          <a:p>
            <a:r>
              <a:rPr lang="ro-RO" smtClean="0"/>
              <a:t>Clic pentru editare stil titlu</a:t>
            </a:r>
            <a:endParaRPr lang="ro-RO" dirty="0"/>
          </a:p>
        </p:txBody>
      </p:sp>
      <p:sp>
        <p:nvSpPr>
          <p:cNvPr id="3" name="Substituent imagine 2"/>
          <p:cNvSpPr>
            <a:spLocks noGrp="1"/>
          </p:cNvSpPr>
          <p:nvPr>
            <p:ph type="pic" idx="1"/>
          </p:nvPr>
        </p:nvSpPr>
        <p:spPr>
          <a:xfrm>
            <a:off x="150811" y="506104"/>
            <a:ext cx="6858002" cy="5843016"/>
          </a:xfrm>
          <a:solidFill>
            <a:schemeClr val="accent1">
              <a:lumMod val="40000"/>
              <a:lumOff val="60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o-RO" smtClean="0"/>
              <a:t>Faceți clic pe pictogramă pentru a adăuga o imagine</a:t>
            </a:r>
            <a:endParaRPr lang="ro-RO" dirty="0"/>
          </a:p>
        </p:txBody>
      </p:sp>
      <p:sp>
        <p:nvSpPr>
          <p:cNvPr id="4" name="Substituent text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smtClean="0"/>
              <a:t>Clic pentru editare stiluri text Coordonator</a:t>
            </a:r>
          </a:p>
        </p:txBody>
      </p:sp>
      <p:sp>
        <p:nvSpPr>
          <p:cNvPr id="5" name="Substituent dată 4"/>
          <p:cNvSpPr>
            <a:spLocks noGrp="1"/>
          </p:cNvSpPr>
          <p:nvPr>
            <p:ph type="dt" sz="half" idx="10"/>
          </p:nvPr>
        </p:nvSpPr>
        <p:spPr/>
        <p:txBody>
          <a:bodyPr/>
          <a:lstStyle/>
          <a:p>
            <a:fld id="{0B277187-C200-495F-A386-621319EADA8F}" type="datetimeFigureOut">
              <a:rPr lang="ro-RO" smtClean="0"/>
              <a:t>17.02.2021</a:t>
            </a:fld>
            <a:endParaRPr lang="ro-RO" dirty="0"/>
          </a:p>
        </p:txBody>
      </p:sp>
      <p:sp>
        <p:nvSpPr>
          <p:cNvPr id="6" name="Substituent subsol 5"/>
          <p:cNvSpPr>
            <a:spLocks noGrp="1"/>
          </p:cNvSpPr>
          <p:nvPr>
            <p:ph type="ftr" sz="quarter" idx="11"/>
          </p:nvPr>
        </p:nvSpPr>
        <p:spPr/>
        <p:txBody>
          <a:bodyPr/>
          <a:lstStyle/>
          <a:p>
            <a:endParaRPr lang="ro-RO" dirty="0"/>
          </a:p>
        </p:txBody>
      </p:sp>
      <p:sp>
        <p:nvSpPr>
          <p:cNvPr id="7" name="Substituent număr diapozitiv 6"/>
          <p:cNvSpPr>
            <a:spLocks noGrp="1"/>
          </p:cNvSpPr>
          <p:nvPr>
            <p:ph type="sldNum" sz="quarter" idx="12"/>
          </p:nvPr>
        </p:nvSpPr>
        <p:spPr/>
        <p:txBody>
          <a:bodyPr/>
          <a:lstStyle/>
          <a:p>
            <a:fld id="{FC749032-2A07-4AE8-BA90-74324CAE0C87}" type="slidenum">
              <a:rPr lang="ro-RO" smtClean="0"/>
              <a:t>‹#›</a:t>
            </a:fld>
            <a:endParaRPr lang="ro-RO" dirty="0"/>
          </a:p>
        </p:txBody>
      </p:sp>
    </p:spTree>
    <p:extLst>
      <p:ext uri="{BB962C8B-B14F-4D97-AF65-F5344CB8AC3E}">
        <p14:creationId xmlns:p14="http://schemas.microsoft.com/office/powerpoint/2010/main" val="1101986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20000"/>
                <a:lumOff val="80000"/>
                <a:alpha val="59000"/>
              </a:schemeClr>
            </a:gs>
            <a:gs pos="40000">
              <a:schemeClr val="accent1">
                <a:lumMod val="20000"/>
                <a:lumOff val="80000"/>
                <a:alpha val="66000"/>
              </a:schemeClr>
            </a:gs>
            <a:gs pos="100000">
              <a:schemeClr val="accent1">
                <a:lumMod val="40000"/>
                <a:lumOff val="60000"/>
              </a:schemeClr>
            </a:gs>
          </a:gsLst>
          <a:path path="circle">
            <a:fillToRect l="50000" t="-80000" r="50000" b="180000"/>
          </a:path>
        </a:gradFill>
        <a:effectLst/>
      </p:bgPr>
    </p:bg>
    <p:spTree>
      <p:nvGrpSpPr>
        <p:cNvPr id="1" name=""/>
        <p:cNvGrpSpPr/>
        <p:nvPr/>
      </p:nvGrpSpPr>
      <p:grpSpPr>
        <a:xfrm>
          <a:off x="0" y="0"/>
          <a:ext cx="0" cy="0"/>
          <a:chOff x="0" y="0"/>
          <a:chExt cx="0" cy="0"/>
        </a:xfrm>
      </p:grpSpPr>
      <p:grpSp>
        <p:nvGrpSpPr>
          <p:cNvPr id="9" name="Grup 8"/>
          <p:cNvGrpSpPr/>
          <p:nvPr/>
        </p:nvGrpSpPr>
        <p:grpSpPr>
          <a:xfrm>
            <a:off x="-1" y="6480048"/>
            <a:ext cx="12188827" cy="377952"/>
            <a:chOff x="-1" y="6480048"/>
            <a:chExt cx="12188827" cy="377952"/>
          </a:xfrm>
        </p:grpSpPr>
        <p:sp>
          <p:nvSpPr>
            <p:cNvPr id="7" name="Dreptunghi 6"/>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ro-RO" dirty="0"/>
            </a:p>
          </p:txBody>
        </p:sp>
        <p:sp>
          <p:nvSpPr>
            <p:cNvPr id="8" name="Dreptunghi 7"/>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ro-RO" dirty="0"/>
            </a:p>
          </p:txBody>
        </p:sp>
      </p:grpSp>
      <p:sp>
        <p:nvSpPr>
          <p:cNvPr id="2" name="Substituent titlu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r>
              <a:rPr lang="ro-RO" dirty="0" smtClean="0"/>
              <a:t>Clic pentru editare stil titlu</a:t>
            </a:r>
            <a:endParaRPr lang="ro-RO" dirty="0"/>
          </a:p>
        </p:txBody>
      </p:sp>
      <p:sp>
        <p:nvSpPr>
          <p:cNvPr id="3" name="Substituent text 2"/>
          <p:cNvSpPr>
            <a:spLocks noGrp="1"/>
          </p:cNvSpPr>
          <p:nvPr>
            <p:ph type="body" idx="1"/>
          </p:nvPr>
        </p:nvSpPr>
        <p:spPr>
          <a:xfrm>
            <a:off x="1341120" y="1901952"/>
            <a:ext cx="9509760" cy="4127627"/>
          </a:xfrm>
          <a:prstGeom prst="rect">
            <a:avLst/>
          </a:prstGeom>
        </p:spPr>
        <p:txBody>
          <a:bodyPr vert="horz" lIns="91440" tIns="45720" rIns="91440" bIns="45720" rtlCol="0">
            <a:normAutofit/>
          </a:bodyPr>
          <a:lstStyle/>
          <a:p>
            <a:pPr lvl="0"/>
            <a:r>
              <a:rPr lang="ro-RO" dirty="0" smtClean="0"/>
              <a:t>Clic pentru editare stiluri text Coordonator</a:t>
            </a:r>
          </a:p>
          <a:p>
            <a:pPr lvl="1"/>
            <a:r>
              <a:rPr lang="ro-RO" dirty="0" smtClean="0"/>
              <a:t>Al doilea nivel</a:t>
            </a:r>
          </a:p>
          <a:p>
            <a:pPr lvl="2"/>
            <a:r>
              <a:rPr lang="ro-RO" dirty="0" smtClean="0"/>
              <a:t>Al treilea nivel</a:t>
            </a:r>
          </a:p>
          <a:p>
            <a:pPr lvl="3"/>
            <a:r>
              <a:rPr lang="ro-RO" dirty="0" smtClean="0"/>
              <a:t>Al patrulea nivel</a:t>
            </a:r>
          </a:p>
          <a:p>
            <a:pPr lvl="4"/>
            <a:r>
              <a:rPr lang="ro-RO" dirty="0" smtClean="0"/>
              <a:t>Al cincilea nivel</a:t>
            </a:r>
            <a:endParaRPr lang="ro-RO" dirty="0"/>
          </a:p>
        </p:txBody>
      </p:sp>
      <p:sp>
        <p:nvSpPr>
          <p:cNvPr id="4" name="Substituent dată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900">
                <a:solidFill>
                  <a:schemeClr val="tx1"/>
                </a:solidFill>
              </a:defRPr>
            </a:lvl1pPr>
          </a:lstStyle>
          <a:p>
            <a:fld id="{0B277187-C200-495F-A386-621319EADA8F}" type="datetimeFigureOut">
              <a:rPr lang="ro-RO" smtClean="0"/>
              <a:pPr/>
              <a:t>17.02.2021</a:t>
            </a:fld>
            <a:endParaRPr lang="ro-RO" dirty="0"/>
          </a:p>
        </p:txBody>
      </p:sp>
      <p:sp>
        <p:nvSpPr>
          <p:cNvPr id="5" name="Substituent subsol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900">
                <a:solidFill>
                  <a:schemeClr val="tx1"/>
                </a:solidFill>
              </a:defRPr>
            </a:lvl1pPr>
          </a:lstStyle>
          <a:p>
            <a:endParaRPr lang="ro-RO" dirty="0"/>
          </a:p>
        </p:txBody>
      </p:sp>
      <p:sp>
        <p:nvSpPr>
          <p:cNvPr id="6" name="Substituent număr diapozitiv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900">
                <a:solidFill>
                  <a:schemeClr val="tx1"/>
                </a:solidFill>
              </a:defRPr>
            </a:lvl1pPr>
          </a:lstStyle>
          <a:p>
            <a:fld id="{FC749032-2A07-4AE8-BA90-74324CAE0C87}" type="slidenum">
              <a:rPr lang="ro-RO" smtClean="0"/>
              <a:pPr/>
              <a:t>‹#›</a:t>
            </a:fld>
            <a:endParaRPr lang="ro-RO" dirty="0"/>
          </a:p>
        </p:txBody>
      </p:sp>
    </p:spTree>
    <p:extLst>
      <p:ext uri="{BB962C8B-B14F-4D97-AF65-F5344CB8AC3E}">
        <p14:creationId xmlns:p14="http://schemas.microsoft.com/office/powerpoint/2010/main" val="3870023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3400" b="1"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100000"/>
        <a:buFont typeface="Arial" pitchFamily="34" charset="0"/>
        <a:buChar char="▪"/>
        <a:defRPr sz="2000" kern="1200">
          <a:solidFill>
            <a:schemeClr val="tx1">
              <a:lumMod val="90000"/>
              <a:lumOff val="10000"/>
            </a:schemeClr>
          </a:solidFill>
          <a:latin typeface="+mn-lt"/>
          <a:ea typeface="+mn-ea"/>
          <a:cs typeface="+mn-cs"/>
        </a:defRPr>
      </a:lvl1pPr>
      <a:lvl2pPr marL="594360" indent="-228600" algn="l" defTabSz="914400" rtl="0" eaLnBrk="1" latinLnBrk="0" hangingPunct="1">
        <a:lnSpc>
          <a:spcPct val="90000"/>
        </a:lnSpc>
        <a:spcBef>
          <a:spcPts val="1000"/>
        </a:spcBef>
        <a:buSzPct val="100000"/>
        <a:buFont typeface="Arial" pitchFamily="34" charset="0"/>
        <a:buChar char="▪"/>
        <a:defRPr sz="1800" kern="1200">
          <a:solidFill>
            <a:schemeClr val="tx1">
              <a:lumMod val="90000"/>
              <a:lumOff val="10000"/>
            </a:schemeClr>
          </a:solidFill>
          <a:latin typeface="+mn-lt"/>
          <a:ea typeface="+mn-ea"/>
          <a:cs typeface="+mn-cs"/>
        </a:defRPr>
      </a:lvl2pPr>
      <a:lvl3pPr marL="914400" indent="-228600" algn="l" defTabSz="914400" rtl="0" eaLnBrk="1" latinLnBrk="0" hangingPunct="1">
        <a:lnSpc>
          <a:spcPct val="90000"/>
        </a:lnSpc>
        <a:spcBef>
          <a:spcPts val="800"/>
        </a:spcBef>
        <a:buSzPct val="100000"/>
        <a:buFont typeface="Arial" pitchFamily="34" charset="0"/>
        <a:buChar char="▪"/>
        <a:defRPr sz="1600" kern="1200">
          <a:solidFill>
            <a:schemeClr val="tx1">
              <a:lumMod val="90000"/>
              <a:lumOff val="10000"/>
            </a:schemeClr>
          </a:solidFill>
          <a:latin typeface="+mn-lt"/>
          <a:ea typeface="+mn-ea"/>
          <a:cs typeface="+mn-cs"/>
        </a:defRPr>
      </a:lvl3pPr>
      <a:lvl4pPr marL="1234440" indent="-228600" algn="l" defTabSz="914400" rtl="0" eaLnBrk="1" latinLnBrk="0" hangingPunct="1">
        <a:lnSpc>
          <a:spcPct val="90000"/>
        </a:lnSpc>
        <a:spcBef>
          <a:spcPts val="800"/>
        </a:spcBef>
        <a:buSzPct val="100000"/>
        <a:buFont typeface="Arial" pitchFamily="34" charset="0"/>
        <a:buChar char="▪"/>
        <a:defRPr sz="1400" kern="1200">
          <a:solidFill>
            <a:schemeClr val="tx1">
              <a:lumMod val="90000"/>
              <a:lumOff val="10000"/>
            </a:schemeClr>
          </a:solidFill>
          <a:latin typeface="+mn-lt"/>
          <a:ea typeface="+mn-ea"/>
          <a:cs typeface="+mn-cs"/>
        </a:defRPr>
      </a:lvl4pPr>
      <a:lvl5pPr marL="1554480" indent="-228600" algn="l" defTabSz="914400" rtl="0" eaLnBrk="1" latinLnBrk="0" hangingPunct="1">
        <a:lnSpc>
          <a:spcPct val="90000"/>
        </a:lnSpc>
        <a:spcBef>
          <a:spcPts val="800"/>
        </a:spcBef>
        <a:buSzPct val="100000"/>
        <a:buFont typeface="Arial" pitchFamily="34" charset="0"/>
        <a:buChar char="▪"/>
        <a:defRPr sz="1400" kern="1200">
          <a:solidFill>
            <a:schemeClr val="tx1">
              <a:lumMod val="90000"/>
              <a:lumOff val="10000"/>
            </a:schemeClr>
          </a:solidFill>
          <a:latin typeface="+mn-lt"/>
          <a:ea typeface="+mn-ea"/>
          <a:cs typeface="+mn-cs"/>
        </a:defRPr>
      </a:lvl5pPr>
      <a:lvl6pPr marL="187452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u 3"/>
          <p:cNvSpPr>
            <a:spLocks noGrp="1"/>
          </p:cNvSpPr>
          <p:nvPr>
            <p:ph type="ctrTitle"/>
          </p:nvPr>
        </p:nvSpPr>
        <p:spPr>
          <a:xfrm>
            <a:off x="1295400" y="2071574"/>
            <a:ext cx="9601200" cy="1724092"/>
          </a:xfrm>
        </p:spPr>
        <p:txBody>
          <a:bodyPr>
            <a:normAutofit/>
          </a:bodyPr>
          <a:lstStyle/>
          <a:p>
            <a:r>
              <a:rPr lang="ro-RO" sz="3600" dirty="0"/>
              <a:t>RAPORT ASUPRA ACTIVITATII</a:t>
            </a:r>
            <a:r>
              <a:rPr lang="en-US" sz="3600" dirty="0"/>
              <a:t/>
            </a:r>
            <a:br>
              <a:rPr lang="en-US" sz="3600" dirty="0"/>
            </a:br>
            <a:r>
              <a:rPr lang="ro-RO" sz="3600" dirty="0"/>
              <a:t> DESFASURATE IN SEMESTRUL I</a:t>
            </a:r>
            <a:r>
              <a:rPr lang="en-US" sz="3600" dirty="0"/>
              <a:t/>
            </a:r>
            <a:br>
              <a:rPr lang="en-US" sz="3600" dirty="0"/>
            </a:br>
            <a:r>
              <a:rPr lang="ro-RO" sz="3600" dirty="0"/>
              <a:t>AN SCOLAR </a:t>
            </a:r>
            <a:r>
              <a:rPr lang="ro-RO" sz="3600" dirty="0" smtClean="0"/>
              <a:t>20</a:t>
            </a:r>
            <a:r>
              <a:rPr lang="en-US" sz="3600" dirty="0" smtClean="0"/>
              <a:t>20</a:t>
            </a:r>
            <a:r>
              <a:rPr lang="ro-RO" sz="3600" dirty="0" smtClean="0"/>
              <a:t> </a:t>
            </a:r>
            <a:r>
              <a:rPr lang="ro-RO" sz="3600" dirty="0"/>
              <a:t>– </a:t>
            </a:r>
            <a:r>
              <a:rPr lang="ro-RO" sz="3600" dirty="0" smtClean="0"/>
              <a:t>20</a:t>
            </a:r>
            <a:r>
              <a:rPr lang="en-US" sz="3600" dirty="0" smtClean="0"/>
              <a:t>21</a:t>
            </a:r>
            <a:endParaRPr lang="ro-RO" sz="3600" dirty="0"/>
          </a:p>
        </p:txBody>
      </p:sp>
      <p:sp>
        <p:nvSpPr>
          <p:cNvPr id="7" name="Subtitlu 6"/>
          <p:cNvSpPr>
            <a:spLocks noGrp="1"/>
          </p:cNvSpPr>
          <p:nvPr>
            <p:ph type="subTitle" idx="1"/>
          </p:nvPr>
        </p:nvSpPr>
        <p:spPr>
          <a:xfrm>
            <a:off x="1295400" y="3959352"/>
            <a:ext cx="9601200" cy="1233750"/>
          </a:xfrm>
        </p:spPr>
        <p:txBody>
          <a:bodyPr>
            <a:normAutofit/>
          </a:bodyPr>
          <a:lstStyle/>
          <a:p>
            <a:r>
              <a:rPr lang="ro-RO" b="1" dirty="0"/>
              <a:t>AVIZAT IN</a:t>
            </a:r>
            <a:endParaRPr lang="en-US" dirty="0"/>
          </a:p>
          <a:p>
            <a:r>
              <a:rPr lang="ro-RO" i="1" dirty="0" smtClean="0"/>
              <a:t>Ședința </a:t>
            </a:r>
            <a:r>
              <a:rPr lang="ro-RO" i="1" dirty="0"/>
              <a:t>Consiliului Profesoral din</a:t>
            </a:r>
            <a:r>
              <a:rPr lang="ro-RO" dirty="0" smtClean="0"/>
              <a:t>:</a:t>
            </a:r>
          </a:p>
          <a:p>
            <a:endParaRPr lang="ro-RO" b="1" dirty="0" smtClean="0"/>
          </a:p>
          <a:p>
            <a:r>
              <a:rPr lang="en-US" b="1" dirty="0" smtClean="0"/>
              <a:t>17 </a:t>
            </a:r>
            <a:r>
              <a:rPr lang="en-US" b="1" dirty="0" err="1" smtClean="0"/>
              <a:t>februarie</a:t>
            </a:r>
            <a:r>
              <a:rPr lang="en-US" b="1" dirty="0" smtClean="0"/>
              <a:t> 2021</a:t>
            </a:r>
            <a:endParaRPr lang="en-US" b="1" dirty="0"/>
          </a:p>
        </p:txBody>
      </p:sp>
    </p:spTree>
    <p:extLst>
      <p:ext uri="{BB962C8B-B14F-4D97-AF65-F5344CB8AC3E}">
        <p14:creationId xmlns:p14="http://schemas.microsoft.com/office/powerpoint/2010/main" val="3998018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1120" y="467360"/>
            <a:ext cx="9509760" cy="679953"/>
          </a:xfrm>
        </p:spPr>
        <p:txBody>
          <a:bodyPr>
            <a:normAutofit/>
          </a:bodyPr>
          <a:lstStyle/>
          <a:p>
            <a:r>
              <a:rPr lang="ro-RO" sz="2400" dirty="0" smtClean="0"/>
              <a:t>ASPECTE DE ÎMBUNĂTĂŢIT</a:t>
            </a:r>
            <a:endParaRPr lang="en-US" sz="2400" dirty="0"/>
          </a:p>
        </p:txBody>
      </p:sp>
      <p:sp>
        <p:nvSpPr>
          <p:cNvPr id="3" name="Content Placeholder 2"/>
          <p:cNvSpPr>
            <a:spLocks noGrp="1"/>
          </p:cNvSpPr>
          <p:nvPr>
            <p:ph idx="1"/>
          </p:nvPr>
        </p:nvSpPr>
        <p:spPr>
          <a:xfrm>
            <a:off x="1228977" y="1367114"/>
            <a:ext cx="9509760" cy="4127627"/>
          </a:xfrm>
        </p:spPr>
        <p:txBody>
          <a:bodyPr/>
          <a:lstStyle/>
          <a:p>
            <a:r>
              <a:rPr lang="ro-RO" dirty="0" smtClean="0"/>
              <a:t>Optimizarea comunicării intra şi inter-instituţionale</a:t>
            </a:r>
          </a:p>
          <a:p>
            <a:r>
              <a:rPr lang="ro-RO" dirty="0" smtClean="0"/>
              <a:t>Realizarea de proceduri operaţionale menite să faciliteze realizarea multiplelor sarcini</a:t>
            </a:r>
          </a:p>
          <a:p>
            <a:r>
              <a:rPr lang="ro-RO" dirty="0" smtClean="0"/>
              <a:t>Valorificarea eficientă a tuturor canalelor de comunicare intra-instituţională (pagina de facebook, email-ul de pe serverul propriu şi grupurile de email, grupurile realizate prin intermediul aplicaţiei whatsapp)</a:t>
            </a:r>
          </a:p>
          <a:p>
            <a:r>
              <a:rPr lang="ro-RO" dirty="0" smtClean="0"/>
              <a:t>Lipsa de implicare, de responsabilitate şi profesionalism precum şi egoismul, orgoliile mărunte, bârfele folosite de unii colegi pentru a-şi justifica ineficienţa</a:t>
            </a:r>
            <a:endParaRPr lang="en-US" dirty="0"/>
          </a:p>
        </p:txBody>
      </p:sp>
    </p:spTree>
    <p:extLst>
      <p:ext uri="{BB962C8B-B14F-4D97-AF65-F5344CB8AC3E}">
        <p14:creationId xmlns:p14="http://schemas.microsoft.com/office/powerpoint/2010/main" val="19731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65" y="107093"/>
            <a:ext cx="12019005" cy="6260756"/>
          </a:xfrm>
        </p:spPr>
        <p:txBody>
          <a:bodyPr anchor="t">
            <a:normAutofit/>
          </a:bodyPr>
          <a:lstStyle/>
          <a:p>
            <a:pPr algn="ctr"/>
            <a:r>
              <a:rPr lang="en-US" dirty="0" smtClean="0"/>
              <a:t>ANALIZA SWOT A ACTIVIT</a:t>
            </a:r>
            <a:r>
              <a:rPr lang="ro-RO" dirty="0" smtClean="0"/>
              <a:t>ĂȚ</a:t>
            </a:r>
            <a:r>
              <a:rPr lang="en-US" dirty="0" smtClean="0"/>
              <a:t>II DIDACTICE</a:t>
            </a:r>
            <a:br>
              <a:rPr lang="en-US" dirty="0" smtClean="0"/>
            </a:br>
            <a:r>
              <a:rPr lang="en-US" dirty="0" smtClean="0"/>
              <a:t>SEMESTRUL I, AN </a:t>
            </a:r>
            <a:r>
              <a:rPr lang="ro-RO" dirty="0" smtClean="0"/>
              <a:t>Ș</a:t>
            </a:r>
            <a:r>
              <a:rPr lang="en-US" dirty="0" smtClean="0"/>
              <a:t>COLAR 20</a:t>
            </a:r>
            <a:r>
              <a:rPr lang="ro-RO" dirty="0" smtClean="0"/>
              <a:t>20</a:t>
            </a:r>
            <a:r>
              <a:rPr lang="en-US" dirty="0" smtClean="0"/>
              <a:t>-202</a:t>
            </a:r>
            <a:r>
              <a:rPr lang="ro-RO" dirty="0" smtClean="0"/>
              <a:t>1</a:t>
            </a:r>
            <a:r>
              <a:rPr lang="en-US" dirty="0" smtClean="0"/>
              <a:t/>
            </a:r>
            <a:br>
              <a:rPr lang="en-US" dirty="0" smtClean="0"/>
            </a:br>
            <a:r>
              <a:rPr lang="en-US" sz="2400" dirty="0" smtClean="0"/>
              <a:t/>
            </a:r>
            <a:br>
              <a:rPr lang="en-US" sz="2400" dirty="0" smtClean="0"/>
            </a:br>
            <a:r>
              <a:rPr lang="ro-RO" sz="2000" dirty="0"/>
              <a:t>RAPORT DE ACTIVITATE AL </a:t>
            </a:r>
            <a:r>
              <a:rPr lang="ro-RO" sz="2000" dirty="0" smtClean="0"/>
              <a:t>CATEDREI/ </a:t>
            </a:r>
            <a:r>
              <a:rPr lang="ro-RO" sz="2000" dirty="0"/>
              <a:t>COMISIEI </a:t>
            </a:r>
            <a:r>
              <a:rPr lang="ro-RO" sz="2000" i="1" dirty="0" smtClean="0"/>
              <a:t>ÎNVĂȚĂMÂNT  PREȘCOLAR</a:t>
            </a:r>
            <a:br>
              <a:rPr lang="ro-RO" sz="2000" i="1" dirty="0" smtClean="0"/>
            </a:br>
            <a:r>
              <a:rPr lang="en-US" dirty="0"/>
              <a:t/>
            </a:r>
            <a:br>
              <a:rPr lang="en-US" dirty="0"/>
            </a:br>
            <a:r>
              <a:rPr lang="en-US" sz="2400" dirty="0" smtClean="0"/>
              <a:t/>
            </a:r>
            <a:br>
              <a:rPr lang="en-US" sz="2400" dirty="0" smtClean="0"/>
            </a:b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23138339"/>
              </p:ext>
            </p:extLst>
          </p:nvPr>
        </p:nvGraphicFramePr>
        <p:xfrm>
          <a:off x="410409" y="1769618"/>
          <a:ext cx="11426916" cy="4501261"/>
        </p:xfrm>
        <a:graphic>
          <a:graphicData uri="http://schemas.openxmlformats.org/drawingml/2006/table">
            <a:tbl>
              <a:tblPr firstRow="1" firstCol="1" bandRow="1"/>
              <a:tblGrid>
                <a:gridCol w="3827132">
                  <a:extLst>
                    <a:ext uri="{9D8B030D-6E8A-4147-A177-3AD203B41FA5}">
                      <a16:colId xmlns:a16="http://schemas.microsoft.com/office/drawing/2014/main" val="3187405732"/>
                    </a:ext>
                  </a:extLst>
                </a:gridCol>
                <a:gridCol w="3799892">
                  <a:extLst>
                    <a:ext uri="{9D8B030D-6E8A-4147-A177-3AD203B41FA5}">
                      <a16:colId xmlns:a16="http://schemas.microsoft.com/office/drawing/2014/main" val="2594948581"/>
                    </a:ext>
                  </a:extLst>
                </a:gridCol>
                <a:gridCol w="3799892">
                  <a:extLst>
                    <a:ext uri="{9D8B030D-6E8A-4147-A177-3AD203B41FA5}">
                      <a16:colId xmlns:a16="http://schemas.microsoft.com/office/drawing/2014/main" val="3387497438"/>
                    </a:ext>
                  </a:extLst>
                </a:gridCol>
              </a:tblGrid>
              <a:tr h="133449">
                <a:tc>
                  <a:txBody>
                    <a:bodyPr/>
                    <a:lstStyle/>
                    <a:p>
                      <a:pPr marL="0" marR="0" algn="ctr">
                        <a:lnSpc>
                          <a:spcPct val="107000"/>
                        </a:lnSpc>
                        <a:spcBef>
                          <a:spcPts val="0"/>
                        </a:spcBef>
                        <a:spcAft>
                          <a:spcPts val="0"/>
                        </a:spcAft>
                      </a:pPr>
                      <a:r>
                        <a:rPr lang="ro-RO" sz="1200" b="1" dirty="0">
                          <a:effectLst/>
                          <a:latin typeface="Times New Roman" panose="02020603050405020304" pitchFamily="18" charset="0"/>
                          <a:ea typeface="Calibri" panose="020F0502020204030204" pitchFamily="34" charset="0"/>
                          <a:cs typeface="Times New Roman" panose="02020603050405020304" pitchFamily="18" charset="0"/>
                        </a:rPr>
                        <a:t>PUNCTE TARI:</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07000"/>
                        </a:lnSpc>
                        <a:spcBef>
                          <a:spcPts val="0"/>
                        </a:spcBef>
                        <a:spcAft>
                          <a:spcPts val="0"/>
                        </a:spcAft>
                      </a:pPr>
                      <a:r>
                        <a:rPr lang="ro-RO" sz="1200" b="1">
                          <a:effectLst/>
                          <a:latin typeface="Times New Roman" panose="02020603050405020304" pitchFamily="18" charset="0"/>
                          <a:ea typeface="Calibri" panose="020F0502020204030204" pitchFamily="34" charset="0"/>
                          <a:cs typeface="Times New Roman" panose="02020603050405020304" pitchFamily="18" charset="0"/>
                        </a:rPr>
                        <a:t>PUNCTE SLABE: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07000"/>
                        </a:lnSpc>
                        <a:spcBef>
                          <a:spcPts val="0"/>
                        </a:spcBef>
                        <a:spcAft>
                          <a:spcPts val="0"/>
                        </a:spcAft>
                      </a:pPr>
                      <a:r>
                        <a:rPr lang="ro-RO" sz="1200" b="1">
                          <a:effectLst/>
                          <a:latin typeface="Times New Roman" panose="02020603050405020304" pitchFamily="18" charset="0"/>
                          <a:ea typeface="Calibri" panose="020F0502020204030204" pitchFamily="34" charset="0"/>
                          <a:cs typeface="Times New Roman" panose="02020603050405020304" pitchFamily="18" charset="0"/>
                        </a:rPr>
                        <a:t>DIRECȚII DE ACȚIUNE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4078448286"/>
                  </a:ext>
                </a:extLst>
              </a:tr>
              <a:tr h="3069327">
                <a:tc>
                  <a:txBody>
                    <a:bodyPr/>
                    <a:lstStyle/>
                    <a:p>
                      <a:pPr marL="0" marR="0" algn="just">
                        <a:lnSpc>
                          <a:spcPct val="107000"/>
                        </a:lnSpc>
                        <a:spcBef>
                          <a:spcPts val="0"/>
                        </a:spcBef>
                        <a:spcAft>
                          <a:spcPts val="0"/>
                        </a:spcAft>
                      </a:pPr>
                      <a:r>
                        <a:rPr lang="ro-RO" sz="1200" dirty="0">
                          <a:effectLst/>
                          <a:latin typeface="Times New Roman" panose="02020603050405020304" pitchFamily="18" charset="0"/>
                          <a:ea typeface="Calibri" panose="020F0502020204030204" pitchFamily="34" charset="0"/>
                          <a:cs typeface="Times New Roman" panose="02020603050405020304" pitchFamily="18" charset="0"/>
                        </a:rPr>
                        <a:t>-reușita întâlnirilor </a:t>
                      </a:r>
                      <a:r>
                        <a:rPr lang="ro-RO" sz="1200" dirty="0" smtClean="0">
                          <a:effectLst/>
                          <a:latin typeface="Times New Roman" panose="02020603050405020304" pitchFamily="18" charset="0"/>
                          <a:ea typeface="Calibri" panose="020F0502020204030204" pitchFamily="34" charset="0"/>
                          <a:cs typeface="Times New Roman" panose="02020603050405020304" pitchFamily="18" charset="0"/>
                        </a:rPr>
                        <a:t>online (</a:t>
                      </a:r>
                      <a:r>
                        <a:rPr lang="ro-RO" sz="1200" dirty="0">
                          <a:effectLst/>
                          <a:latin typeface="Times New Roman" panose="02020603050405020304" pitchFamily="18" charset="0"/>
                          <a:ea typeface="Calibri" panose="020F0502020204030204" pitchFamily="34" charset="0"/>
                          <a:cs typeface="Times New Roman" panose="02020603050405020304" pitchFamily="18" charset="0"/>
                        </a:rPr>
                        <a:t>sincron) rezultată din entuziasmul preșcolarilor  care s-au prezentat la intalnirile </a:t>
                      </a:r>
                      <a:r>
                        <a:rPr lang="ro-RO" sz="1200" dirty="0" smtClean="0">
                          <a:effectLst/>
                          <a:latin typeface="Times New Roman" panose="02020603050405020304" pitchFamily="18" charset="0"/>
                          <a:ea typeface="Calibri" panose="020F0502020204030204" pitchFamily="34" charset="0"/>
                          <a:cs typeface="Times New Roman" panose="02020603050405020304" pitchFamily="18" charset="0"/>
                        </a:rPr>
                        <a:t>sincron;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abordarea</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de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noi</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strategii</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didactice</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specifice</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învățământului</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online;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formarea</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cadrelor</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didactice</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în</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directia</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digitalizării</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procesului</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instructiv-educativ</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ro-RO" sz="1200" dirty="0">
                          <a:effectLst/>
                          <a:latin typeface="Times New Roman" panose="02020603050405020304" pitchFamily="18" charset="0"/>
                          <a:ea typeface="Calibri" panose="020F0502020204030204" pitchFamily="34" charset="0"/>
                          <a:cs typeface="Times New Roman" panose="02020603050405020304" pitchFamily="18" charset="0"/>
                        </a:rPr>
                        <a:t>- implicarea parintilor in activitatile instructiv-educative;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ro-RO" sz="1200" dirty="0">
                          <a:effectLst/>
                          <a:latin typeface="Times New Roman" panose="02020603050405020304" pitchFamily="18" charset="0"/>
                          <a:ea typeface="Calibri" panose="020F0502020204030204" pitchFamily="34" charset="0"/>
                          <a:cs typeface="Times New Roman" panose="02020603050405020304" pitchFamily="18" charset="0"/>
                        </a:rPr>
                        <a:t>- schimbarea atitudinii </a:t>
                      </a:r>
                      <a:r>
                        <a:rPr lang="ro-RO" sz="1200" dirty="0" smtClean="0">
                          <a:effectLst/>
                          <a:latin typeface="Times New Roman" panose="02020603050405020304" pitchFamily="18" charset="0"/>
                          <a:ea typeface="Calibri" panose="020F0502020204030204" pitchFamily="34" charset="0"/>
                          <a:cs typeface="Times New Roman" panose="02020603050405020304" pitchFamily="18" charset="0"/>
                        </a:rPr>
                        <a:t>parintilor, </a:t>
                      </a:r>
                      <a:r>
                        <a:rPr lang="ro-RO" sz="1200" dirty="0">
                          <a:effectLst/>
                          <a:latin typeface="Times New Roman" panose="02020603050405020304" pitchFamily="18" charset="0"/>
                          <a:ea typeface="Calibri" panose="020F0502020204030204" pitchFamily="34" charset="0"/>
                          <a:cs typeface="Times New Roman" panose="02020603050405020304" pitchFamily="18" charset="0"/>
                        </a:rPr>
                        <a:t>si anume, ca meseria de educatoare presupune: rabdare, munca, efort, implicare, </a:t>
                      </a:r>
                      <a:r>
                        <a:rPr lang="ro-RO" sz="1200" dirty="0" smtClean="0">
                          <a:effectLst/>
                          <a:latin typeface="Times New Roman" panose="02020603050405020304" pitchFamily="18" charset="0"/>
                          <a:ea typeface="Calibri" panose="020F0502020204030204" pitchFamily="34" charset="0"/>
                          <a:cs typeface="Times New Roman" panose="02020603050405020304" pitchFamily="18" charset="0"/>
                        </a:rPr>
                        <a:t>etc. </a:t>
                      </a:r>
                      <a:r>
                        <a:rPr lang="ro-RO" sz="1200" dirty="0">
                          <a:effectLst/>
                          <a:latin typeface="Times New Roman" panose="02020603050405020304" pitchFamily="18" charset="0"/>
                          <a:ea typeface="Calibri" panose="020F0502020204030204" pitchFamily="34" charset="0"/>
                          <a:cs typeface="Times New Roman" panose="02020603050405020304" pitchFamily="18" charset="0"/>
                        </a:rPr>
                        <a:t>si nu suntem doar niste ,,bone</a:t>
                      </a:r>
                      <a:r>
                        <a:rPr lang="ro-RO" sz="12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ro-RO" sz="1200" dirty="0">
                          <a:effectLst/>
                          <a:latin typeface="Times New Roman" panose="02020603050405020304" pitchFamily="18" charset="0"/>
                          <a:ea typeface="Calibri" panose="020F0502020204030204" pitchFamily="34" charset="0"/>
                          <a:cs typeface="Times New Roman" panose="02020603050405020304" pitchFamily="18" charset="0"/>
                        </a:rPr>
                        <a:t>- responsabilizarea parintilor in a petrece mai mult timp cu copiii si a-i </a:t>
                      </a:r>
                      <a:r>
                        <a:rPr lang="ro-RO" sz="1200" dirty="0" smtClean="0">
                          <a:effectLst/>
                          <a:latin typeface="Times New Roman" panose="02020603050405020304" pitchFamily="18" charset="0"/>
                          <a:ea typeface="Calibri" panose="020F0502020204030204" pitchFamily="34" charset="0"/>
                          <a:cs typeface="Times New Roman" panose="02020603050405020304" pitchFamily="18" charset="0"/>
                        </a:rPr>
                        <a:t>sustine;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ro-RO" sz="1200" dirty="0">
                          <a:effectLst/>
                          <a:latin typeface="Times New Roman" panose="02020603050405020304" pitchFamily="18" charset="0"/>
                          <a:ea typeface="Calibri" panose="020F0502020204030204" pitchFamily="34" charset="0"/>
                          <a:cs typeface="Times New Roman" panose="02020603050405020304" pitchFamily="18" charset="0"/>
                        </a:rPr>
                        <a:t>- familiarizarea părinților cu conținuturile specifice educației timpurii;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ro-RO" sz="1200" dirty="0">
                          <a:effectLst/>
                          <a:latin typeface="Times New Roman" panose="02020603050405020304" pitchFamily="18" charset="0"/>
                          <a:ea typeface="Calibri" panose="020F0502020204030204" pitchFamily="34" charset="0"/>
                          <a:cs typeface="Times New Roman" panose="02020603050405020304" pitchFamily="18" charset="0"/>
                        </a:rPr>
                        <a:t>invățarea în alt mediu, în alte contexte, cu alte </a:t>
                      </a:r>
                      <a:r>
                        <a:rPr lang="ro-RO" sz="1200" dirty="0" smtClean="0">
                          <a:effectLst/>
                          <a:latin typeface="Times New Roman" panose="02020603050405020304" pitchFamily="18" charset="0"/>
                          <a:ea typeface="Calibri" panose="020F0502020204030204" pitchFamily="34" charset="0"/>
                          <a:cs typeface="Times New Roman" panose="02020603050405020304" pitchFamily="18" charset="0"/>
                        </a:rPr>
                        <a:t>resurse;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ro-RO" sz="1200" dirty="0">
                          <a:effectLst/>
                          <a:latin typeface="Times New Roman" panose="02020603050405020304" pitchFamily="18" charset="0"/>
                          <a:ea typeface="Calibri" panose="020F0502020204030204" pitchFamily="34" charset="0"/>
                          <a:cs typeface="Times New Roman" panose="02020603050405020304" pitchFamily="18" charset="0"/>
                        </a:rPr>
                        <a:t>-familiarizarea părinților cu conținuturile specifice educației </a:t>
                      </a:r>
                      <a:r>
                        <a:rPr lang="ro-RO" sz="1200" dirty="0" smtClean="0">
                          <a:effectLst/>
                          <a:latin typeface="Times New Roman" panose="02020603050405020304" pitchFamily="18" charset="0"/>
                          <a:ea typeface="Calibri" panose="020F0502020204030204" pitchFamily="34" charset="0"/>
                          <a:cs typeface="Times New Roman" panose="02020603050405020304" pitchFamily="18" charset="0"/>
                        </a:rPr>
                        <a:t>timpurii;</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114300" marR="0" algn="just">
                        <a:lnSpc>
                          <a:spcPct val="107000"/>
                        </a:lnSpc>
                        <a:spcBef>
                          <a:spcPts val="0"/>
                        </a:spcBef>
                        <a:spcAft>
                          <a:spcPts val="0"/>
                        </a:spcAft>
                      </a:pPr>
                      <a:r>
                        <a:rPr lang="ro-RO"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ro-RO" sz="1200" dirty="0" smtClean="0">
                          <a:effectLst/>
                          <a:latin typeface="Times New Roman" panose="02020603050405020304" pitchFamily="18" charset="0"/>
                          <a:ea typeface="Calibri" panose="020F0502020204030204" pitchFamily="34" charset="0"/>
                          <a:cs typeface="Times New Roman" panose="02020603050405020304" pitchFamily="18" charset="0"/>
                        </a:rPr>
                        <a:t>-lipsa </a:t>
                      </a:r>
                      <a:r>
                        <a:rPr lang="ro-RO" sz="1200" dirty="0">
                          <a:effectLst/>
                          <a:latin typeface="Times New Roman" panose="02020603050405020304" pitchFamily="18" charset="0"/>
                          <a:ea typeface="Calibri" panose="020F0502020204030204" pitchFamily="34" charset="0"/>
                          <a:cs typeface="Times New Roman" panose="02020603050405020304" pitchFamily="18" charset="0"/>
                        </a:rPr>
                        <a:t>organizării unor activități extracurriculare/neimplicarea preșcolarilor la activități extracurriculare;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ro-RO" sz="1200" dirty="0">
                          <a:effectLst/>
                          <a:latin typeface="Times New Roman" panose="02020603050405020304" pitchFamily="18" charset="0"/>
                          <a:ea typeface="Calibri" panose="020F0502020204030204" pitchFamily="34" charset="0"/>
                          <a:cs typeface="Times New Roman" panose="02020603050405020304" pitchFamily="18" charset="0"/>
                        </a:rPr>
                        <a:t>-imposibilitatea realizării evaluării obiective a preșcolarilor;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ro-RO" sz="1200" dirty="0">
                          <a:effectLst/>
                          <a:latin typeface="Times New Roman" panose="02020603050405020304" pitchFamily="18" charset="0"/>
                          <a:ea typeface="Calibri" panose="020F0502020204030204" pitchFamily="34" charset="0"/>
                          <a:cs typeface="Times New Roman" panose="02020603050405020304" pitchFamily="18" charset="0"/>
                        </a:rPr>
                        <a:t>-lipsa interacțiunii cu preșcolarii și a acestora între ei, ceea ce duce la lipsa socializării;</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ro-RO" sz="1200" dirty="0">
                          <a:effectLst/>
                          <a:latin typeface="Times New Roman" panose="02020603050405020304" pitchFamily="18" charset="0"/>
                          <a:ea typeface="Calibri" panose="020F0502020204030204" pitchFamily="34" charset="0"/>
                          <a:cs typeface="Times New Roman" panose="02020603050405020304" pitchFamily="18" charset="0"/>
                        </a:rPr>
                        <a:t>-lipsa  timpului (disponibilității) părinților de a participa la activitățile online sincron și asincron;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ro-RO" sz="1200" dirty="0">
                          <a:effectLst/>
                          <a:latin typeface="Times New Roman" panose="02020603050405020304" pitchFamily="18" charset="0"/>
                          <a:ea typeface="Calibri" panose="020F0502020204030204" pitchFamily="34" charset="0"/>
                          <a:cs typeface="Times New Roman" panose="02020603050405020304" pitchFamily="18" charset="0"/>
                        </a:rPr>
                        <a:t>-lipsa participării la cursuri de formare pentru activitătile online;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ro-RO" sz="1200" dirty="0">
                          <a:effectLst/>
                          <a:latin typeface="Times New Roman" panose="02020603050405020304" pitchFamily="18" charset="0"/>
                          <a:ea typeface="Calibri" panose="020F0502020204030204" pitchFamily="34" charset="0"/>
                          <a:cs typeface="Times New Roman" panose="02020603050405020304" pitchFamily="18" charset="0"/>
                        </a:rPr>
                        <a:t>-lipsa de interactiune directa intre copil-copil, copil-educatoare, educatoare-parinte;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ro-RO" sz="1200" dirty="0">
                          <a:effectLst/>
                          <a:latin typeface="Times New Roman" panose="02020603050405020304" pitchFamily="18" charset="0"/>
                          <a:ea typeface="Calibri" panose="020F0502020204030204" pitchFamily="34" charset="0"/>
                          <a:cs typeface="Times New Roman" panose="02020603050405020304" pitchFamily="18" charset="0"/>
                        </a:rPr>
                        <a:t>-nerespectarea unui program zilnic atat de important copilului prescolar;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ro-RO" sz="1200" dirty="0">
                          <a:effectLst/>
                          <a:latin typeface="Times New Roman" panose="02020603050405020304" pitchFamily="18" charset="0"/>
                          <a:ea typeface="Calibri" panose="020F0502020204030204" pitchFamily="34" charset="0"/>
                          <a:cs typeface="Times New Roman" panose="02020603050405020304" pitchFamily="18" charset="0"/>
                        </a:rPr>
                        <a:t>-absenţa resurselor în familie (temporale, materiale, umane);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ro-RO" sz="1200" dirty="0">
                          <a:effectLst/>
                          <a:latin typeface="Times New Roman" panose="02020603050405020304" pitchFamily="18" charset="0"/>
                          <a:ea typeface="Calibri" panose="020F0502020204030204" pitchFamily="34" charset="0"/>
                          <a:cs typeface="Times New Roman" panose="02020603050405020304" pitchFamily="18" charset="0"/>
                        </a:rPr>
                        <a:t>prezența într-un număr relativ mic a preșcolarilor în activitățile derulate </a:t>
                      </a:r>
                      <a:r>
                        <a:rPr lang="ro-RO" sz="1200" dirty="0" smtClean="0">
                          <a:effectLst/>
                          <a:latin typeface="Times New Roman" panose="02020603050405020304" pitchFamily="18" charset="0"/>
                          <a:ea typeface="Calibri" panose="020F0502020204030204" pitchFamily="34" charset="0"/>
                          <a:cs typeface="Times New Roman" panose="02020603050405020304" pitchFamily="18" charset="0"/>
                        </a:rPr>
                        <a:t>sincron/ asincron;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imposibilitatea</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de a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observa</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un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progres</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sau</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regres</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copilului</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200" dirty="0" err="1">
                          <a:effectLst/>
                          <a:latin typeface="Times New Roman" panose="02020603050405020304" pitchFamily="18" charset="0"/>
                          <a:ea typeface="Calibri" panose="020F0502020204030204" pitchFamily="34" charset="0"/>
                          <a:cs typeface="Times New Roman" panose="02020603050405020304" pitchFamily="18" charset="0"/>
                        </a:rPr>
                        <a:t>raportat</a:t>
                      </a: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 la el </a:t>
                      </a:r>
                      <a:r>
                        <a:rPr lang="en-US" sz="1200" dirty="0" err="1" smtClean="0">
                          <a:effectLst/>
                          <a:latin typeface="Times New Roman" panose="02020603050405020304" pitchFamily="18" charset="0"/>
                          <a:ea typeface="Calibri" panose="020F0502020204030204" pitchFamily="34" charset="0"/>
                          <a:cs typeface="Times New Roman" panose="02020603050405020304" pitchFamily="18" charset="0"/>
                        </a:rPr>
                        <a:t>însuși</a:t>
                      </a:r>
                      <a:r>
                        <a:rPr lang="ro-RO" sz="12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ro-RO"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a:lnSpc>
                          <a:spcPct val="107000"/>
                        </a:lnSpc>
                        <a:spcBef>
                          <a:spcPts val="0"/>
                        </a:spcBef>
                        <a:spcAft>
                          <a:spcPts val="0"/>
                        </a:spcAft>
                        <a:buFont typeface="Times New Roman" panose="02020603050405020304" pitchFamily="18" charset="0"/>
                        <a:buNone/>
                      </a:pPr>
                      <a:r>
                        <a:rPr lang="ro-RO" sz="1200" dirty="0" smtClean="0">
                          <a:effectLst/>
                          <a:latin typeface="Times New Roman" panose="02020603050405020304" pitchFamily="18" charset="0"/>
                          <a:ea typeface="Calibri" panose="020F0502020204030204" pitchFamily="34" charset="0"/>
                          <a:cs typeface="Times New Roman" panose="02020603050405020304" pitchFamily="18" charset="0"/>
                        </a:rPr>
                        <a:t>-continuarea </a:t>
                      </a:r>
                      <a:r>
                        <a:rPr lang="ro-RO" sz="1200" dirty="0">
                          <a:effectLst/>
                          <a:latin typeface="Times New Roman" panose="02020603050405020304" pitchFamily="18" charset="0"/>
                          <a:ea typeface="Calibri" panose="020F0502020204030204" pitchFamily="34" charset="0"/>
                          <a:cs typeface="Times New Roman" panose="02020603050405020304" pitchFamily="18" charset="0"/>
                        </a:rPr>
                        <a:t>utilizării  în activitatea didactică față-n față, a aplicațiilor și platformelor educaționale;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a:lnSpc>
                          <a:spcPct val="107000"/>
                        </a:lnSpc>
                        <a:spcBef>
                          <a:spcPts val="0"/>
                        </a:spcBef>
                        <a:spcAft>
                          <a:spcPts val="0"/>
                        </a:spcAft>
                        <a:buFont typeface="Times New Roman" panose="02020603050405020304" pitchFamily="18" charset="0"/>
                        <a:buNone/>
                      </a:pPr>
                      <a:r>
                        <a:rPr lang="ro-RO" sz="1200" dirty="0" smtClean="0">
                          <a:effectLst/>
                          <a:latin typeface="Times New Roman" panose="02020603050405020304" pitchFamily="18" charset="0"/>
                          <a:ea typeface="Calibri" panose="020F0502020204030204" pitchFamily="34" charset="0"/>
                          <a:cs typeface="Times New Roman" panose="02020603050405020304" pitchFamily="18" charset="0"/>
                        </a:rPr>
                        <a:t>-evaluarea </a:t>
                      </a:r>
                      <a:r>
                        <a:rPr lang="ro-RO" sz="1200" dirty="0">
                          <a:effectLst/>
                          <a:latin typeface="Times New Roman" panose="02020603050405020304" pitchFamily="18" charset="0"/>
                          <a:ea typeface="Calibri" panose="020F0502020204030204" pitchFamily="34" charset="0"/>
                          <a:cs typeface="Times New Roman" panose="02020603050405020304" pitchFamily="18" charset="0"/>
                        </a:rPr>
                        <a:t>onestă a tuturor conținuturilor parcurse în semestrul I pentru a putea </a:t>
                      </a:r>
                      <a:r>
                        <a:rPr lang="ro-RO" sz="1200" i="1" dirty="0">
                          <a:effectLst/>
                          <a:latin typeface="Times New Roman" panose="02020603050405020304" pitchFamily="18" charset="0"/>
                          <a:ea typeface="Calibri" panose="020F0502020204030204" pitchFamily="34" charset="0"/>
                          <a:cs typeface="Times New Roman" panose="02020603050405020304" pitchFamily="18" charset="0"/>
                        </a:rPr>
                        <a:t>desfășura activități compensatorii</a:t>
                      </a:r>
                      <a:r>
                        <a:rPr lang="ro-RO" sz="1200" dirty="0">
                          <a:effectLst/>
                          <a:latin typeface="Times New Roman" panose="02020603050405020304" pitchFamily="18" charset="0"/>
                          <a:ea typeface="Calibri" panose="020F0502020204030204" pitchFamily="34" charset="0"/>
                          <a:cs typeface="Times New Roman" panose="02020603050405020304" pitchFamily="18" charset="0"/>
                        </a:rPr>
                        <a:t>, astfel încât să asigurăm tuturor  preșcolarilor competențele necesare unei bune adaptări la școlaritate;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a:lnSpc>
                          <a:spcPct val="107000"/>
                        </a:lnSpc>
                        <a:spcBef>
                          <a:spcPts val="0"/>
                        </a:spcBef>
                        <a:spcAft>
                          <a:spcPts val="0"/>
                        </a:spcAft>
                        <a:buFont typeface="Times New Roman" panose="02020603050405020304" pitchFamily="18" charset="0"/>
                        <a:buNone/>
                      </a:pPr>
                      <a:r>
                        <a:rPr lang="ro-RO" sz="1200" dirty="0" smtClean="0">
                          <a:effectLst/>
                          <a:latin typeface="Times New Roman" panose="02020603050405020304" pitchFamily="18" charset="0"/>
                          <a:ea typeface="Calibri" panose="020F0502020204030204" pitchFamily="34" charset="0"/>
                          <a:cs typeface="Times New Roman" panose="02020603050405020304" pitchFamily="18" charset="0"/>
                        </a:rPr>
                        <a:t>-revenirea </a:t>
                      </a:r>
                      <a:r>
                        <a:rPr lang="ro-RO" sz="1200" dirty="0">
                          <a:effectLst/>
                          <a:latin typeface="Times New Roman" panose="02020603050405020304" pitchFamily="18" charset="0"/>
                          <a:ea typeface="Calibri" panose="020F0502020204030204" pitchFamily="34" charset="0"/>
                          <a:cs typeface="Times New Roman" panose="02020603050405020304" pitchFamily="18" charset="0"/>
                        </a:rPr>
                        <a:t>in salile de clasa pentru realizarea unui invatamant de </a:t>
                      </a:r>
                      <a:r>
                        <a:rPr lang="ro-RO" sz="1200" dirty="0" smtClean="0">
                          <a:effectLst/>
                          <a:latin typeface="Times New Roman" panose="02020603050405020304" pitchFamily="18" charset="0"/>
                          <a:ea typeface="Calibri" panose="020F0502020204030204" pitchFamily="34" charset="0"/>
                          <a:cs typeface="Times New Roman" panose="02020603050405020304" pitchFamily="18" charset="0"/>
                        </a:rPr>
                        <a:t>calitate;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ro-RO" sz="1200" dirty="0">
                          <a:effectLst/>
                          <a:latin typeface="Times New Roman" panose="02020603050405020304" pitchFamily="18" charset="0"/>
                          <a:ea typeface="Calibri" panose="020F0502020204030204" pitchFamily="34" charset="0"/>
                          <a:cs typeface="Times New Roman" panose="02020603050405020304" pitchFamily="18" charset="0"/>
                        </a:rPr>
                        <a:t>-o mai bună implicare în participarea la activități extracurriculare, prin participarea la diverse concursuri;</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ro-RO" sz="1200" dirty="0">
                          <a:effectLst/>
                          <a:latin typeface="Times New Roman" panose="02020603050405020304" pitchFamily="18" charset="0"/>
                          <a:ea typeface="Calibri" panose="020F0502020204030204" pitchFamily="34" charset="0"/>
                          <a:cs typeface="Times New Roman" panose="02020603050405020304" pitchFamily="18" charset="0"/>
                        </a:rPr>
                        <a:t>-participarea cadrelor didactice la cursuri de perfecționare pentru mediul online;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ro-RO" sz="1200" dirty="0">
                          <a:effectLst/>
                          <a:latin typeface="Times New Roman" panose="02020603050405020304" pitchFamily="18" charset="0"/>
                          <a:ea typeface="Calibri" panose="020F0502020204030204" pitchFamily="34" charset="0"/>
                          <a:cs typeface="Times New Roman" panose="02020603050405020304" pitchFamily="18" charset="0"/>
                        </a:rPr>
                        <a:t>-supravegherea în permanență a celor mici în timp ce folosesc instrumentele digitale;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ro-RO" sz="1200" dirty="0">
                          <a:effectLst/>
                          <a:latin typeface="Times New Roman" panose="02020603050405020304" pitchFamily="18" charset="0"/>
                          <a:ea typeface="Calibri" panose="020F0502020204030204" pitchFamily="34" charset="0"/>
                          <a:cs typeface="Times New Roman" panose="02020603050405020304" pitchFamily="18" charset="0"/>
                        </a:rPr>
                        <a:t>-limitarea timpului petrecut în mediul online;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ro-RO" sz="1200" dirty="0">
                          <a:effectLst/>
                          <a:latin typeface="Times New Roman" panose="02020603050405020304" pitchFamily="18" charset="0"/>
                          <a:ea typeface="Calibri" panose="020F0502020204030204" pitchFamily="34" charset="0"/>
                          <a:cs typeface="Times New Roman" panose="02020603050405020304" pitchFamily="18" charset="0"/>
                        </a:rPr>
                        <a:t>un copil mic nu trebuie lăsat în spațiul virtual fără supravegherea </a:t>
                      </a:r>
                      <a:r>
                        <a:rPr lang="ro-RO" sz="1200" dirty="0" smtClean="0">
                          <a:effectLst/>
                          <a:latin typeface="Times New Roman" panose="02020603050405020304" pitchFamily="18" charset="0"/>
                          <a:ea typeface="Calibri" panose="020F0502020204030204" pitchFamily="34" charset="0"/>
                          <a:cs typeface="Times New Roman" panose="02020603050405020304" pitchFamily="18" charset="0"/>
                        </a:rPr>
                        <a:t>părinților;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ro-RO" sz="1200" dirty="0">
                          <a:effectLst/>
                          <a:latin typeface="Times New Roman" panose="02020603050405020304" pitchFamily="18" charset="0"/>
                          <a:ea typeface="Calibri" panose="020F0502020204030204" pitchFamily="34" charset="0"/>
                          <a:cs typeface="Times New Roman" panose="02020603050405020304" pitchFamily="18" charset="0"/>
                        </a:rPr>
                        <a:t>-dacă scopul nostru este să populăm spațiul virtual cu conținut de învățare, copilul mic se va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ro-RO" sz="1200" dirty="0">
                          <a:effectLst/>
                          <a:latin typeface="Times New Roman" panose="02020603050405020304" pitchFamily="18" charset="0"/>
                          <a:ea typeface="Calibri" panose="020F0502020204030204" pitchFamily="34" charset="0"/>
                          <a:cs typeface="Times New Roman" panose="02020603050405020304" pitchFamily="18" charset="0"/>
                        </a:rPr>
                        <a:t>obișnui să-și vadă gadgeturile ca pe instrumente de </a:t>
                      </a:r>
                      <a:r>
                        <a:rPr lang="ro-RO" sz="1200" dirty="0" smtClean="0">
                          <a:effectLst/>
                          <a:latin typeface="Times New Roman" panose="02020603050405020304" pitchFamily="18" charset="0"/>
                          <a:ea typeface="Calibri" panose="020F0502020204030204" pitchFamily="34" charset="0"/>
                          <a:cs typeface="Times New Roman" panose="02020603050405020304" pitchFamily="18" charset="0"/>
                        </a:rPr>
                        <a:t>învățare;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a:lnSpc>
                          <a:spcPct val="107000"/>
                        </a:lnSpc>
                        <a:spcBef>
                          <a:spcPts val="0"/>
                        </a:spcBef>
                        <a:spcAft>
                          <a:spcPts val="0"/>
                        </a:spcAft>
                        <a:buFont typeface="Times New Roman" panose="02020603050405020304" pitchFamily="18" charset="0"/>
                        <a:buNone/>
                      </a:pPr>
                      <a:r>
                        <a:rPr lang="ro-RO" sz="1200" dirty="0" smtClean="0">
                          <a:effectLst/>
                          <a:latin typeface="Times New Roman" panose="02020603050405020304" pitchFamily="18" charset="0"/>
                          <a:ea typeface="Calibri" panose="020F0502020204030204" pitchFamily="34" charset="0"/>
                          <a:cs typeface="Times New Roman" panose="02020603050405020304" pitchFamily="18" charset="0"/>
                        </a:rPr>
                        <a:t>-stimularea </a:t>
                      </a:r>
                      <a:r>
                        <a:rPr lang="ro-RO" sz="1200" dirty="0">
                          <a:effectLst/>
                          <a:latin typeface="Times New Roman" panose="02020603050405020304" pitchFamily="18" charset="0"/>
                          <a:ea typeface="Calibri" panose="020F0502020204030204" pitchFamily="34" charset="0"/>
                          <a:cs typeface="Times New Roman" panose="02020603050405020304" pitchFamily="18" charset="0"/>
                        </a:rPr>
                        <a:t>parinților în vederea conectării copiilor în mediul </a:t>
                      </a:r>
                      <a:r>
                        <a:rPr lang="ro-RO" sz="1200" dirty="0" smtClean="0">
                          <a:effectLst/>
                          <a:latin typeface="Times New Roman" panose="02020603050405020304" pitchFamily="18" charset="0"/>
                          <a:ea typeface="Calibri" panose="020F0502020204030204" pitchFamily="34" charset="0"/>
                          <a:cs typeface="Times New Roman" panose="02020603050405020304" pitchFamily="18" charset="0"/>
                        </a:rPr>
                        <a:t>online;</a:t>
                      </a:r>
                      <a:r>
                        <a:rPr lang="ro-RO" sz="12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3573389"/>
                  </a:ext>
                </a:extLst>
              </a:tr>
            </a:tbl>
          </a:graphicData>
        </a:graphic>
      </p:graphicFrame>
    </p:spTree>
    <p:extLst>
      <p:ext uri="{BB962C8B-B14F-4D97-AF65-F5344CB8AC3E}">
        <p14:creationId xmlns:p14="http://schemas.microsoft.com/office/powerpoint/2010/main" val="2529127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70311" y="692406"/>
            <a:ext cx="10534997" cy="405367"/>
          </a:xfrm>
          <a:prstGeom prst="rect">
            <a:avLst/>
          </a:prstGeom>
        </p:spPr>
        <p:txBody>
          <a:bodyPr wrap="square">
            <a:spAutoFit/>
          </a:bodyPr>
          <a:lstStyle/>
          <a:p>
            <a:pPr algn="ctr">
              <a:lnSpc>
                <a:spcPct val="107000"/>
              </a:lnSpc>
              <a:spcAft>
                <a:spcPts val="800"/>
              </a:spcAft>
            </a:pPr>
            <a:r>
              <a:rPr lang="ro-RO" sz="2000" b="1" dirty="0">
                <a:latin typeface="Times New Roman" panose="02020603050405020304" pitchFamily="18" charset="0"/>
                <a:ea typeface="Calibri" panose="020F0502020204030204" pitchFamily="34" charset="0"/>
                <a:cs typeface="Times New Roman" panose="02020603050405020304" pitchFamily="18" charset="0"/>
              </a:rPr>
              <a:t>RAPORT DE ACTIVITATE AL CATEDREI / COMISIEI ÎNVĂȚĂTORILOR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208660889"/>
              </p:ext>
            </p:extLst>
          </p:nvPr>
        </p:nvGraphicFramePr>
        <p:xfrm>
          <a:off x="1363286" y="2036618"/>
          <a:ext cx="9487274" cy="3346418"/>
        </p:xfrm>
        <a:graphic>
          <a:graphicData uri="http://schemas.openxmlformats.org/drawingml/2006/table">
            <a:tbl>
              <a:tblPr firstRow="1" firstCol="1" bandRow="1"/>
              <a:tblGrid>
                <a:gridCol w="3177502">
                  <a:extLst>
                    <a:ext uri="{9D8B030D-6E8A-4147-A177-3AD203B41FA5}">
                      <a16:colId xmlns:a16="http://schemas.microsoft.com/office/drawing/2014/main" val="2718831932"/>
                    </a:ext>
                  </a:extLst>
                </a:gridCol>
                <a:gridCol w="3154886">
                  <a:extLst>
                    <a:ext uri="{9D8B030D-6E8A-4147-A177-3AD203B41FA5}">
                      <a16:colId xmlns:a16="http://schemas.microsoft.com/office/drawing/2014/main" val="3964985353"/>
                    </a:ext>
                  </a:extLst>
                </a:gridCol>
                <a:gridCol w="3154886">
                  <a:extLst>
                    <a:ext uri="{9D8B030D-6E8A-4147-A177-3AD203B41FA5}">
                      <a16:colId xmlns:a16="http://schemas.microsoft.com/office/drawing/2014/main" val="2706418751"/>
                    </a:ext>
                  </a:extLst>
                </a:gridCol>
              </a:tblGrid>
              <a:tr h="215106">
                <a:tc>
                  <a:txBody>
                    <a:bodyPr/>
                    <a:lstStyle/>
                    <a:p>
                      <a:pPr marL="0" marR="0" algn="ctr">
                        <a:lnSpc>
                          <a:spcPct val="107000"/>
                        </a:lnSpc>
                        <a:spcBef>
                          <a:spcPts val="0"/>
                        </a:spcBef>
                        <a:spcAft>
                          <a:spcPts val="0"/>
                        </a:spcAft>
                      </a:pPr>
                      <a:r>
                        <a:rPr lang="ro-RO" sz="1200" b="1" dirty="0">
                          <a:effectLst/>
                          <a:latin typeface="Times New Roman" panose="02020603050405020304" pitchFamily="18" charset="0"/>
                          <a:ea typeface="Calibri" panose="020F0502020204030204" pitchFamily="34" charset="0"/>
                          <a:cs typeface="Times New Roman" panose="02020603050405020304" pitchFamily="18" charset="0"/>
                        </a:rPr>
                        <a:t>PUNCTE TARI:</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07000"/>
                        </a:lnSpc>
                        <a:spcBef>
                          <a:spcPts val="0"/>
                        </a:spcBef>
                        <a:spcAft>
                          <a:spcPts val="0"/>
                        </a:spcAft>
                      </a:pPr>
                      <a:r>
                        <a:rPr lang="ro-RO" sz="1200" b="1">
                          <a:effectLst/>
                          <a:latin typeface="Times New Roman" panose="02020603050405020304" pitchFamily="18" charset="0"/>
                          <a:ea typeface="Calibri" panose="020F0502020204030204" pitchFamily="34" charset="0"/>
                          <a:cs typeface="Times New Roman" panose="02020603050405020304" pitchFamily="18" charset="0"/>
                        </a:rPr>
                        <a:t>PUNCTE SLABE: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07000"/>
                        </a:lnSpc>
                        <a:spcBef>
                          <a:spcPts val="0"/>
                        </a:spcBef>
                        <a:spcAft>
                          <a:spcPts val="0"/>
                        </a:spcAft>
                      </a:pPr>
                      <a:r>
                        <a:rPr lang="ro-RO" sz="1200" b="1">
                          <a:effectLst/>
                          <a:latin typeface="Times New Roman" panose="02020603050405020304" pitchFamily="18" charset="0"/>
                          <a:ea typeface="Calibri" panose="020F0502020204030204" pitchFamily="34" charset="0"/>
                          <a:cs typeface="Times New Roman" panose="02020603050405020304" pitchFamily="18" charset="0"/>
                        </a:rPr>
                        <a:t>DIRECȚII DE ACȚIUNE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413172765"/>
                  </a:ext>
                </a:extLst>
              </a:tr>
              <a:tr h="2581269">
                <a:tc>
                  <a:txBody>
                    <a:bodyPr/>
                    <a:lstStyle/>
                    <a:p>
                      <a:pPr marL="0" marR="0" algn="l">
                        <a:lnSpc>
                          <a:spcPct val="107000"/>
                        </a:lnSpc>
                        <a:spcBef>
                          <a:spcPts val="0"/>
                        </a:spcBef>
                        <a:spcAft>
                          <a:spcPts val="0"/>
                        </a:spcAft>
                      </a:pPr>
                      <a:r>
                        <a:rPr lang="ro-RO" sz="1200" dirty="0">
                          <a:effectLst/>
                          <a:latin typeface="Times New Roman" panose="02020603050405020304" pitchFamily="18" charset="0"/>
                          <a:ea typeface="Calibri" panose="020F0502020204030204" pitchFamily="34" charset="0"/>
                          <a:cs typeface="Times New Roman" panose="02020603050405020304" pitchFamily="18" charset="0"/>
                        </a:rPr>
                        <a:t> -atitudinea elevilor faţă de educaţia pe care o furnizează şcoala este </a:t>
                      </a:r>
                      <a:r>
                        <a:rPr lang="ro-RO" sz="1200" dirty="0" smtClean="0">
                          <a:effectLst/>
                          <a:latin typeface="Times New Roman" panose="02020603050405020304" pitchFamily="18" charset="0"/>
                          <a:ea typeface="Calibri" panose="020F0502020204030204" pitchFamily="34" charset="0"/>
                          <a:cs typeface="Times New Roman" panose="02020603050405020304" pitchFamily="18" charset="0"/>
                        </a:rPr>
                        <a:t>pozitivă, </a:t>
                      </a:r>
                      <a:r>
                        <a:rPr lang="ro-RO" sz="1200" dirty="0">
                          <a:effectLst/>
                          <a:latin typeface="Times New Roman" panose="02020603050405020304" pitchFamily="18" charset="0"/>
                          <a:ea typeface="Calibri" panose="020F0502020204030204" pitchFamily="34" charset="0"/>
                          <a:cs typeface="Times New Roman" panose="02020603050405020304" pitchFamily="18" charset="0"/>
                        </a:rPr>
                        <a:t>motivată şi </a:t>
                      </a:r>
                      <a:r>
                        <a:rPr lang="ro-RO" sz="1200" dirty="0" smtClean="0">
                          <a:effectLst/>
                          <a:latin typeface="Times New Roman" panose="02020603050405020304" pitchFamily="18" charset="0"/>
                          <a:ea typeface="Calibri" panose="020F0502020204030204" pitchFamily="34" charset="0"/>
                          <a:cs typeface="Times New Roman" panose="02020603050405020304" pitchFamily="18" charset="0"/>
                        </a:rPr>
                        <a:t>responsabilă;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ro-RO" sz="1200" dirty="0">
                          <a:effectLst/>
                          <a:latin typeface="Times New Roman" panose="02020603050405020304" pitchFamily="18" charset="0"/>
                          <a:ea typeface="Calibri" panose="020F0502020204030204" pitchFamily="34" charset="0"/>
                          <a:cs typeface="Times New Roman" panose="02020603050405020304" pitchFamily="18" charset="0"/>
                        </a:rPr>
                        <a:t>-şcoala dispune de întregul material curricular (planuri de învăţământ şi programe şcolare, auxiliare curriculare) pentru fiecare an de studiu;</a:t>
                      </a:r>
                      <a:br>
                        <a:rPr lang="ro-RO" sz="1200" dirty="0">
                          <a:effectLst/>
                          <a:latin typeface="Times New Roman" panose="02020603050405020304" pitchFamily="18" charset="0"/>
                          <a:ea typeface="Calibri" panose="020F0502020204030204" pitchFamily="34" charset="0"/>
                          <a:cs typeface="Times New Roman" panose="02020603050405020304" pitchFamily="18" charset="0"/>
                        </a:rPr>
                      </a:br>
                      <a:r>
                        <a:rPr lang="ro-RO" sz="1200" dirty="0">
                          <a:effectLst/>
                          <a:latin typeface="Times New Roman" panose="02020603050405020304" pitchFamily="18" charset="0"/>
                          <a:ea typeface="Calibri" panose="020F0502020204030204" pitchFamily="34" charset="0"/>
                          <a:cs typeface="Times New Roman" panose="02020603050405020304" pitchFamily="18" charset="0"/>
                        </a:rPr>
                        <a:t> - activităţile instructiv – educative se desfăşoară în săli de clasă dotate cu mobilier adecvat varstei scolare mici, materiale didactice variate care corespund cerinţelor actuale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ro-RO" sz="1200" dirty="0">
                          <a:effectLst/>
                          <a:latin typeface="Times New Roman" panose="02020603050405020304" pitchFamily="18" charset="0"/>
                          <a:ea typeface="Calibri" panose="020F0502020204030204" pitchFamily="34" charset="0"/>
                          <a:cs typeface="Times New Roman" panose="02020603050405020304" pitchFamily="18" charset="0"/>
                        </a:rPr>
                        <a:t>-relaţiile interpersonale (învăţători – elevi, învăţători – părinţi, învăţători – învăţători etc.) existente favorizează crearea unui climat educaţional deschis, stimulativ;</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ro-RO" sz="1200" dirty="0">
                          <a:effectLst/>
                          <a:latin typeface="Times New Roman" panose="02020603050405020304" pitchFamily="18" charset="0"/>
                          <a:ea typeface="Calibri" panose="020F0502020204030204" pitchFamily="34" charset="0"/>
                          <a:cs typeface="Times New Roman" panose="02020603050405020304" pitchFamily="18" charset="0"/>
                        </a:rPr>
                        <a:t>- activitatea online s-a desfasurat in conditii foarte bune pe platforma </a:t>
                      </a:r>
                      <a:r>
                        <a:rPr lang="ro-RO" sz="1200" dirty="0" smtClean="0">
                          <a:effectLst/>
                          <a:latin typeface="Times New Roman" panose="02020603050405020304" pitchFamily="18" charset="0"/>
                          <a:ea typeface="Calibri" panose="020F0502020204030204" pitchFamily="34" charset="0"/>
                          <a:cs typeface="Times New Roman" panose="02020603050405020304" pitchFamily="18" charset="0"/>
                        </a:rPr>
                        <a:t>educationala;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ro-RO" sz="1200" dirty="0">
                          <a:effectLst/>
                          <a:latin typeface="Times New Roman" panose="02020603050405020304" pitchFamily="18" charset="0"/>
                          <a:ea typeface="Calibri" panose="020F0502020204030204" pitchFamily="34" charset="0"/>
                          <a:cs typeface="Times New Roman" panose="02020603050405020304" pitchFamily="18" charset="0"/>
                        </a:rPr>
                        <a:t>-importanta scazuta pe care o acorda unii parinti activităţii educative şcolare şi extraşcolare;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ro-RO" sz="1200" dirty="0">
                          <a:effectLst/>
                          <a:latin typeface="Times New Roman" panose="02020603050405020304" pitchFamily="18" charset="0"/>
                          <a:ea typeface="Calibri" panose="020F0502020204030204" pitchFamily="34" charset="0"/>
                          <a:cs typeface="Times New Roman" panose="02020603050405020304" pitchFamily="18" charset="0"/>
                        </a:rPr>
                        <a:t>- Problemele aparute din cauza conexiunii slabe la internet sau a dispozitivelor detinute de elevi;</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ro-RO" sz="1200" dirty="0">
                          <a:effectLst/>
                          <a:latin typeface="Times New Roman" panose="02020603050405020304" pitchFamily="18" charset="0"/>
                          <a:ea typeface="Calibri" panose="020F0502020204030204" pitchFamily="34" charset="0"/>
                          <a:cs typeface="Times New Roman" panose="02020603050405020304" pitchFamily="18" charset="0"/>
                        </a:rPr>
                        <a:t>- dependenta elevilor din ciclul primar de prezenta parintilor in invatarea </a:t>
                      </a:r>
                      <a:r>
                        <a:rPr lang="ro-RO" sz="1200" dirty="0" smtClean="0">
                          <a:effectLst/>
                          <a:latin typeface="Times New Roman" panose="02020603050405020304" pitchFamily="18" charset="0"/>
                          <a:ea typeface="Calibri" panose="020F0502020204030204" pitchFamily="34" charset="0"/>
                          <a:cs typeface="Times New Roman" panose="02020603050405020304" pitchFamily="18" charset="0"/>
                        </a:rPr>
                        <a:t>online;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07000"/>
                        </a:lnSpc>
                        <a:spcBef>
                          <a:spcPts val="0"/>
                        </a:spcBef>
                        <a:spcAft>
                          <a:spcPts val="0"/>
                        </a:spcAft>
                      </a:pPr>
                      <a:r>
                        <a:rPr lang="ro-RO" sz="1200" b="0" dirty="0">
                          <a:effectLst/>
                          <a:latin typeface="Times New Roman" panose="02020603050405020304" pitchFamily="18" charset="0"/>
                          <a:ea typeface="Calibri" panose="020F0502020204030204" pitchFamily="34" charset="0"/>
                          <a:cs typeface="Times New Roman" panose="02020603050405020304" pitchFamily="18" charset="0"/>
                        </a:rPr>
                        <a:t>-cursuri pentru predarea online;</a:t>
                      </a: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ro-RO" sz="1200" b="0" dirty="0">
                          <a:effectLst/>
                          <a:latin typeface="Times New Roman" panose="02020603050405020304" pitchFamily="18" charset="0"/>
                          <a:ea typeface="Calibri" panose="020F0502020204030204" pitchFamily="34" charset="0"/>
                          <a:cs typeface="Times New Roman" panose="02020603050405020304" pitchFamily="18" charset="0"/>
                        </a:rPr>
                        <a:t>-activitati practice cu elevii pe platforma</a:t>
                      </a:r>
                      <a:r>
                        <a:rPr lang="ro-RO" sz="1200" b="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l">
                        <a:lnSpc>
                          <a:spcPct val="107000"/>
                        </a:lnSpc>
                        <a:spcBef>
                          <a:spcPts val="0"/>
                        </a:spcBef>
                        <a:spcAft>
                          <a:spcPts val="0"/>
                        </a:spcAft>
                      </a:pPr>
                      <a:r>
                        <a:rPr lang="ro-RO" sz="12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3172857"/>
                  </a:ext>
                </a:extLst>
              </a:tr>
            </a:tbl>
          </a:graphicData>
        </a:graphic>
      </p:graphicFrame>
    </p:spTree>
    <p:extLst>
      <p:ext uri="{BB962C8B-B14F-4D97-AF65-F5344CB8AC3E}">
        <p14:creationId xmlns:p14="http://schemas.microsoft.com/office/powerpoint/2010/main" val="2219629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73792586"/>
              </p:ext>
            </p:extLst>
          </p:nvPr>
        </p:nvGraphicFramePr>
        <p:xfrm>
          <a:off x="205945" y="164756"/>
          <a:ext cx="11854249" cy="6399710"/>
        </p:xfrm>
        <a:graphic>
          <a:graphicData uri="http://schemas.openxmlformats.org/drawingml/2006/table">
            <a:tbl>
              <a:tblPr firstRow="1" bandRow="1">
                <a:tableStyleId>{BC89EF96-8CEA-46FF-86C4-4CE0E7609802}</a:tableStyleId>
              </a:tblPr>
              <a:tblGrid>
                <a:gridCol w="11854249">
                  <a:extLst>
                    <a:ext uri="{9D8B030D-6E8A-4147-A177-3AD203B41FA5}">
                      <a16:colId xmlns:a16="http://schemas.microsoft.com/office/drawing/2014/main" val="20000"/>
                    </a:ext>
                  </a:extLst>
                </a:gridCol>
              </a:tblGrid>
              <a:tr h="1120347">
                <a:tc>
                  <a:txBody>
                    <a:bodyPr/>
                    <a:lstStyle/>
                    <a:p>
                      <a:pPr marL="0" indent="0" algn="just">
                        <a:buNone/>
                      </a:pPr>
                      <a:endParaRPr lang="ro-RO" sz="1700" b="1" dirty="0" smtClean="0">
                        <a:solidFill>
                          <a:srgbClr val="FF0000"/>
                        </a:solidFill>
                        <a:latin typeface="Times New Roman" panose="02020603050405020304" pitchFamily="18" charset="0"/>
                        <a:cs typeface="Times New Roman" panose="02020603050405020304" pitchFamily="18" charset="0"/>
                      </a:endParaRPr>
                    </a:p>
                    <a:p>
                      <a:pPr marL="0" indent="0" algn="just">
                        <a:buNone/>
                      </a:pPr>
                      <a:r>
                        <a:rPr lang="ro-RO" sz="1700" b="1" dirty="0" smtClean="0">
                          <a:solidFill>
                            <a:schemeClr val="tx1"/>
                          </a:solidFill>
                          <a:latin typeface="Times New Roman" panose="02020603050405020304" pitchFamily="18" charset="0"/>
                          <a:cs typeface="Times New Roman" panose="02020603050405020304" pitchFamily="18" charset="0"/>
                        </a:rPr>
                        <a:t>PUNCTE TARI: </a:t>
                      </a:r>
                    </a:p>
                    <a:p>
                      <a:pPr marL="285750" indent="-285750" algn="just">
                        <a:buFontTx/>
                        <a:buChar char="-"/>
                      </a:pPr>
                      <a:r>
                        <a:rPr lang="ro-RO" sz="1700" b="1" dirty="0" smtClean="0">
                          <a:solidFill>
                            <a:schemeClr val="tx1"/>
                          </a:solidFill>
                          <a:latin typeface="Times New Roman" panose="02020603050405020304" pitchFamily="18" charset="0"/>
                          <a:cs typeface="Times New Roman" panose="02020603050405020304" pitchFamily="18" charset="0"/>
                        </a:rPr>
                        <a:t>Digitalizare prin platforme online</a:t>
                      </a:r>
                    </a:p>
                    <a:p>
                      <a:pPr marL="285750" indent="-285750" algn="just">
                        <a:buFontTx/>
                        <a:buChar char="-"/>
                      </a:pPr>
                      <a:r>
                        <a:rPr lang="ro-RO" sz="1700" b="1" dirty="0" smtClean="0">
                          <a:solidFill>
                            <a:schemeClr val="tx1"/>
                          </a:solidFill>
                          <a:latin typeface="Times New Roman" panose="02020603050405020304" pitchFamily="18" charset="0"/>
                          <a:cs typeface="Times New Roman" panose="02020603050405020304" pitchFamily="18" charset="0"/>
                        </a:rPr>
                        <a:t>Schimbare de atitudine a părinților față de cadrele didactice</a:t>
                      </a:r>
                    </a:p>
                    <a:p>
                      <a:pPr marL="285750" indent="-285750" algn="just">
                        <a:buFontTx/>
                        <a:buChar char="-"/>
                      </a:pPr>
                      <a:r>
                        <a:rPr lang="ro-RO" sz="1700" b="1" dirty="0" smtClean="0">
                          <a:solidFill>
                            <a:schemeClr val="tx1"/>
                          </a:solidFill>
                          <a:latin typeface="Times New Roman" panose="02020603050405020304" pitchFamily="18" charset="0"/>
                          <a:cs typeface="Times New Roman" panose="02020603050405020304" pitchFamily="18" charset="0"/>
                        </a:rPr>
                        <a:t>Adaptarea preșcolarilor/ elevilor mici la mediul online în context formal</a:t>
                      </a:r>
                    </a:p>
                    <a:p>
                      <a:pPr marL="0" indent="0" algn="just">
                        <a:buFontTx/>
                        <a:buNone/>
                      </a:pPr>
                      <a:endParaRPr lang="ro-RO" sz="1700" b="1" dirty="0" smtClean="0">
                        <a:solidFill>
                          <a:schemeClr val="tx1"/>
                        </a:solidFill>
                        <a:latin typeface="Times New Roman" panose="02020603050405020304" pitchFamily="18" charset="0"/>
                        <a:cs typeface="Times New Roman" panose="02020603050405020304" pitchFamily="18" charset="0"/>
                      </a:endParaRPr>
                    </a:p>
                    <a:p>
                      <a:pPr marL="0" indent="0" algn="just">
                        <a:buFontTx/>
                        <a:buNone/>
                      </a:pPr>
                      <a:r>
                        <a:rPr lang="ro-RO" sz="1700" b="1" dirty="0" smtClean="0">
                          <a:solidFill>
                            <a:schemeClr val="tx1"/>
                          </a:solidFill>
                          <a:latin typeface="Times New Roman" panose="02020603050405020304" pitchFamily="18" charset="0"/>
                          <a:cs typeface="Times New Roman" panose="02020603050405020304" pitchFamily="18" charset="0"/>
                        </a:rPr>
                        <a:t>PUNCTE SLABE:</a:t>
                      </a:r>
                    </a:p>
                    <a:p>
                      <a:pPr marL="285750" indent="-285750" algn="just">
                        <a:buFontTx/>
                        <a:buChar char="-"/>
                      </a:pPr>
                      <a:r>
                        <a:rPr lang="ro-RO" sz="1700" b="1" dirty="0" smtClean="0">
                          <a:solidFill>
                            <a:schemeClr val="tx1"/>
                          </a:solidFill>
                          <a:latin typeface="Times New Roman" panose="02020603050405020304" pitchFamily="18" charset="0"/>
                          <a:cs typeface="Times New Roman" panose="02020603050405020304" pitchFamily="18" charset="0"/>
                        </a:rPr>
                        <a:t>Număr mic de preșcolari care au participat constant la activitățile online</a:t>
                      </a:r>
                    </a:p>
                    <a:p>
                      <a:pPr marL="285750" indent="-285750" algn="just">
                        <a:buFontTx/>
                        <a:buChar char="-"/>
                      </a:pPr>
                      <a:r>
                        <a:rPr lang="ro-RO" sz="1700" b="1" dirty="0" smtClean="0">
                          <a:solidFill>
                            <a:schemeClr val="tx1"/>
                          </a:solidFill>
                          <a:latin typeface="Times New Roman" panose="02020603050405020304" pitchFamily="18" charset="0"/>
                          <a:cs typeface="Times New Roman" panose="02020603050405020304" pitchFamily="18" charset="0"/>
                        </a:rPr>
                        <a:t>Inexistența activităților extracurriculare</a:t>
                      </a:r>
                    </a:p>
                    <a:p>
                      <a:pPr marL="285750" indent="-285750" algn="just">
                        <a:buFontTx/>
                        <a:buChar char="-"/>
                      </a:pPr>
                      <a:r>
                        <a:rPr lang="ro-RO" sz="1700" b="1" dirty="0" smtClean="0">
                          <a:solidFill>
                            <a:schemeClr val="tx1"/>
                          </a:solidFill>
                          <a:latin typeface="Times New Roman" panose="02020603050405020304" pitchFamily="18" charset="0"/>
                          <a:cs typeface="Times New Roman" panose="02020603050405020304" pitchFamily="18" charset="0"/>
                        </a:rPr>
                        <a:t>Lipsa</a:t>
                      </a:r>
                      <a:r>
                        <a:rPr lang="ro-RO" sz="1700" b="1" baseline="0" dirty="0" smtClean="0">
                          <a:solidFill>
                            <a:schemeClr val="tx1"/>
                          </a:solidFill>
                          <a:latin typeface="Times New Roman" panose="02020603050405020304" pitchFamily="18" charset="0"/>
                          <a:cs typeface="Times New Roman" panose="02020603050405020304" pitchFamily="18" charset="0"/>
                        </a:rPr>
                        <a:t> evaluării progresului la preșcolari</a:t>
                      </a:r>
                    </a:p>
                    <a:p>
                      <a:pPr marL="285750" marR="0" indent="-285750" algn="just" defTabSz="914400" rtl="0" eaLnBrk="1" fontAlgn="auto" latinLnBrk="0" hangingPunct="1">
                        <a:lnSpc>
                          <a:spcPct val="100000"/>
                        </a:lnSpc>
                        <a:spcBef>
                          <a:spcPts val="0"/>
                        </a:spcBef>
                        <a:spcAft>
                          <a:spcPts val="0"/>
                        </a:spcAft>
                        <a:buClrTx/>
                        <a:buSzTx/>
                        <a:buFontTx/>
                        <a:buChar char="-"/>
                        <a:tabLst/>
                        <a:defRPr/>
                      </a:pPr>
                      <a:r>
                        <a:rPr lang="ro-RO" sz="1700" b="1" dirty="0" smtClean="0">
                          <a:solidFill>
                            <a:schemeClr val="tx1"/>
                          </a:solidFill>
                          <a:latin typeface="Times New Roman" panose="02020603050405020304" pitchFamily="18" charset="0"/>
                          <a:cs typeface="Times New Roman" panose="02020603050405020304" pitchFamily="18" charset="0"/>
                        </a:rPr>
                        <a:t>Dificultatea derulării unor ore (ex.</a:t>
                      </a:r>
                      <a:r>
                        <a:rPr lang="ro-RO" sz="1700" b="1" baseline="0" dirty="0" smtClean="0">
                          <a:solidFill>
                            <a:schemeClr val="tx1"/>
                          </a:solidFill>
                          <a:latin typeface="Times New Roman" panose="02020603050405020304" pitchFamily="18" charset="0"/>
                          <a:cs typeface="Times New Roman" panose="02020603050405020304" pitchFamily="18" charset="0"/>
                        </a:rPr>
                        <a:t> scrisul de mână)</a:t>
                      </a:r>
                      <a:endParaRPr lang="ro-RO" sz="1700" b="1" dirty="0" smtClean="0">
                        <a:solidFill>
                          <a:schemeClr val="tx1"/>
                        </a:solidFill>
                        <a:latin typeface="Times New Roman" panose="02020603050405020304" pitchFamily="18" charset="0"/>
                        <a:cs typeface="Times New Roman" panose="02020603050405020304" pitchFamily="18" charset="0"/>
                      </a:endParaRPr>
                    </a:p>
                    <a:p>
                      <a:pPr marL="0" indent="0" algn="just">
                        <a:buFontTx/>
                        <a:buNone/>
                      </a:pPr>
                      <a:endParaRPr lang="ro-RO" sz="1700" b="1" dirty="0" smtClean="0">
                        <a:solidFill>
                          <a:schemeClr val="tx1"/>
                        </a:solidFill>
                        <a:latin typeface="Times New Roman" panose="02020603050405020304" pitchFamily="18" charset="0"/>
                        <a:cs typeface="Times New Roman" panose="02020603050405020304" pitchFamily="18" charset="0"/>
                      </a:endParaRPr>
                    </a:p>
                    <a:p>
                      <a:pPr marL="0" indent="0" algn="just">
                        <a:buNone/>
                      </a:pPr>
                      <a:endParaRPr lang="ro-RO" sz="1700" b="1"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ro-RO" sz="1700" b="1" dirty="0" smtClean="0">
                          <a:solidFill>
                            <a:schemeClr val="tx1"/>
                          </a:solidFill>
                          <a:latin typeface="Times New Roman" panose="02020603050405020304" pitchFamily="18" charset="0"/>
                          <a:cs typeface="Times New Roman" panose="02020603050405020304" pitchFamily="18" charset="0"/>
                        </a:rPr>
                        <a:t>DIRECȚII – PREȘCOLAR ȘI PRIMAR</a:t>
                      </a:r>
                    </a:p>
                    <a:p>
                      <a:pPr marL="0" indent="0" algn="just">
                        <a:buNone/>
                      </a:pPr>
                      <a:r>
                        <a:rPr lang="ro-RO" sz="1700" b="1" dirty="0" smtClean="0">
                          <a:solidFill>
                            <a:schemeClr val="tx1"/>
                          </a:solidFill>
                          <a:latin typeface="Times New Roman" panose="02020603050405020304" pitchFamily="18" charset="0"/>
                          <a:cs typeface="Times New Roman" panose="02020603050405020304" pitchFamily="18" charset="0"/>
                        </a:rPr>
                        <a:t>1.</a:t>
                      </a:r>
                      <a:r>
                        <a:rPr lang="ro-RO" sz="1700" b="1" baseline="0" dirty="0" smtClean="0">
                          <a:solidFill>
                            <a:schemeClr val="tx1"/>
                          </a:solidFill>
                          <a:latin typeface="Times New Roman" panose="02020603050405020304" pitchFamily="18" charset="0"/>
                          <a:cs typeface="Times New Roman" panose="02020603050405020304" pitchFamily="18" charset="0"/>
                        </a:rPr>
                        <a:t> Perfecționare online</a:t>
                      </a:r>
                      <a:endParaRPr lang="ro-RO" sz="1700" b="1"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ro-RO" sz="1700" b="1" dirty="0" smtClean="0">
                          <a:solidFill>
                            <a:schemeClr val="tx1"/>
                          </a:solidFill>
                          <a:latin typeface="Times New Roman" panose="02020603050405020304" pitchFamily="18" charset="0"/>
                          <a:cs typeface="Times New Roman" panose="02020603050405020304" pitchFamily="18" charset="0"/>
                        </a:rPr>
                        <a:t>2.</a:t>
                      </a:r>
                      <a:r>
                        <a:rPr lang="ro-RO" sz="1700" b="1" baseline="0" dirty="0" smtClean="0">
                          <a:solidFill>
                            <a:schemeClr val="tx1"/>
                          </a:solidFill>
                          <a:latin typeface="Times New Roman" panose="02020603050405020304" pitchFamily="18" charset="0"/>
                          <a:cs typeface="Times New Roman" panose="02020603050405020304" pitchFamily="18" charset="0"/>
                        </a:rPr>
                        <a:t> Continuarea procesului de digitalizare prin utilizarea platformelor</a:t>
                      </a:r>
                    </a:p>
                    <a:p>
                      <a:pPr marL="0" indent="0" algn="just">
                        <a:buNone/>
                      </a:pPr>
                      <a:r>
                        <a:rPr lang="ro-RO" sz="1700" b="1" baseline="0" dirty="0" smtClean="0">
                          <a:solidFill>
                            <a:schemeClr val="tx1"/>
                          </a:solidFill>
                          <a:latin typeface="Times New Roman" panose="02020603050405020304" pitchFamily="18" charset="0"/>
                          <a:cs typeface="Times New Roman" panose="02020603050405020304" pitchFamily="18" charset="0"/>
                        </a:rPr>
                        <a:t>3. </a:t>
                      </a:r>
                      <a:r>
                        <a:rPr lang="ro-RO" sz="1700" b="1" dirty="0" smtClean="0">
                          <a:solidFill>
                            <a:schemeClr val="tx1"/>
                          </a:solidFill>
                          <a:latin typeface="Times New Roman" panose="02020603050405020304" pitchFamily="18" charset="0"/>
                          <a:cs typeface="Times New Roman" panose="02020603050405020304" pitchFamily="18" charset="0"/>
                        </a:rPr>
                        <a:t>Profesionalizarea comisiilor metodice (intensificarea asistențelor/ interasistențelor)</a:t>
                      </a:r>
                    </a:p>
                    <a:p>
                      <a:pPr marL="0" indent="0" algn="just">
                        <a:buNone/>
                      </a:pPr>
                      <a:r>
                        <a:rPr lang="ro-RO" sz="1700" b="1" dirty="0" smtClean="0">
                          <a:solidFill>
                            <a:schemeClr val="tx1"/>
                          </a:solidFill>
                          <a:latin typeface="Times New Roman" panose="02020603050405020304" pitchFamily="18" charset="0"/>
                          <a:cs typeface="Times New Roman" panose="02020603050405020304" pitchFamily="18" charset="0"/>
                        </a:rPr>
                        <a:t>4. Pregătirea</a:t>
                      </a:r>
                      <a:r>
                        <a:rPr lang="ro-RO" sz="1700" b="1" baseline="0" dirty="0" smtClean="0">
                          <a:solidFill>
                            <a:schemeClr val="tx1"/>
                          </a:solidFill>
                          <a:latin typeface="Times New Roman" panose="02020603050405020304" pitchFamily="18" charset="0"/>
                          <a:cs typeface="Times New Roman" panose="02020603050405020304" pitchFamily="18" charset="0"/>
                        </a:rPr>
                        <a:t> vizitei ARACIP (primar)</a:t>
                      </a:r>
                      <a:endParaRPr lang="ro-RO" sz="1700" b="1" dirty="0" smtClean="0">
                        <a:solidFill>
                          <a:schemeClr val="tx1"/>
                        </a:solidFill>
                        <a:latin typeface="Times New Roman" panose="02020603050405020304" pitchFamily="18" charset="0"/>
                        <a:cs typeface="Times New Roman" panose="02020603050405020304" pitchFamily="18" charset="0"/>
                      </a:endParaRPr>
                    </a:p>
                    <a:p>
                      <a:pPr marL="0" indent="0" algn="just">
                        <a:buNone/>
                      </a:pPr>
                      <a:endParaRPr lang="ro-RO" sz="1700" b="1" dirty="0" smtClean="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692875">
                <a:tc>
                  <a:txBody>
                    <a:bodyPr/>
                    <a:lstStyle/>
                    <a:p>
                      <a:endParaRPr lang="en-US" dirty="0"/>
                    </a:p>
                  </a:txBody>
                  <a:tcPr/>
                </a:tc>
                <a:extLst>
                  <a:ext uri="{0D108BD9-81ED-4DB2-BD59-A6C34878D82A}">
                    <a16:rowId xmlns:a16="http://schemas.microsoft.com/office/drawing/2014/main" val="10006"/>
                  </a:ext>
                </a:extLst>
              </a:tr>
              <a:tr h="692875">
                <a:tc>
                  <a:txBody>
                    <a:bodyPr/>
                    <a:lstStyle/>
                    <a:p>
                      <a:endParaRPr lang="en-US"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5863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44101" y="369170"/>
            <a:ext cx="9507416" cy="837280"/>
          </a:xfrm>
          <a:prstGeom prst="rect">
            <a:avLst/>
          </a:prstGeom>
        </p:spPr>
        <p:txBody>
          <a:bodyPr wrap="square">
            <a:spAutoFit/>
          </a:bodyPr>
          <a:lstStyle/>
          <a:p>
            <a:pPr algn="ctr">
              <a:lnSpc>
                <a:spcPct val="107000"/>
              </a:lnSpc>
              <a:spcAft>
                <a:spcPts val="800"/>
              </a:spcAft>
            </a:pPr>
            <a:r>
              <a:rPr lang="ro-RO" sz="2000" b="1" dirty="0">
                <a:latin typeface="Times New Roman" panose="02020603050405020304" pitchFamily="18" charset="0"/>
                <a:ea typeface="Calibri" panose="020F0502020204030204" pitchFamily="34" charset="0"/>
                <a:cs typeface="Times New Roman" panose="02020603050405020304" pitchFamily="18" charset="0"/>
              </a:rPr>
              <a:t>RAPORT DE ACTIVITATE AL </a:t>
            </a:r>
            <a:r>
              <a:rPr lang="ro-RO" sz="2000" b="1" dirty="0" smtClean="0">
                <a:latin typeface="Times New Roman" panose="02020603050405020304" pitchFamily="18" charset="0"/>
                <a:ea typeface="Calibri" panose="020F0502020204030204" pitchFamily="34" charset="0"/>
                <a:cs typeface="Times New Roman" panose="02020603050405020304" pitchFamily="18" charset="0"/>
              </a:rPr>
              <a:t>CATEDREI</a:t>
            </a:r>
            <a:endParaRPr lang="en-US" sz="2000" b="1" dirty="0" smtClean="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ro-RO" sz="2000" b="1" dirty="0" smtClean="0">
                <a:latin typeface="Times New Roman" panose="02020603050405020304" pitchFamily="18" charset="0"/>
                <a:ea typeface="Calibri" panose="020F0502020204030204" pitchFamily="34" charset="0"/>
                <a:cs typeface="Times New Roman" panose="02020603050405020304" pitchFamily="18" charset="0"/>
              </a:rPr>
              <a:t>DE </a:t>
            </a:r>
            <a:r>
              <a:rPr lang="ro-RO" sz="2000" b="1" dirty="0">
                <a:latin typeface="Times New Roman" panose="02020603050405020304" pitchFamily="18" charset="0"/>
                <a:ea typeface="Calibri" panose="020F0502020204030204" pitchFamily="34" charset="0"/>
                <a:cs typeface="Times New Roman" panose="02020603050405020304" pitchFamily="18" charset="0"/>
              </a:rPr>
              <a:t>LIMBA ȘI LITERATURA ROMÂNĂ</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Table 3"/>
          <p:cNvGraphicFramePr>
            <a:graphicFrameLocks noGrp="1"/>
          </p:cNvGraphicFramePr>
          <p:nvPr>
            <p:extLst/>
          </p:nvPr>
        </p:nvGraphicFramePr>
        <p:xfrm>
          <a:off x="690805" y="1521230"/>
          <a:ext cx="10814009" cy="4563687"/>
        </p:xfrm>
        <a:graphic>
          <a:graphicData uri="http://schemas.openxmlformats.org/drawingml/2006/table">
            <a:tbl>
              <a:tblPr firstRow="1" firstCol="1" bandRow="1">
                <a:tableStyleId>{BC89EF96-8CEA-46FF-86C4-4CE0E7609802}</a:tableStyleId>
              </a:tblPr>
              <a:tblGrid>
                <a:gridCol w="3451169">
                  <a:extLst>
                    <a:ext uri="{9D8B030D-6E8A-4147-A177-3AD203B41FA5}">
                      <a16:colId xmlns:a16="http://schemas.microsoft.com/office/drawing/2014/main" val="3275880460"/>
                    </a:ext>
                  </a:extLst>
                </a:gridCol>
                <a:gridCol w="2383517">
                  <a:extLst>
                    <a:ext uri="{9D8B030D-6E8A-4147-A177-3AD203B41FA5}">
                      <a16:colId xmlns:a16="http://schemas.microsoft.com/office/drawing/2014/main" val="2722075766"/>
                    </a:ext>
                  </a:extLst>
                </a:gridCol>
                <a:gridCol w="4979323">
                  <a:extLst>
                    <a:ext uri="{9D8B030D-6E8A-4147-A177-3AD203B41FA5}">
                      <a16:colId xmlns:a16="http://schemas.microsoft.com/office/drawing/2014/main" val="1130734831"/>
                    </a:ext>
                  </a:extLst>
                </a:gridCol>
              </a:tblGrid>
              <a:tr h="198421">
                <a:tc>
                  <a:txBody>
                    <a:bodyPr/>
                    <a:lstStyle/>
                    <a:p>
                      <a:pPr marL="0" marR="0" algn="ctr">
                        <a:lnSpc>
                          <a:spcPct val="107000"/>
                        </a:lnSpc>
                        <a:spcBef>
                          <a:spcPts val="0"/>
                        </a:spcBef>
                        <a:spcAft>
                          <a:spcPts val="0"/>
                        </a:spcAft>
                      </a:pPr>
                      <a:r>
                        <a:rPr lang="ro-RO" sz="1200">
                          <a:effectLst/>
                        </a:rPr>
                        <a:t>PUNCTE TARI: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tc>
                  <a:txBody>
                    <a:bodyPr/>
                    <a:lstStyle/>
                    <a:p>
                      <a:pPr marL="0" marR="0" algn="ctr">
                        <a:lnSpc>
                          <a:spcPct val="107000"/>
                        </a:lnSpc>
                        <a:spcBef>
                          <a:spcPts val="0"/>
                        </a:spcBef>
                        <a:spcAft>
                          <a:spcPts val="0"/>
                        </a:spcAft>
                      </a:pPr>
                      <a:r>
                        <a:rPr lang="ro-RO" sz="1200">
                          <a:effectLst/>
                        </a:rPr>
                        <a:t>PUNCTE SLABE: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tc>
                  <a:txBody>
                    <a:bodyPr/>
                    <a:lstStyle/>
                    <a:p>
                      <a:pPr marL="0" marR="0" algn="ctr">
                        <a:lnSpc>
                          <a:spcPct val="107000"/>
                        </a:lnSpc>
                        <a:spcBef>
                          <a:spcPts val="0"/>
                        </a:spcBef>
                        <a:spcAft>
                          <a:spcPts val="0"/>
                        </a:spcAft>
                      </a:pPr>
                      <a:r>
                        <a:rPr lang="ro-RO" sz="1200">
                          <a:effectLst/>
                        </a:rPr>
                        <a:t>DIRECȚII DE ACȚIUNE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extLst>
                  <a:ext uri="{0D108BD9-81ED-4DB2-BD59-A6C34878D82A}">
                    <a16:rowId xmlns:a16="http://schemas.microsoft.com/office/drawing/2014/main" val="3985710563"/>
                  </a:ext>
                </a:extLst>
              </a:tr>
              <a:tr h="4365266">
                <a:tc>
                  <a:txBody>
                    <a:bodyPr/>
                    <a:lstStyle/>
                    <a:p>
                      <a:pPr marL="400050" marR="0" indent="-171450" algn="just">
                        <a:spcBef>
                          <a:spcPts val="0"/>
                        </a:spcBef>
                        <a:spcAft>
                          <a:spcPts val="0"/>
                        </a:spcAft>
                        <a:buFont typeface="Arial" panose="020B0604020202020204" pitchFamily="34" charset="0"/>
                        <a:buChar char="•"/>
                      </a:pPr>
                      <a:r>
                        <a:rPr lang="ro-RO" sz="1200" b="0" dirty="0" smtClean="0">
                          <a:effectLst/>
                        </a:rPr>
                        <a:t>adaptabilitatea </a:t>
                      </a:r>
                      <a:r>
                        <a:rPr lang="ro-RO" sz="1200" b="0" dirty="0">
                          <a:effectLst/>
                        </a:rPr>
                        <a:t>membrilor catedrei în vederea desfășurării procesului educativ exclusiv în mediul on-line începând cu 12 octombrie </a:t>
                      </a:r>
                      <a:r>
                        <a:rPr lang="ro-RO" sz="1200" b="0" dirty="0" smtClean="0">
                          <a:effectLst/>
                        </a:rPr>
                        <a:t>2021</a:t>
                      </a:r>
                      <a:r>
                        <a:rPr lang="en-US" sz="1200" b="0" dirty="0" smtClean="0">
                          <a:effectLst/>
                        </a:rPr>
                        <a:t>;</a:t>
                      </a:r>
                      <a:endParaRPr lang="en-US" sz="1200" b="0" dirty="0">
                        <a:effectLst/>
                      </a:endParaRPr>
                    </a:p>
                    <a:p>
                      <a:pPr marL="400050" marR="0" indent="-171450" algn="just">
                        <a:spcBef>
                          <a:spcPts val="0"/>
                        </a:spcBef>
                        <a:spcAft>
                          <a:spcPts val="0"/>
                        </a:spcAft>
                        <a:buFont typeface="Arial" panose="020B0604020202020204" pitchFamily="34" charset="0"/>
                        <a:buChar char="•"/>
                      </a:pPr>
                      <a:r>
                        <a:rPr lang="ro-RO" sz="1200" b="0" dirty="0" smtClean="0">
                          <a:effectLst/>
                        </a:rPr>
                        <a:t>elaborarea </a:t>
                      </a:r>
                      <a:r>
                        <a:rPr lang="ro-RO" sz="1200" b="0" dirty="0">
                          <a:effectLst/>
                        </a:rPr>
                        <a:t>bazelor de teste pe platforma ILIAS pentru toate clasele și susținerea a 50 de teste </a:t>
                      </a:r>
                      <a:r>
                        <a:rPr lang="ro-RO" sz="1200" b="0" dirty="0" smtClean="0">
                          <a:effectLst/>
                        </a:rPr>
                        <a:t>sumative</a:t>
                      </a:r>
                      <a:r>
                        <a:rPr lang="en-US" sz="1200" b="0" dirty="0" smtClean="0">
                          <a:effectLst/>
                        </a:rPr>
                        <a:t>;</a:t>
                      </a:r>
                      <a:endParaRPr lang="en-US" sz="1200" b="0" dirty="0">
                        <a:effectLst/>
                      </a:endParaRPr>
                    </a:p>
                    <a:p>
                      <a:pPr marL="400050" marR="0" indent="-171450" algn="just">
                        <a:spcBef>
                          <a:spcPts val="0"/>
                        </a:spcBef>
                        <a:spcAft>
                          <a:spcPts val="0"/>
                        </a:spcAft>
                        <a:buFont typeface="Arial" panose="020B0604020202020204" pitchFamily="34" charset="0"/>
                        <a:buChar char="•"/>
                      </a:pPr>
                      <a:r>
                        <a:rPr lang="ro-RO" sz="1200" b="0" dirty="0" smtClean="0">
                          <a:effectLst/>
                        </a:rPr>
                        <a:t>preocuparea </a:t>
                      </a:r>
                      <a:r>
                        <a:rPr lang="ro-RO" sz="1200" b="0" dirty="0">
                          <a:effectLst/>
                        </a:rPr>
                        <a:t>permanentă pentru pregătirea tuturor elevilor, cu insistență asupra elevilor din clasa a XII-a prin susținerea de ore remediale în cadrul proiectului </a:t>
                      </a:r>
                      <a:r>
                        <a:rPr lang="ro-RO" sz="1200" b="0" dirty="0" smtClean="0">
                          <a:effectLst/>
                        </a:rPr>
                        <a:t>ROSE</a:t>
                      </a:r>
                      <a:r>
                        <a:rPr lang="en-US" sz="1200" b="0" dirty="0" smtClean="0">
                          <a:effectLst/>
                        </a:rPr>
                        <a:t>;</a:t>
                      </a:r>
                      <a:endParaRPr lang="en-US" sz="1200" b="0" dirty="0">
                        <a:effectLst/>
                      </a:endParaRPr>
                    </a:p>
                    <a:p>
                      <a:pPr marL="400050" marR="0" indent="-171450" algn="just">
                        <a:spcBef>
                          <a:spcPts val="0"/>
                        </a:spcBef>
                        <a:spcAft>
                          <a:spcPts val="0"/>
                        </a:spcAft>
                        <a:buFont typeface="Arial" panose="020B0604020202020204" pitchFamily="34" charset="0"/>
                        <a:buChar char="•"/>
                      </a:pPr>
                      <a:r>
                        <a:rPr lang="ro-RO" sz="1200" b="0" dirty="0" smtClean="0">
                          <a:effectLst/>
                        </a:rPr>
                        <a:t>activități </a:t>
                      </a:r>
                      <a:r>
                        <a:rPr lang="ro-RO" sz="1200" b="0" dirty="0">
                          <a:effectLst/>
                        </a:rPr>
                        <a:t>de tutorat prin micrograntul UNICEF pentru 45 de elevi de clasa a IX-a și a </a:t>
                      </a:r>
                      <a:r>
                        <a:rPr lang="ro-RO" sz="1200" b="0" dirty="0" smtClean="0">
                          <a:effectLst/>
                        </a:rPr>
                        <a:t>X-a</a:t>
                      </a:r>
                      <a:r>
                        <a:rPr lang="en-US" sz="1200" b="0" dirty="0" smtClean="0">
                          <a:effectLst/>
                        </a:rPr>
                        <a:t>;</a:t>
                      </a:r>
                      <a:endParaRPr lang="en-US" sz="1200" b="0" dirty="0">
                        <a:effectLst/>
                      </a:endParaRPr>
                    </a:p>
                    <a:p>
                      <a:pPr marL="400050" marR="0" indent="-171450" algn="just">
                        <a:spcBef>
                          <a:spcPts val="0"/>
                        </a:spcBef>
                        <a:spcAft>
                          <a:spcPts val="0"/>
                        </a:spcAft>
                        <a:buFont typeface="Arial" panose="020B0604020202020204" pitchFamily="34" charset="0"/>
                        <a:buChar char="•"/>
                      </a:pPr>
                      <a:r>
                        <a:rPr lang="ro-RO" sz="1200" b="0" dirty="0" smtClean="0">
                          <a:effectLst/>
                        </a:rPr>
                        <a:t>preocuparea </a:t>
                      </a:r>
                      <a:r>
                        <a:rPr lang="ro-RO" sz="1200" b="0" dirty="0">
                          <a:effectLst/>
                        </a:rPr>
                        <a:t>membrilor catedrei pentru realizarea unui proces educativ adaptat mediului on-line prin aplicațiile PADLET, MENTIMETER, </a:t>
                      </a:r>
                      <a:r>
                        <a:rPr lang="ro-RO" sz="1200" b="0" dirty="0" smtClean="0">
                          <a:effectLst/>
                        </a:rPr>
                        <a:t>WORD-WALL</a:t>
                      </a:r>
                      <a:r>
                        <a:rPr lang="en-US" sz="1200" b="0" dirty="0" smtClean="0">
                          <a:effectLst/>
                        </a:rPr>
                        <a:t>;</a:t>
                      </a:r>
                      <a:endParaRPr lang="en-US" sz="1200" b="0" dirty="0">
                        <a:effectLst/>
                      </a:endParaRPr>
                    </a:p>
                    <a:p>
                      <a:pPr marL="400050" marR="0" indent="-171450" algn="just">
                        <a:spcBef>
                          <a:spcPts val="0"/>
                        </a:spcBef>
                        <a:spcAft>
                          <a:spcPts val="0"/>
                        </a:spcAft>
                        <a:buFont typeface="Arial" panose="020B0604020202020204" pitchFamily="34" charset="0"/>
                        <a:buChar char="•"/>
                      </a:pPr>
                      <a:r>
                        <a:rPr lang="ro-RO" sz="1200" b="0" dirty="0" smtClean="0">
                          <a:effectLst/>
                        </a:rPr>
                        <a:t>realizarea </a:t>
                      </a:r>
                      <a:r>
                        <a:rPr lang="ro-RO" sz="1200" b="0" dirty="0">
                          <a:effectLst/>
                        </a:rPr>
                        <a:t>de resurse educaționale deschise (RED) postate pe ISJ Bacău.</a:t>
                      </a: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tc>
                  <a:txBody>
                    <a:bodyPr/>
                    <a:lstStyle/>
                    <a:p>
                      <a:pPr marL="228600" marR="0" algn="just">
                        <a:spcBef>
                          <a:spcPts val="0"/>
                        </a:spcBef>
                        <a:spcAft>
                          <a:spcPts val="0"/>
                        </a:spcAft>
                      </a:pPr>
                      <a:r>
                        <a:rPr lang="ro-RO" sz="1200" dirty="0">
                          <a:effectLst/>
                        </a:rPr>
                        <a:t>● lipsa de atenție în mediul on-line generată de asocierea mediului familial cu cel școlar;</a:t>
                      </a:r>
                      <a:endParaRPr lang="en-US" sz="1200" dirty="0">
                        <a:effectLst/>
                      </a:endParaRPr>
                    </a:p>
                    <a:p>
                      <a:pPr marL="228600" marR="0" algn="just">
                        <a:spcBef>
                          <a:spcPts val="0"/>
                        </a:spcBef>
                        <a:spcAft>
                          <a:spcPts val="0"/>
                        </a:spcAft>
                      </a:pPr>
                      <a:r>
                        <a:rPr lang="ro-RO" sz="1200" dirty="0">
                          <a:effectLst/>
                        </a:rPr>
                        <a:t>● evaluarea obiectivă rămâne un punct sensibil în contextul în care acasă elevul are posibiltatea să fie ajutat sau să folosească surse de documentare</a:t>
                      </a:r>
                      <a:endParaRPr lang="en-US" sz="1200" dirty="0">
                        <a:effectLst/>
                      </a:endParaRPr>
                    </a:p>
                    <a:p>
                      <a:pPr marL="228600" marR="0" algn="just">
                        <a:spcBef>
                          <a:spcPts val="0"/>
                        </a:spcBef>
                        <a:spcAft>
                          <a:spcPts val="0"/>
                        </a:spcAft>
                      </a:pPr>
                      <a:r>
                        <a:rPr lang="ro-RO" sz="1200" dirty="0">
                          <a:effectLst/>
                        </a:rPr>
                        <a:t>● strategii reduse aplicate de membrii catedrei în vederea   menținerii  interesului în mediul on-line</a:t>
                      </a:r>
                      <a:endParaRPr lang="en-US" sz="1200" dirty="0">
                        <a:effectLst/>
                      </a:endParaRPr>
                    </a:p>
                    <a:p>
                      <a:pPr marL="0" marR="0" algn="just">
                        <a:lnSpc>
                          <a:spcPct val="107000"/>
                        </a:lnSpc>
                        <a:spcBef>
                          <a:spcPts val="0"/>
                        </a:spcBef>
                        <a:spcAft>
                          <a:spcPts val="0"/>
                        </a:spcAft>
                      </a:pPr>
                      <a:r>
                        <a:rPr lang="ro-RO"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tc>
                  <a:txBody>
                    <a:bodyPr/>
                    <a:lstStyle/>
                    <a:p>
                      <a:pPr marL="0" marR="0" algn="just">
                        <a:lnSpc>
                          <a:spcPct val="107000"/>
                        </a:lnSpc>
                        <a:spcBef>
                          <a:spcPts val="0"/>
                        </a:spcBef>
                        <a:spcAft>
                          <a:spcPts val="0"/>
                        </a:spcAft>
                      </a:pPr>
                      <a:r>
                        <a:rPr lang="ro-RO" sz="1200" dirty="0">
                          <a:effectLst/>
                        </a:rPr>
                        <a:t>● Aprofundarea şi sistematizarea materiei pentru examenul de bacalaureat în cadrul orelor din proiectul ROSE;</a:t>
                      </a:r>
                      <a:endParaRPr lang="en-US" sz="1200" dirty="0">
                        <a:effectLst/>
                      </a:endParaRPr>
                    </a:p>
                    <a:p>
                      <a:pPr marL="0" marR="0" algn="just">
                        <a:lnSpc>
                          <a:spcPct val="107000"/>
                        </a:lnSpc>
                        <a:spcBef>
                          <a:spcPts val="0"/>
                        </a:spcBef>
                        <a:spcAft>
                          <a:spcPts val="0"/>
                        </a:spcAft>
                      </a:pPr>
                      <a:r>
                        <a:rPr lang="ro-RO" sz="1200" dirty="0">
                          <a:effectLst/>
                        </a:rPr>
                        <a:t>● Tratarea diferențiată a elevilor (realizarea unor seturi de fişe de lucru la nivelul catedrei pentru eficientizarea muncii profesorilor);</a:t>
                      </a:r>
                      <a:endParaRPr lang="en-US" sz="1200" dirty="0">
                        <a:effectLst/>
                      </a:endParaRPr>
                    </a:p>
                    <a:p>
                      <a:pPr marL="0" marR="0" algn="just">
                        <a:lnSpc>
                          <a:spcPct val="107000"/>
                        </a:lnSpc>
                        <a:spcBef>
                          <a:spcPts val="0"/>
                        </a:spcBef>
                        <a:spcAft>
                          <a:spcPts val="0"/>
                        </a:spcAft>
                      </a:pPr>
                      <a:r>
                        <a:rPr lang="ro-RO" sz="1200" dirty="0">
                          <a:effectLst/>
                        </a:rPr>
                        <a:t>● Sprijinirea elevilor în vederea depăşirii problemelor legate de înţelegerea şi interpretarea textelor de specialitate (analfabetismul funcțional);</a:t>
                      </a:r>
                      <a:endParaRPr lang="en-US" sz="1200" dirty="0">
                        <a:effectLst/>
                      </a:endParaRPr>
                    </a:p>
                    <a:p>
                      <a:pPr marL="0" marR="0" algn="just">
                        <a:lnSpc>
                          <a:spcPct val="107000"/>
                        </a:lnSpc>
                        <a:spcBef>
                          <a:spcPts val="0"/>
                        </a:spcBef>
                        <a:spcAft>
                          <a:spcPts val="0"/>
                        </a:spcAft>
                      </a:pPr>
                      <a:r>
                        <a:rPr lang="ro-RO" sz="1200" dirty="0">
                          <a:effectLst/>
                        </a:rPr>
                        <a:t>● Stimularea interesului pentru lectură prin apropierea empatică de carte cu valorificarea laturii emoţionale, a creativităţii, raportarea la valorile prezente în cartea citită; stabilirea unei zile din lună cȃnd timp de 15 minute citesc toți elevii colegiului (inclusic clasele primare), indiferent de oră;</a:t>
                      </a:r>
                      <a:endParaRPr lang="en-US" sz="1200" dirty="0">
                        <a:effectLst/>
                      </a:endParaRPr>
                    </a:p>
                    <a:p>
                      <a:pPr marL="0" marR="0" algn="just">
                        <a:lnSpc>
                          <a:spcPct val="107000"/>
                        </a:lnSpc>
                        <a:spcBef>
                          <a:spcPts val="0"/>
                        </a:spcBef>
                        <a:spcAft>
                          <a:spcPts val="0"/>
                        </a:spcAft>
                      </a:pPr>
                      <a:r>
                        <a:rPr lang="ro-RO" sz="1200" dirty="0">
                          <a:effectLst/>
                        </a:rPr>
                        <a:t>● Pregătirea elevilor şi implicarea acestora în concursuri şi proiecte şcolare. Diversificarea activităţilor şcolare şi </a:t>
                      </a:r>
                      <a:r>
                        <a:rPr lang="ro-RO" sz="1200" dirty="0" smtClean="0">
                          <a:effectLst/>
                        </a:rPr>
                        <a:t>extraşcolare</a:t>
                      </a:r>
                      <a:r>
                        <a:rPr lang="en-US" sz="1200" dirty="0" smtClean="0">
                          <a:effectLst/>
                        </a:rPr>
                        <a:t>.</a:t>
                      </a:r>
                      <a:endParaRPr lang="en-US" sz="1200" dirty="0">
                        <a:effectLst/>
                      </a:endParaRPr>
                    </a:p>
                    <a:p>
                      <a:pPr marL="0" marR="0" algn="just">
                        <a:lnSpc>
                          <a:spcPct val="107000"/>
                        </a:lnSpc>
                        <a:spcBef>
                          <a:spcPts val="0"/>
                        </a:spcBef>
                        <a:spcAft>
                          <a:spcPts val="0"/>
                        </a:spcAft>
                      </a:pPr>
                      <a:r>
                        <a:rPr lang="ro-RO" sz="1200" dirty="0">
                          <a:effectLst/>
                        </a:rPr>
                        <a:t>● Noțiuni simplificate, aplicate pe variante </a:t>
                      </a:r>
                      <a:r>
                        <a:rPr lang="ro-RO" sz="1200" dirty="0" smtClean="0">
                          <a:effectLst/>
                        </a:rPr>
                        <a:t>BAC</a:t>
                      </a:r>
                      <a:r>
                        <a:rPr lang="en-US" sz="1200" dirty="0" smtClean="0">
                          <a:effectLst/>
                        </a:rPr>
                        <a:t>.</a:t>
                      </a:r>
                      <a:endParaRPr lang="en-US" sz="1200" dirty="0">
                        <a:effectLst/>
                      </a:endParaRPr>
                    </a:p>
                    <a:p>
                      <a:pPr marL="0" marR="0" algn="just">
                        <a:lnSpc>
                          <a:spcPct val="107000"/>
                        </a:lnSpc>
                        <a:spcBef>
                          <a:spcPts val="0"/>
                        </a:spcBef>
                        <a:spcAft>
                          <a:spcPts val="0"/>
                        </a:spcAft>
                      </a:pPr>
                      <a:r>
                        <a:rPr lang="ro-RO" sz="1200" dirty="0">
                          <a:effectLst/>
                        </a:rPr>
                        <a:t>● Mult accent pe elevii cu dificultăți de învățare</a:t>
                      </a:r>
                      <a:endParaRPr lang="en-US" sz="1200" dirty="0">
                        <a:effectLst/>
                      </a:endParaRPr>
                    </a:p>
                    <a:p>
                      <a:pPr marL="0" marR="0" algn="just">
                        <a:lnSpc>
                          <a:spcPct val="107000"/>
                        </a:lnSpc>
                        <a:spcBef>
                          <a:spcPts val="0"/>
                        </a:spcBef>
                        <a:spcAft>
                          <a:spcPts val="0"/>
                        </a:spcAft>
                      </a:pPr>
                      <a:r>
                        <a:rPr lang="ro-RO" sz="1200" dirty="0">
                          <a:effectLst/>
                        </a:rPr>
                        <a:t>● Lecturi aplicate</a:t>
                      </a:r>
                      <a:endParaRPr lang="en-US" sz="1200" dirty="0">
                        <a:effectLst/>
                      </a:endParaRPr>
                    </a:p>
                    <a:p>
                      <a:pPr marL="0" marR="0" algn="just">
                        <a:lnSpc>
                          <a:spcPct val="107000"/>
                        </a:lnSpc>
                        <a:spcBef>
                          <a:spcPts val="0"/>
                        </a:spcBef>
                        <a:spcAft>
                          <a:spcPts val="0"/>
                        </a:spcAft>
                      </a:pPr>
                      <a:r>
                        <a:rPr lang="ro-RO" sz="1200" dirty="0">
                          <a:effectLst/>
                        </a:rPr>
                        <a:t>● Înființarea unui club de lectură și valorificarea mesajului cărților prin apropierea actului lecturii de viață</a:t>
                      </a:r>
                      <a:endParaRPr lang="en-US" sz="1200" dirty="0">
                        <a:effectLst/>
                      </a:endParaRPr>
                    </a:p>
                    <a:p>
                      <a:pPr marL="0" marR="0" algn="just">
                        <a:lnSpc>
                          <a:spcPct val="107000"/>
                        </a:lnSpc>
                        <a:spcBef>
                          <a:spcPts val="0"/>
                        </a:spcBef>
                        <a:spcAft>
                          <a:spcPts val="0"/>
                        </a:spcAft>
                      </a:pPr>
                      <a:r>
                        <a:rPr lang="ro-RO" sz="1200" dirty="0">
                          <a:effectLst/>
                        </a:rPr>
                        <a:t>● Antrenarea elevilor în proiecte și concursuri on-line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extLst>
                  <a:ext uri="{0D108BD9-81ED-4DB2-BD59-A6C34878D82A}">
                    <a16:rowId xmlns:a16="http://schemas.microsoft.com/office/drawing/2014/main" val="1247461064"/>
                  </a:ext>
                </a:extLst>
              </a:tr>
            </a:tbl>
          </a:graphicData>
        </a:graphic>
      </p:graphicFrame>
    </p:spTree>
    <p:extLst>
      <p:ext uri="{BB962C8B-B14F-4D97-AF65-F5344CB8AC3E}">
        <p14:creationId xmlns:p14="http://schemas.microsoft.com/office/powerpoint/2010/main" val="922184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92922" y="573650"/>
            <a:ext cx="8680939" cy="400110"/>
          </a:xfrm>
          <a:prstGeom prst="rect">
            <a:avLst/>
          </a:prstGeom>
        </p:spPr>
        <p:txBody>
          <a:bodyPr wrap="square">
            <a:spAutoFit/>
          </a:bodyPr>
          <a:lstStyle/>
          <a:p>
            <a:r>
              <a:rPr lang="ro-RO" sz="2000" b="1" dirty="0">
                <a:latin typeface="Times New Roman" panose="02020603050405020304" pitchFamily="18" charset="0"/>
                <a:ea typeface="Calibri" panose="020F0502020204030204" pitchFamily="34" charset="0"/>
              </a:rPr>
              <a:t>RAPORT DE ACTIVITATE AL CATEDREI </a:t>
            </a:r>
            <a:r>
              <a:rPr lang="ro-RO" sz="2000" b="1" dirty="0" smtClean="0">
                <a:latin typeface="Times New Roman" panose="02020603050405020304" pitchFamily="18" charset="0"/>
                <a:ea typeface="Calibri" panose="020F0502020204030204" pitchFamily="34" charset="0"/>
              </a:rPr>
              <a:t>D</a:t>
            </a:r>
            <a:r>
              <a:rPr lang="en-US" sz="2000" b="1" dirty="0" smtClean="0">
                <a:latin typeface="Times New Roman" panose="02020603050405020304" pitchFamily="18" charset="0"/>
                <a:ea typeface="Calibri" panose="020F0502020204030204" pitchFamily="34" charset="0"/>
              </a:rPr>
              <a:t>E</a:t>
            </a:r>
            <a:r>
              <a:rPr lang="ro-RO" sz="2000" b="1" dirty="0" smtClean="0">
                <a:latin typeface="Times New Roman" panose="02020603050405020304" pitchFamily="18" charset="0"/>
                <a:ea typeface="Calibri" panose="020F0502020204030204" pitchFamily="34" charset="0"/>
              </a:rPr>
              <a:t> </a:t>
            </a:r>
            <a:r>
              <a:rPr lang="ro-RO" sz="2000" b="1" dirty="0">
                <a:latin typeface="Times New Roman" panose="02020603050405020304" pitchFamily="18" charset="0"/>
                <a:ea typeface="Calibri" panose="020F0502020204030204" pitchFamily="34" charset="0"/>
              </a:rPr>
              <a:t>LIMBA </a:t>
            </a:r>
            <a:r>
              <a:rPr lang="ro-RO" sz="2000" b="1" dirty="0" smtClean="0">
                <a:latin typeface="Times New Roman" panose="02020603050405020304" pitchFamily="18" charset="0"/>
                <a:ea typeface="Calibri" panose="020F0502020204030204" pitchFamily="34" charset="0"/>
              </a:rPr>
              <a:t>ENGLEZ</a:t>
            </a:r>
            <a:r>
              <a:rPr lang="en-US" sz="2000" b="1" dirty="0" smtClean="0">
                <a:latin typeface="Times New Roman" panose="02020603050405020304" pitchFamily="18" charset="0"/>
                <a:ea typeface="Calibri" panose="020F0502020204030204" pitchFamily="34" charset="0"/>
              </a:rPr>
              <a:t>Ă</a:t>
            </a:r>
            <a:r>
              <a:rPr lang="ro-RO" sz="2000" b="1" dirty="0" smtClean="0">
                <a:latin typeface="Times New Roman" panose="02020603050405020304" pitchFamily="18" charset="0"/>
                <a:ea typeface="Calibri" panose="020F0502020204030204" pitchFamily="34" charset="0"/>
              </a:rPr>
              <a:t> </a:t>
            </a:r>
            <a:endParaRPr lang="en-US" sz="2000" dirty="0"/>
          </a:p>
        </p:txBody>
      </p:sp>
      <p:graphicFrame>
        <p:nvGraphicFramePr>
          <p:cNvPr id="4" name="Table 3"/>
          <p:cNvGraphicFramePr>
            <a:graphicFrameLocks noGrp="1"/>
          </p:cNvGraphicFramePr>
          <p:nvPr>
            <p:extLst/>
          </p:nvPr>
        </p:nvGraphicFramePr>
        <p:xfrm>
          <a:off x="514962" y="1148909"/>
          <a:ext cx="11178809" cy="1418445"/>
        </p:xfrm>
        <a:graphic>
          <a:graphicData uri="http://schemas.openxmlformats.org/drawingml/2006/table">
            <a:tbl>
              <a:tblPr firstRow="1" firstCol="1" bandRow="1">
                <a:tableStyleId>{BC89EF96-8CEA-46FF-86C4-4CE0E7609802}</a:tableStyleId>
              </a:tblPr>
              <a:tblGrid>
                <a:gridCol w="3744035">
                  <a:extLst>
                    <a:ext uri="{9D8B030D-6E8A-4147-A177-3AD203B41FA5}">
                      <a16:colId xmlns:a16="http://schemas.microsoft.com/office/drawing/2014/main" val="412295352"/>
                    </a:ext>
                  </a:extLst>
                </a:gridCol>
                <a:gridCol w="3717387">
                  <a:extLst>
                    <a:ext uri="{9D8B030D-6E8A-4147-A177-3AD203B41FA5}">
                      <a16:colId xmlns:a16="http://schemas.microsoft.com/office/drawing/2014/main" val="2687547473"/>
                    </a:ext>
                  </a:extLst>
                </a:gridCol>
                <a:gridCol w="3717387">
                  <a:extLst>
                    <a:ext uri="{9D8B030D-6E8A-4147-A177-3AD203B41FA5}">
                      <a16:colId xmlns:a16="http://schemas.microsoft.com/office/drawing/2014/main" val="1686568471"/>
                    </a:ext>
                  </a:extLst>
                </a:gridCol>
              </a:tblGrid>
              <a:tr h="229575">
                <a:tc>
                  <a:txBody>
                    <a:bodyPr/>
                    <a:lstStyle/>
                    <a:p>
                      <a:pPr marL="0" marR="0" algn="ctr">
                        <a:lnSpc>
                          <a:spcPct val="107000"/>
                        </a:lnSpc>
                        <a:spcBef>
                          <a:spcPts val="0"/>
                        </a:spcBef>
                        <a:spcAft>
                          <a:spcPts val="0"/>
                        </a:spcAft>
                      </a:pPr>
                      <a:r>
                        <a:rPr lang="ro-RO" sz="1400">
                          <a:effectLst/>
                        </a:rPr>
                        <a:t>PUNCTE TARI:</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tc>
                  <a:txBody>
                    <a:bodyPr/>
                    <a:lstStyle/>
                    <a:p>
                      <a:pPr marL="0" marR="0" algn="ctr">
                        <a:lnSpc>
                          <a:spcPct val="107000"/>
                        </a:lnSpc>
                        <a:spcBef>
                          <a:spcPts val="0"/>
                        </a:spcBef>
                        <a:spcAft>
                          <a:spcPts val="0"/>
                        </a:spcAft>
                      </a:pPr>
                      <a:r>
                        <a:rPr lang="ro-RO" sz="1400">
                          <a:effectLst/>
                        </a:rPr>
                        <a:t>PUNCTE SLABE: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tc>
                  <a:txBody>
                    <a:bodyPr/>
                    <a:lstStyle/>
                    <a:p>
                      <a:pPr marL="0" marR="0" algn="ctr">
                        <a:lnSpc>
                          <a:spcPct val="107000"/>
                        </a:lnSpc>
                        <a:spcBef>
                          <a:spcPts val="0"/>
                        </a:spcBef>
                        <a:spcAft>
                          <a:spcPts val="0"/>
                        </a:spcAft>
                      </a:pPr>
                      <a:r>
                        <a:rPr lang="ro-RO" sz="1400">
                          <a:effectLst/>
                        </a:rPr>
                        <a:t>DIRECȚII DE ACȚIUNE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extLst>
                  <a:ext uri="{0D108BD9-81ED-4DB2-BD59-A6C34878D82A}">
                    <a16:rowId xmlns:a16="http://schemas.microsoft.com/office/drawing/2014/main" val="1505698123"/>
                  </a:ext>
                </a:extLst>
              </a:tr>
              <a:tr h="1188870">
                <a:tc>
                  <a:txBody>
                    <a:bodyPr/>
                    <a:lstStyle/>
                    <a:p>
                      <a:pPr marL="285750" marR="0" indent="-285750" algn="just">
                        <a:lnSpc>
                          <a:spcPct val="107000"/>
                        </a:lnSpc>
                        <a:spcBef>
                          <a:spcPts val="0"/>
                        </a:spcBef>
                        <a:spcAft>
                          <a:spcPts val="0"/>
                        </a:spcAft>
                        <a:buFont typeface="Arial" panose="020B0604020202020204" pitchFamily="34" charset="0"/>
                        <a:buChar char="•"/>
                      </a:pPr>
                      <a:r>
                        <a:rPr lang="ro-RO" sz="1400" b="0" dirty="0">
                          <a:effectLst/>
                        </a:rPr>
                        <a:t>Entuziasmul membrilor catedrei</a:t>
                      </a:r>
                      <a:endParaRPr lang="en-US" sz="1400" b="0" dirty="0">
                        <a:effectLst/>
                      </a:endParaRPr>
                    </a:p>
                    <a:p>
                      <a:pPr marL="285750" marR="0" indent="-285750" algn="just">
                        <a:lnSpc>
                          <a:spcPct val="107000"/>
                        </a:lnSpc>
                        <a:spcBef>
                          <a:spcPts val="0"/>
                        </a:spcBef>
                        <a:spcAft>
                          <a:spcPts val="0"/>
                        </a:spcAft>
                        <a:buFont typeface="Arial" panose="020B0604020202020204" pitchFamily="34" charset="0"/>
                        <a:buChar char="•"/>
                      </a:pPr>
                      <a:r>
                        <a:rPr lang="ro-RO" sz="1400" b="0" dirty="0">
                          <a:effectLst/>
                        </a:rPr>
                        <a:t>Colaborare stransa intre mebrii catedrei</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tc>
                  <a:txBody>
                    <a:bodyPr/>
                    <a:lstStyle/>
                    <a:p>
                      <a:pPr marL="285750" marR="0" indent="-285750">
                        <a:lnSpc>
                          <a:spcPct val="107000"/>
                        </a:lnSpc>
                        <a:spcBef>
                          <a:spcPts val="0"/>
                        </a:spcBef>
                        <a:spcAft>
                          <a:spcPts val="0"/>
                        </a:spcAft>
                        <a:buFont typeface="Arial" panose="020B0604020202020204" pitchFamily="34" charset="0"/>
                        <a:buChar char="•"/>
                      </a:pPr>
                      <a:r>
                        <a:rPr lang="ro-RO" sz="1400" dirty="0">
                          <a:effectLst/>
                        </a:rPr>
                        <a:t>Greu de realizat managementul clasei</a:t>
                      </a:r>
                      <a:endParaRPr lang="en-US" sz="1400" dirty="0">
                        <a:effectLst/>
                      </a:endParaRPr>
                    </a:p>
                    <a:p>
                      <a:pPr marL="285750" marR="0" indent="-285750">
                        <a:lnSpc>
                          <a:spcPct val="107000"/>
                        </a:lnSpc>
                        <a:spcBef>
                          <a:spcPts val="0"/>
                        </a:spcBef>
                        <a:spcAft>
                          <a:spcPts val="0"/>
                        </a:spcAft>
                        <a:buFont typeface="Arial" panose="020B0604020202020204" pitchFamily="34" charset="0"/>
                        <a:buChar char="•"/>
                      </a:pPr>
                      <a:r>
                        <a:rPr lang="ro-RO" sz="1400" dirty="0">
                          <a:effectLst/>
                        </a:rPr>
                        <a:t>Imposibilitatea lucrului pe echipe/ grupe</a:t>
                      </a:r>
                      <a:endParaRPr lang="en-US" sz="1400" dirty="0">
                        <a:effectLst/>
                      </a:endParaRPr>
                    </a:p>
                    <a:p>
                      <a:pPr marL="285750" marR="0" indent="-285750">
                        <a:lnSpc>
                          <a:spcPct val="107000"/>
                        </a:lnSpc>
                        <a:spcBef>
                          <a:spcPts val="0"/>
                        </a:spcBef>
                        <a:spcAft>
                          <a:spcPts val="0"/>
                        </a:spcAft>
                        <a:buFont typeface="Arial" panose="020B0604020202020204" pitchFamily="34" charset="0"/>
                        <a:buChar char="•"/>
                      </a:pPr>
                      <a:r>
                        <a:rPr lang="ro-RO" sz="1400" dirty="0">
                          <a:effectLst/>
                        </a:rPr>
                        <a:t>Dificil de realizat exercitiile de listening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tc>
                  <a:txBody>
                    <a:bodyPr/>
                    <a:lstStyle/>
                    <a:p>
                      <a:pPr marL="285750" marR="0" indent="-285750">
                        <a:lnSpc>
                          <a:spcPct val="107000"/>
                        </a:lnSpc>
                        <a:spcBef>
                          <a:spcPts val="0"/>
                        </a:spcBef>
                        <a:spcAft>
                          <a:spcPts val="0"/>
                        </a:spcAft>
                        <a:buFont typeface="Arial" panose="020B0604020202020204" pitchFamily="34" charset="0"/>
                        <a:buChar char="•"/>
                      </a:pPr>
                      <a:r>
                        <a:rPr lang="ro-RO" sz="1400" dirty="0">
                          <a:effectLst/>
                        </a:rPr>
                        <a:t>Intoarcerea la scoala</a:t>
                      </a:r>
                      <a:endParaRPr lang="en-US" sz="1400" dirty="0">
                        <a:effectLst/>
                      </a:endParaRPr>
                    </a:p>
                    <a:p>
                      <a:pPr marL="285750" marR="0" indent="-285750">
                        <a:lnSpc>
                          <a:spcPct val="107000"/>
                        </a:lnSpc>
                        <a:spcBef>
                          <a:spcPts val="0"/>
                        </a:spcBef>
                        <a:spcAft>
                          <a:spcPts val="0"/>
                        </a:spcAft>
                        <a:buFont typeface="Arial" panose="020B0604020202020204" pitchFamily="34" charset="0"/>
                        <a:buChar char="•"/>
                      </a:pPr>
                      <a:r>
                        <a:rPr lang="ro-RO" sz="1400" dirty="0">
                          <a:effectLst/>
                        </a:rPr>
                        <a:t>Realizarea de activitati extra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extLst>
                  <a:ext uri="{0D108BD9-81ED-4DB2-BD59-A6C34878D82A}">
                    <a16:rowId xmlns:a16="http://schemas.microsoft.com/office/drawing/2014/main" val="1154798057"/>
                  </a:ext>
                </a:extLst>
              </a:tr>
            </a:tbl>
          </a:graphicData>
        </a:graphic>
      </p:graphicFrame>
      <p:sp>
        <p:nvSpPr>
          <p:cNvPr id="5" name="Title 1"/>
          <p:cNvSpPr>
            <a:spLocks noGrp="1"/>
          </p:cNvSpPr>
          <p:nvPr>
            <p:ph type="title"/>
          </p:nvPr>
        </p:nvSpPr>
        <p:spPr>
          <a:xfrm>
            <a:off x="1604888" y="2773281"/>
            <a:ext cx="9509760" cy="675640"/>
          </a:xfrm>
        </p:spPr>
        <p:txBody>
          <a:bodyPr>
            <a:normAutofit/>
          </a:bodyPr>
          <a:lstStyle/>
          <a:p>
            <a:r>
              <a:rPr lang="ro-RO" sz="2000" dirty="0"/>
              <a:t>RAPORT DE ACTIVITATE AL CATEDREI DE LIMBA FRANCEZĂ</a:t>
            </a:r>
            <a:r>
              <a:rPr lang="en-US" sz="2000" dirty="0"/>
              <a:t/>
            </a:r>
            <a:br>
              <a:rPr lang="en-US" sz="2000" dirty="0"/>
            </a:br>
            <a:endParaRPr lang="en-US" sz="2000" dirty="0"/>
          </a:p>
        </p:txBody>
      </p:sp>
      <p:graphicFrame>
        <p:nvGraphicFramePr>
          <p:cNvPr id="6" name="Table 5"/>
          <p:cNvGraphicFramePr>
            <a:graphicFrameLocks noGrp="1"/>
          </p:cNvGraphicFramePr>
          <p:nvPr>
            <p:extLst/>
          </p:nvPr>
        </p:nvGraphicFramePr>
        <p:xfrm>
          <a:off x="688303" y="3448921"/>
          <a:ext cx="11005467" cy="2637693"/>
        </p:xfrm>
        <a:graphic>
          <a:graphicData uri="http://schemas.openxmlformats.org/drawingml/2006/table">
            <a:tbl>
              <a:tblPr firstRow="1" firstCol="1" bandRow="1">
                <a:tableStyleId>{BC89EF96-8CEA-46FF-86C4-4CE0E7609802}</a:tableStyleId>
              </a:tblPr>
              <a:tblGrid>
                <a:gridCol w="3685979">
                  <a:extLst>
                    <a:ext uri="{9D8B030D-6E8A-4147-A177-3AD203B41FA5}">
                      <a16:colId xmlns:a16="http://schemas.microsoft.com/office/drawing/2014/main" val="2993859607"/>
                    </a:ext>
                  </a:extLst>
                </a:gridCol>
                <a:gridCol w="3659744">
                  <a:extLst>
                    <a:ext uri="{9D8B030D-6E8A-4147-A177-3AD203B41FA5}">
                      <a16:colId xmlns:a16="http://schemas.microsoft.com/office/drawing/2014/main" val="2260562134"/>
                    </a:ext>
                  </a:extLst>
                </a:gridCol>
                <a:gridCol w="3659744">
                  <a:extLst>
                    <a:ext uri="{9D8B030D-6E8A-4147-A177-3AD203B41FA5}">
                      <a16:colId xmlns:a16="http://schemas.microsoft.com/office/drawing/2014/main" val="4065439729"/>
                    </a:ext>
                  </a:extLst>
                </a:gridCol>
              </a:tblGrid>
              <a:tr h="254831">
                <a:tc>
                  <a:txBody>
                    <a:bodyPr/>
                    <a:lstStyle/>
                    <a:p>
                      <a:pPr marL="0" marR="0" algn="ctr">
                        <a:lnSpc>
                          <a:spcPct val="107000"/>
                        </a:lnSpc>
                        <a:spcBef>
                          <a:spcPts val="0"/>
                        </a:spcBef>
                        <a:spcAft>
                          <a:spcPts val="0"/>
                        </a:spcAft>
                      </a:pPr>
                      <a:r>
                        <a:rPr lang="ro-RO" sz="1400" dirty="0">
                          <a:effectLst/>
                        </a:rPr>
                        <a:t>PUNCTE TARI:</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tc>
                  <a:txBody>
                    <a:bodyPr/>
                    <a:lstStyle/>
                    <a:p>
                      <a:pPr marL="0" marR="0" algn="ctr">
                        <a:lnSpc>
                          <a:spcPct val="107000"/>
                        </a:lnSpc>
                        <a:spcBef>
                          <a:spcPts val="0"/>
                        </a:spcBef>
                        <a:spcAft>
                          <a:spcPts val="0"/>
                        </a:spcAft>
                      </a:pPr>
                      <a:r>
                        <a:rPr lang="ro-RO" sz="1400">
                          <a:effectLst/>
                        </a:rPr>
                        <a:t>PUNCTE SLABE: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tc>
                  <a:txBody>
                    <a:bodyPr/>
                    <a:lstStyle/>
                    <a:p>
                      <a:pPr marL="0" marR="0" algn="ctr">
                        <a:lnSpc>
                          <a:spcPct val="107000"/>
                        </a:lnSpc>
                        <a:spcBef>
                          <a:spcPts val="0"/>
                        </a:spcBef>
                        <a:spcAft>
                          <a:spcPts val="0"/>
                        </a:spcAft>
                      </a:pPr>
                      <a:r>
                        <a:rPr lang="ro-RO" sz="1400">
                          <a:effectLst/>
                        </a:rPr>
                        <a:t>DIRECȚII DE ACȚIUNE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extLst>
                  <a:ext uri="{0D108BD9-81ED-4DB2-BD59-A6C34878D82A}">
                    <a16:rowId xmlns:a16="http://schemas.microsoft.com/office/drawing/2014/main" val="1933421830"/>
                  </a:ext>
                </a:extLst>
              </a:tr>
              <a:tr h="2382862">
                <a:tc>
                  <a:txBody>
                    <a:bodyPr/>
                    <a:lstStyle/>
                    <a:p>
                      <a:pPr marL="285750" marR="0" indent="-285750">
                        <a:lnSpc>
                          <a:spcPct val="107000"/>
                        </a:lnSpc>
                        <a:spcBef>
                          <a:spcPts val="0"/>
                        </a:spcBef>
                        <a:spcAft>
                          <a:spcPts val="0"/>
                        </a:spcAft>
                        <a:buFont typeface="Arial" panose="020B0604020202020204" pitchFamily="34" charset="0"/>
                        <a:buChar char="•"/>
                      </a:pPr>
                      <a:r>
                        <a:rPr lang="ro-RO" sz="1400" b="0" dirty="0">
                          <a:effectLst/>
                        </a:rPr>
                        <a:t>S-au desfășurat toate orele de curs.</a:t>
                      </a:r>
                      <a:endParaRPr lang="en-US" sz="1400" b="0" dirty="0">
                        <a:effectLst/>
                      </a:endParaRPr>
                    </a:p>
                    <a:p>
                      <a:pPr marL="285750" marR="0" indent="-285750">
                        <a:lnSpc>
                          <a:spcPct val="107000"/>
                        </a:lnSpc>
                        <a:spcBef>
                          <a:spcPts val="0"/>
                        </a:spcBef>
                        <a:spcAft>
                          <a:spcPts val="0"/>
                        </a:spcAft>
                        <a:buFont typeface="Arial" panose="020B0604020202020204" pitchFamily="34" charset="0"/>
                        <a:buChar char="•"/>
                      </a:pPr>
                      <a:r>
                        <a:rPr lang="ro-RO" sz="1400" b="0" dirty="0">
                          <a:effectLst/>
                        </a:rPr>
                        <a:t>S-au adaptat metodele pentru eficientizarea învățării on-line.</a:t>
                      </a:r>
                      <a:endParaRPr lang="en-US" sz="1400" b="0" dirty="0">
                        <a:effectLst/>
                      </a:endParaRPr>
                    </a:p>
                    <a:p>
                      <a:pPr marL="285750" marR="0" indent="-285750">
                        <a:lnSpc>
                          <a:spcPct val="107000"/>
                        </a:lnSpc>
                        <a:spcBef>
                          <a:spcPts val="0"/>
                        </a:spcBef>
                        <a:spcAft>
                          <a:spcPts val="0"/>
                        </a:spcAft>
                        <a:buFont typeface="Arial" panose="020B0604020202020204" pitchFamily="34" charset="0"/>
                        <a:buChar char="•"/>
                      </a:pPr>
                      <a:r>
                        <a:rPr lang="ro-RO" sz="1400" b="0" dirty="0">
                          <a:effectLst/>
                        </a:rPr>
                        <a:t>S-a parcurs materia conform planificării.</a:t>
                      </a:r>
                      <a:endParaRPr lang="en-US" sz="1400" b="0" dirty="0">
                        <a:effectLst/>
                      </a:endParaRPr>
                    </a:p>
                    <a:p>
                      <a:pPr marL="285750" marR="0" indent="-285750">
                        <a:lnSpc>
                          <a:spcPct val="107000"/>
                        </a:lnSpc>
                        <a:spcBef>
                          <a:spcPts val="0"/>
                        </a:spcBef>
                        <a:spcAft>
                          <a:spcPts val="0"/>
                        </a:spcAft>
                        <a:buFont typeface="Arial" panose="020B0604020202020204" pitchFamily="34" charset="0"/>
                        <a:buChar char="•"/>
                      </a:pPr>
                      <a:r>
                        <a:rPr lang="ro-RO" sz="1400" b="0" dirty="0">
                          <a:effectLst/>
                        </a:rPr>
                        <a:t>Au fost elaborate numeroase teste cu itemi diversificați pentru o evaluare obiectivă și eficientă.</a:t>
                      </a:r>
                      <a:endParaRPr lang="en-US" sz="1400" b="0" dirty="0">
                        <a:effectLst/>
                      </a:endParaRPr>
                    </a:p>
                    <a:p>
                      <a:pPr marL="0" marR="0" algn="just">
                        <a:lnSpc>
                          <a:spcPct val="107000"/>
                        </a:lnSpc>
                        <a:spcBef>
                          <a:spcPts val="0"/>
                        </a:spcBef>
                        <a:spcAft>
                          <a:spcPts val="0"/>
                        </a:spcAft>
                        <a:tabLst>
                          <a:tab pos="1052830" algn="l"/>
                        </a:tabLst>
                      </a:pPr>
                      <a:r>
                        <a:rPr lang="ro-RO"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tc>
                  <a:txBody>
                    <a:bodyPr/>
                    <a:lstStyle/>
                    <a:p>
                      <a:pPr marL="285750" marR="0" indent="-285750">
                        <a:lnSpc>
                          <a:spcPct val="107000"/>
                        </a:lnSpc>
                        <a:spcBef>
                          <a:spcPts val="0"/>
                        </a:spcBef>
                        <a:spcAft>
                          <a:spcPts val="0"/>
                        </a:spcAft>
                        <a:buFont typeface="Arial" panose="020B0604020202020204" pitchFamily="34" charset="0"/>
                        <a:buChar char="•"/>
                      </a:pPr>
                      <a:r>
                        <a:rPr lang="ro-RO" sz="1400" dirty="0">
                          <a:effectLst/>
                        </a:rPr>
                        <a:t>Imposibilitatea unor elevi de a participa la ore (lipsa tehnologiei)</a:t>
                      </a:r>
                      <a:endParaRPr lang="en-US" sz="1400" dirty="0">
                        <a:effectLst/>
                      </a:endParaRPr>
                    </a:p>
                    <a:p>
                      <a:pPr marL="0" marR="0">
                        <a:lnSpc>
                          <a:spcPct val="107000"/>
                        </a:lnSpc>
                        <a:spcBef>
                          <a:spcPts val="0"/>
                        </a:spcBef>
                        <a:spcAft>
                          <a:spcPts val="800"/>
                        </a:spcAft>
                        <a:tabLst>
                          <a:tab pos="983615" algn="l"/>
                        </a:tabLst>
                      </a:pPr>
                      <a:r>
                        <a:rPr lang="ro-RO"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tc>
                  <a:txBody>
                    <a:bodyPr/>
                    <a:lstStyle/>
                    <a:p>
                      <a:pPr marL="285750" marR="0" indent="-285750">
                        <a:lnSpc>
                          <a:spcPct val="107000"/>
                        </a:lnSpc>
                        <a:spcBef>
                          <a:spcPts val="0"/>
                        </a:spcBef>
                        <a:spcAft>
                          <a:spcPts val="0"/>
                        </a:spcAft>
                        <a:buFont typeface="Arial" panose="020B0604020202020204" pitchFamily="34" charset="0"/>
                        <a:buChar char="•"/>
                      </a:pPr>
                      <a:r>
                        <a:rPr lang="ro-RO" sz="1400" dirty="0">
                          <a:effectLst/>
                        </a:rPr>
                        <a:t>Adaptarea metodelor la contextul actual.</a:t>
                      </a:r>
                      <a:endParaRPr lang="en-US" sz="1400" dirty="0">
                        <a:effectLst/>
                      </a:endParaRPr>
                    </a:p>
                    <a:p>
                      <a:pPr marL="285750" marR="0" indent="-285750">
                        <a:lnSpc>
                          <a:spcPct val="107000"/>
                        </a:lnSpc>
                        <a:spcBef>
                          <a:spcPts val="0"/>
                        </a:spcBef>
                        <a:spcAft>
                          <a:spcPts val="0"/>
                        </a:spcAft>
                        <a:buFont typeface="Arial" panose="020B0604020202020204" pitchFamily="34" charset="0"/>
                        <a:buChar char="•"/>
                      </a:pPr>
                      <a:r>
                        <a:rPr lang="ro-RO" sz="1400" dirty="0">
                          <a:effectLst/>
                        </a:rPr>
                        <a:t>Desfășurarea orelor conform normelor în vigoare.</a:t>
                      </a:r>
                      <a:endParaRPr lang="en-US" sz="1400" dirty="0">
                        <a:effectLst/>
                      </a:endParaRPr>
                    </a:p>
                    <a:p>
                      <a:pPr marL="285750" marR="0" indent="-285750">
                        <a:lnSpc>
                          <a:spcPct val="107000"/>
                        </a:lnSpc>
                        <a:spcBef>
                          <a:spcPts val="0"/>
                        </a:spcBef>
                        <a:spcAft>
                          <a:spcPts val="0"/>
                        </a:spcAft>
                        <a:buFont typeface="Arial" panose="020B0604020202020204" pitchFamily="34" charset="0"/>
                        <a:buChar char="•"/>
                      </a:pPr>
                      <a:r>
                        <a:rPr lang="ro-RO" sz="1400" dirty="0">
                          <a:effectLst/>
                        </a:rPr>
                        <a:t>Propunerea de materiale de lucru și de evaluare cât mai eficiente.</a:t>
                      </a:r>
                      <a:endParaRPr lang="en-US" sz="1400" dirty="0">
                        <a:effectLst/>
                      </a:endParaRPr>
                    </a:p>
                    <a:p>
                      <a:pPr marL="0" marR="0">
                        <a:lnSpc>
                          <a:spcPct val="107000"/>
                        </a:lnSpc>
                        <a:spcBef>
                          <a:spcPts val="0"/>
                        </a:spcBef>
                        <a:spcAft>
                          <a:spcPts val="0"/>
                        </a:spcAft>
                      </a:pPr>
                      <a:r>
                        <a:rPr lang="ro-RO"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extLst>
                  <a:ext uri="{0D108BD9-81ED-4DB2-BD59-A6C34878D82A}">
                    <a16:rowId xmlns:a16="http://schemas.microsoft.com/office/drawing/2014/main" val="2961995250"/>
                  </a:ext>
                </a:extLst>
              </a:tr>
            </a:tbl>
          </a:graphicData>
        </a:graphic>
      </p:graphicFrame>
    </p:spTree>
    <p:extLst>
      <p:ext uri="{BB962C8B-B14F-4D97-AF65-F5344CB8AC3E}">
        <p14:creationId xmlns:p14="http://schemas.microsoft.com/office/powerpoint/2010/main" val="1495342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0952" y="542174"/>
            <a:ext cx="9509760" cy="654858"/>
          </a:xfrm>
        </p:spPr>
        <p:txBody>
          <a:bodyPr>
            <a:normAutofit/>
          </a:bodyPr>
          <a:lstStyle/>
          <a:p>
            <a:r>
              <a:rPr lang="en-US" sz="2000" dirty="0" smtClean="0"/>
              <a:t>   </a:t>
            </a:r>
            <a:r>
              <a:rPr lang="ro-RO" sz="2000" dirty="0" smtClean="0"/>
              <a:t>RAPORT </a:t>
            </a:r>
            <a:r>
              <a:rPr lang="ro-RO" sz="2000" dirty="0"/>
              <a:t>DE ACTIVITATE AL CATEDREI </a:t>
            </a:r>
            <a:r>
              <a:rPr lang="en-US" sz="2000" dirty="0" smtClean="0"/>
              <a:t>DE ISTORIE</a:t>
            </a:r>
            <a:endParaRPr lang="en-US" sz="2000" dirty="0"/>
          </a:p>
        </p:txBody>
      </p:sp>
      <p:graphicFrame>
        <p:nvGraphicFramePr>
          <p:cNvPr id="3" name="Table 2"/>
          <p:cNvGraphicFramePr>
            <a:graphicFrameLocks noGrp="1"/>
          </p:cNvGraphicFramePr>
          <p:nvPr>
            <p:extLst/>
          </p:nvPr>
        </p:nvGraphicFramePr>
        <p:xfrm>
          <a:off x="792795" y="1802040"/>
          <a:ext cx="10421075" cy="3652521"/>
        </p:xfrm>
        <a:graphic>
          <a:graphicData uri="http://schemas.openxmlformats.org/drawingml/2006/table">
            <a:tbl>
              <a:tblPr firstRow="1" firstCol="1" bandRow="1">
                <a:tableStyleId>{BC89EF96-8CEA-46FF-86C4-4CE0E7609802}</a:tableStyleId>
              </a:tblPr>
              <a:tblGrid>
                <a:gridCol w="3490253">
                  <a:extLst>
                    <a:ext uri="{9D8B030D-6E8A-4147-A177-3AD203B41FA5}">
                      <a16:colId xmlns:a16="http://schemas.microsoft.com/office/drawing/2014/main" val="4122391125"/>
                    </a:ext>
                  </a:extLst>
                </a:gridCol>
                <a:gridCol w="3465411">
                  <a:extLst>
                    <a:ext uri="{9D8B030D-6E8A-4147-A177-3AD203B41FA5}">
                      <a16:colId xmlns:a16="http://schemas.microsoft.com/office/drawing/2014/main" val="1514621938"/>
                    </a:ext>
                  </a:extLst>
                </a:gridCol>
                <a:gridCol w="3465411">
                  <a:extLst>
                    <a:ext uri="{9D8B030D-6E8A-4147-A177-3AD203B41FA5}">
                      <a16:colId xmlns:a16="http://schemas.microsoft.com/office/drawing/2014/main" val="2395925274"/>
                    </a:ext>
                  </a:extLst>
                </a:gridCol>
              </a:tblGrid>
              <a:tr h="133449">
                <a:tc>
                  <a:txBody>
                    <a:bodyPr/>
                    <a:lstStyle/>
                    <a:p>
                      <a:pPr marL="0" marR="0" algn="ctr">
                        <a:lnSpc>
                          <a:spcPct val="107000"/>
                        </a:lnSpc>
                        <a:spcBef>
                          <a:spcPts val="0"/>
                        </a:spcBef>
                        <a:spcAft>
                          <a:spcPts val="0"/>
                        </a:spcAft>
                      </a:pPr>
                      <a:endParaRPr lang="en-US" sz="1400" dirty="0" smtClean="0">
                        <a:effectLst/>
                        <a:latin typeface="+mn-lt"/>
                      </a:endParaRPr>
                    </a:p>
                    <a:p>
                      <a:pPr marL="0" marR="0" algn="ctr">
                        <a:lnSpc>
                          <a:spcPct val="107000"/>
                        </a:lnSpc>
                        <a:spcBef>
                          <a:spcPts val="0"/>
                        </a:spcBef>
                        <a:spcAft>
                          <a:spcPts val="0"/>
                        </a:spcAft>
                      </a:pPr>
                      <a:r>
                        <a:rPr lang="ro-RO" sz="1400" dirty="0" smtClean="0">
                          <a:effectLst/>
                          <a:latin typeface="+mn-lt"/>
                        </a:rPr>
                        <a:t>PUNCTE </a:t>
                      </a:r>
                      <a:r>
                        <a:rPr lang="ro-RO" sz="1400" dirty="0">
                          <a:effectLst/>
                          <a:latin typeface="+mn-lt"/>
                        </a:rPr>
                        <a:t>TARI</a:t>
                      </a:r>
                      <a:r>
                        <a:rPr lang="ro-RO" sz="1400" dirty="0" smtClean="0">
                          <a:effectLst/>
                          <a:latin typeface="+mn-lt"/>
                        </a:rPr>
                        <a:t>:</a:t>
                      </a:r>
                      <a:endParaRPr lang="en-US" sz="1400" dirty="0" smtClean="0">
                        <a:effectLst/>
                        <a:latin typeface="+mn-lt"/>
                      </a:endParaRPr>
                    </a:p>
                    <a:p>
                      <a:pPr marL="0" marR="0" algn="ctr">
                        <a:lnSpc>
                          <a:spcPct val="107000"/>
                        </a:lnSpc>
                        <a:spcBef>
                          <a:spcPts val="0"/>
                        </a:spcBef>
                        <a:spcAft>
                          <a:spcPts val="0"/>
                        </a:spcAft>
                      </a:pPr>
                      <a:endParaRPr lang="en-US" sz="1400" dirty="0">
                        <a:effectLst/>
                        <a:latin typeface="+mn-lt"/>
                        <a:ea typeface="Calibri" panose="020F0502020204030204" pitchFamily="34" charset="0"/>
                        <a:cs typeface="Times New Roman" panose="02020603050405020304" pitchFamily="18" charset="0"/>
                      </a:endParaRPr>
                    </a:p>
                  </a:txBody>
                  <a:tcPr marL="51018" marR="51018" marT="0" marB="0"/>
                </a:tc>
                <a:tc>
                  <a:txBody>
                    <a:bodyPr/>
                    <a:lstStyle/>
                    <a:p>
                      <a:pPr marL="0" marR="0" algn="ctr">
                        <a:lnSpc>
                          <a:spcPct val="107000"/>
                        </a:lnSpc>
                        <a:spcBef>
                          <a:spcPts val="0"/>
                        </a:spcBef>
                        <a:spcAft>
                          <a:spcPts val="0"/>
                        </a:spcAft>
                      </a:pPr>
                      <a:endParaRPr lang="en-US" sz="1400" dirty="0" smtClean="0">
                        <a:effectLst/>
                        <a:latin typeface="+mn-lt"/>
                      </a:endParaRPr>
                    </a:p>
                    <a:p>
                      <a:pPr marL="0" marR="0" algn="ctr">
                        <a:lnSpc>
                          <a:spcPct val="107000"/>
                        </a:lnSpc>
                        <a:spcBef>
                          <a:spcPts val="0"/>
                        </a:spcBef>
                        <a:spcAft>
                          <a:spcPts val="0"/>
                        </a:spcAft>
                      </a:pPr>
                      <a:r>
                        <a:rPr lang="ro-RO" sz="1400" dirty="0" smtClean="0">
                          <a:effectLst/>
                          <a:latin typeface="+mn-lt"/>
                        </a:rPr>
                        <a:t>PUNCTE </a:t>
                      </a:r>
                      <a:r>
                        <a:rPr lang="ro-RO" sz="1400" dirty="0">
                          <a:effectLst/>
                          <a:latin typeface="+mn-lt"/>
                        </a:rPr>
                        <a:t>SLABE:</a:t>
                      </a:r>
                      <a:endParaRPr lang="en-US" sz="1400" dirty="0">
                        <a:effectLst/>
                        <a:latin typeface="+mn-lt"/>
                        <a:ea typeface="Calibri" panose="020F0502020204030204" pitchFamily="34" charset="0"/>
                        <a:cs typeface="Times New Roman" panose="02020603050405020304" pitchFamily="18" charset="0"/>
                      </a:endParaRPr>
                    </a:p>
                  </a:txBody>
                  <a:tcPr marL="51018" marR="51018" marT="0" marB="0"/>
                </a:tc>
                <a:tc>
                  <a:txBody>
                    <a:bodyPr/>
                    <a:lstStyle/>
                    <a:p>
                      <a:pPr marL="0" marR="0" algn="ctr">
                        <a:lnSpc>
                          <a:spcPct val="107000"/>
                        </a:lnSpc>
                        <a:spcBef>
                          <a:spcPts val="0"/>
                        </a:spcBef>
                        <a:spcAft>
                          <a:spcPts val="0"/>
                        </a:spcAft>
                      </a:pPr>
                      <a:endParaRPr lang="en-US" sz="1400" dirty="0" smtClean="0">
                        <a:effectLst/>
                        <a:latin typeface="+mn-lt"/>
                      </a:endParaRPr>
                    </a:p>
                    <a:p>
                      <a:pPr marL="0" marR="0" algn="ctr">
                        <a:lnSpc>
                          <a:spcPct val="107000"/>
                        </a:lnSpc>
                        <a:spcBef>
                          <a:spcPts val="0"/>
                        </a:spcBef>
                        <a:spcAft>
                          <a:spcPts val="0"/>
                        </a:spcAft>
                      </a:pPr>
                      <a:r>
                        <a:rPr lang="ro-RO" sz="1400" dirty="0" smtClean="0">
                          <a:effectLst/>
                          <a:latin typeface="+mn-lt"/>
                        </a:rPr>
                        <a:t>DIRECȚII </a:t>
                      </a:r>
                      <a:r>
                        <a:rPr lang="ro-RO" sz="1400" dirty="0">
                          <a:effectLst/>
                          <a:latin typeface="+mn-lt"/>
                        </a:rPr>
                        <a:t>DE </a:t>
                      </a:r>
                      <a:r>
                        <a:rPr lang="ro-RO" sz="1400" dirty="0" smtClean="0">
                          <a:effectLst/>
                          <a:latin typeface="+mn-lt"/>
                        </a:rPr>
                        <a:t>ACȚIUNE</a:t>
                      </a:r>
                      <a:endParaRPr lang="en-US" sz="1400" dirty="0" smtClean="0">
                        <a:effectLst/>
                        <a:latin typeface="+mn-lt"/>
                      </a:endParaRPr>
                    </a:p>
                    <a:p>
                      <a:pPr marL="0" marR="0" algn="ctr">
                        <a:lnSpc>
                          <a:spcPct val="107000"/>
                        </a:lnSpc>
                        <a:spcBef>
                          <a:spcPts val="0"/>
                        </a:spcBef>
                        <a:spcAft>
                          <a:spcPts val="0"/>
                        </a:spcAft>
                      </a:pPr>
                      <a:endParaRPr lang="en-US" sz="1400" dirty="0">
                        <a:effectLst/>
                        <a:latin typeface="+mn-lt"/>
                        <a:ea typeface="Calibri" panose="020F0502020204030204" pitchFamily="34" charset="0"/>
                        <a:cs typeface="Times New Roman" panose="02020603050405020304" pitchFamily="18" charset="0"/>
                      </a:endParaRPr>
                    </a:p>
                  </a:txBody>
                  <a:tcPr marL="51018" marR="51018" marT="0" marB="0"/>
                </a:tc>
                <a:extLst>
                  <a:ext uri="{0D108BD9-81ED-4DB2-BD59-A6C34878D82A}">
                    <a16:rowId xmlns:a16="http://schemas.microsoft.com/office/drawing/2014/main" val="2255449186"/>
                  </a:ext>
                </a:extLst>
              </a:tr>
              <a:tr h="1201041">
                <a:tc>
                  <a:txBody>
                    <a:bodyPr/>
                    <a:lstStyle/>
                    <a:p>
                      <a:pPr marL="171450" indent="-171450" algn="just">
                        <a:lnSpc>
                          <a:spcPct val="107000"/>
                        </a:lnSpc>
                        <a:spcAft>
                          <a:spcPts val="0"/>
                        </a:spcAft>
                        <a:buFont typeface="Arial" panose="020B0604020202020204" pitchFamily="34" charset="0"/>
                        <a:buChar char="•"/>
                      </a:pPr>
                      <a:r>
                        <a:rPr lang="ro-RO" sz="1400" b="0" dirty="0" smtClean="0">
                          <a:effectLst/>
                          <a:latin typeface="+mn-lt"/>
                          <a:ea typeface="Calibri" panose="020F0502020204030204" pitchFamily="34" charset="0"/>
                          <a:cs typeface="Times New Roman" panose="02020603050405020304" pitchFamily="18" charset="0"/>
                        </a:rPr>
                        <a:t>preocuparea permanentă pentru pregătirea elevilor din clasele terminale: proiectul ROSE</a:t>
                      </a:r>
                      <a:r>
                        <a:rPr lang="en-US" sz="1400" b="0" dirty="0" smtClean="0">
                          <a:effectLst/>
                          <a:latin typeface="+mn-lt"/>
                          <a:ea typeface="Calibri" panose="020F0502020204030204" pitchFamily="34" charset="0"/>
                          <a:cs typeface="Times New Roman" panose="02020603050405020304" pitchFamily="18" charset="0"/>
                        </a:rPr>
                        <a:t>;</a:t>
                      </a:r>
                    </a:p>
                    <a:p>
                      <a:pPr marL="171450" indent="-171450" algn="just">
                        <a:lnSpc>
                          <a:spcPct val="107000"/>
                        </a:lnSpc>
                        <a:spcAft>
                          <a:spcPts val="0"/>
                        </a:spcAft>
                        <a:buFont typeface="Arial" panose="020B0604020202020204" pitchFamily="34" charset="0"/>
                        <a:buChar char="•"/>
                      </a:pPr>
                      <a:r>
                        <a:rPr lang="ro-RO" sz="1400" b="0" dirty="0" smtClean="0">
                          <a:effectLst/>
                          <a:latin typeface="+mn-lt"/>
                          <a:ea typeface="Times New Roman" panose="02020603050405020304" pitchFamily="18" charset="0"/>
                          <a:cs typeface="Times New Roman" panose="02020603050405020304" pitchFamily="18" charset="0"/>
                        </a:rPr>
                        <a:t>activităților suport pentru învățarea în mediul online și a instrumentelor de evaluare aplicabile online, din perspectiva principiilor de proiectare didactică</a:t>
                      </a:r>
                      <a:r>
                        <a:rPr lang="en-US" sz="1400" b="0" dirty="0" smtClean="0">
                          <a:effectLst/>
                          <a:latin typeface="+mn-lt"/>
                          <a:ea typeface="Times New Roman" panose="02020603050405020304" pitchFamily="18" charset="0"/>
                          <a:cs typeface="Times New Roman" panose="02020603050405020304" pitchFamily="18" charset="0"/>
                        </a:rPr>
                        <a:t>;</a:t>
                      </a:r>
                      <a:endParaRPr lang="en-US" sz="1400" b="0" dirty="0" smtClean="0">
                        <a:effectLst/>
                        <a:latin typeface="+mn-lt"/>
                        <a:ea typeface="Calibri" panose="020F0502020204030204" pitchFamily="34" charset="0"/>
                        <a:cs typeface="Times New Roman" panose="02020603050405020304" pitchFamily="18" charset="0"/>
                      </a:endParaRPr>
                    </a:p>
                    <a:p>
                      <a:pPr marL="171450" indent="-171450" algn="just">
                        <a:lnSpc>
                          <a:spcPct val="107000"/>
                        </a:lnSpc>
                        <a:spcAft>
                          <a:spcPts val="0"/>
                        </a:spcAft>
                        <a:buFont typeface="Arial" panose="020B0604020202020204" pitchFamily="34" charset="0"/>
                        <a:buChar char="•"/>
                      </a:pPr>
                      <a:r>
                        <a:rPr lang="ro-RO" sz="1400" b="0" dirty="0" smtClean="0">
                          <a:effectLst/>
                          <a:latin typeface="+mn-lt"/>
                          <a:ea typeface="Calibri" panose="020F0502020204030204" pitchFamily="34" charset="0"/>
                          <a:cs typeface="Times New Roman" panose="02020603050405020304" pitchFamily="18" charset="0"/>
                        </a:rPr>
                        <a:t>preocuparea membrilor catedrei pentru adaptarea la ȋnvățămȃntul online promovarea exemplelor de bună practică</a:t>
                      </a:r>
                      <a:r>
                        <a:rPr lang="en-US" sz="1400" b="0" dirty="0" smtClean="0">
                          <a:effectLst/>
                          <a:latin typeface="+mn-lt"/>
                          <a:ea typeface="Calibri" panose="020F0502020204030204" pitchFamily="34" charset="0"/>
                          <a:cs typeface="Times New Roman" panose="02020603050405020304" pitchFamily="18" charset="0"/>
                        </a:rPr>
                        <a:t>.</a:t>
                      </a:r>
                    </a:p>
                    <a:p>
                      <a:pPr marL="171450" marR="0" indent="-171450" algn="just">
                        <a:lnSpc>
                          <a:spcPct val="107000"/>
                        </a:lnSpc>
                        <a:spcBef>
                          <a:spcPts val="0"/>
                        </a:spcBef>
                        <a:spcAft>
                          <a:spcPts val="0"/>
                        </a:spcAft>
                        <a:buFont typeface="Arial" panose="020B0604020202020204" pitchFamily="34" charset="0"/>
                        <a:buChar char="•"/>
                      </a:pPr>
                      <a:endParaRPr lang="en-US" sz="1400" dirty="0">
                        <a:effectLst/>
                        <a:latin typeface="+mn-lt"/>
                        <a:ea typeface="Calibri" panose="020F0502020204030204" pitchFamily="34" charset="0"/>
                        <a:cs typeface="Times New Roman" panose="02020603050405020304" pitchFamily="18" charset="0"/>
                      </a:endParaRPr>
                    </a:p>
                  </a:txBody>
                  <a:tcPr marL="51018" marR="51018" marT="0" marB="0"/>
                </a:tc>
                <a:tc>
                  <a:txBody>
                    <a:bodyPr/>
                    <a:lstStyle/>
                    <a:p>
                      <a:pPr marL="400050" indent="-171450">
                        <a:lnSpc>
                          <a:spcPct val="107000"/>
                        </a:lnSpc>
                        <a:spcAft>
                          <a:spcPts val="0"/>
                        </a:spcAft>
                        <a:buFont typeface="Arial" panose="020B0604020202020204" pitchFamily="34" charset="0"/>
                        <a:buChar char="•"/>
                      </a:pPr>
                      <a:r>
                        <a:rPr lang="ro-RO" sz="1400" dirty="0" smtClean="0">
                          <a:effectLst/>
                          <a:latin typeface="+mn-lt"/>
                          <a:ea typeface="Calibri" panose="020F0502020204030204" pitchFamily="34" charset="0"/>
                          <a:cs typeface="Times New Roman" panose="02020603050405020304" pitchFamily="18" charset="0"/>
                        </a:rPr>
                        <a:t>lipsa de interes a multor elevi pentru această materie de studiu;</a:t>
                      </a:r>
                      <a:endParaRPr lang="en-US" sz="1400" dirty="0" smtClean="0">
                        <a:effectLst/>
                        <a:latin typeface="+mn-lt"/>
                        <a:ea typeface="Calibri" panose="020F0502020204030204" pitchFamily="34" charset="0"/>
                        <a:cs typeface="Times New Roman" panose="02020603050405020304" pitchFamily="18" charset="0"/>
                      </a:endParaRPr>
                    </a:p>
                    <a:p>
                      <a:pPr marL="400050" indent="-171450">
                        <a:lnSpc>
                          <a:spcPct val="107000"/>
                        </a:lnSpc>
                        <a:spcAft>
                          <a:spcPts val="0"/>
                        </a:spcAft>
                        <a:buFont typeface="Arial" panose="020B0604020202020204" pitchFamily="34" charset="0"/>
                        <a:buChar char="•"/>
                      </a:pPr>
                      <a:r>
                        <a:rPr lang="ro-RO" sz="1400" dirty="0" smtClean="0">
                          <a:effectLst/>
                          <a:latin typeface="+mn-lt"/>
                          <a:ea typeface="Calibri" panose="020F0502020204030204" pitchFamily="34" charset="0"/>
                          <a:cs typeface="Times New Roman" panose="02020603050405020304" pitchFamily="18" charset="0"/>
                        </a:rPr>
                        <a:t>lipsa echipamentelor IT pentru elevi şi pentru profesori;</a:t>
                      </a:r>
                      <a:endParaRPr lang="en-US" sz="1400" dirty="0" smtClean="0">
                        <a:effectLst/>
                        <a:latin typeface="+mn-lt"/>
                        <a:ea typeface="Calibri" panose="020F0502020204030204" pitchFamily="34" charset="0"/>
                        <a:cs typeface="Times New Roman" panose="02020603050405020304" pitchFamily="18" charset="0"/>
                      </a:endParaRPr>
                    </a:p>
                    <a:p>
                      <a:pPr marL="0" marR="0" indent="0">
                        <a:lnSpc>
                          <a:spcPct val="107000"/>
                        </a:lnSpc>
                        <a:spcBef>
                          <a:spcPts val="0"/>
                        </a:spcBef>
                        <a:spcAft>
                          <a:spcPts val="0"/>
                        </a:spcAft>
                        <a:buFont typeface="Arial" panose="020B0604020202020204" pitchFamily="34" charset="0"/>
                        <a:buNone/>
                      </a:pPr>
                      <a:endParaRPr lang="en-US" sz="1400" dirty="0">
                        <a:effectLst/>
                        <a:latin typeface="+mn-lt"/>
                        <a:ea typeface="Calibri" panose="020F0502020204030204" pitchFamily="34" charset="0"/>
                        <a:cs typeface="Times New Roman" panose="02020603050405020304" pitchFamily="18" charset="0"/>
                      </a:endParaRPr>
                    </a:p>
                  </a:txBody>
                  <a:tcPr marL="51018" marR="51018" marT="0" marB="0"/>
                </a:tc>
                <a:tc>
                  <a:txBody>
                    <a:bodyPr/>
                    <a:lstStyle/>
                    <a:p>
                      <a:pPr marL="171450" indent="-171450" algn="just">
                        <a:lnSpc>
                          <a:spcPct val="107000"/>
                        </a:lnSpc>
                        <a:spcAft>
                          <a:spcPts val="0"/>
                        </a:spcAft>
                        <a:buFont typeface="Arial" panose="020B0604020202020204" pitchFamily="34" charset="0"/>
                        <a:buChar char="•"/>
                      </a:pPr>
                      <a:r>
                        <a:rPr lang="it-IT" sz="1400" b="1" u="sng" dirty="0" smtClean="0">
                          <a:effectLst/>
                          <a:latin typeface="+mn-lt"/>
                          <a:ea typeface="Calibri" panose="020F0502020204030204" pitchFamily="34" charset="0"/>
                          <a:cs typeface="Times New Roman" panose="02020603050405020304" pitchFamily="18" charset="0"/>
                        </a:rPr>
                        <a:t>Tratarea diferențiată</a:t>
                      </a:r>
                      <a:r>
                        <a:rPr lang="it-IT" sz="1400" dirty="0" smtClean="0">
                          <a:effectLst/>
                          <a:latin typeface="+mn-lt"/>
                          <a:ea typeface="Calibri" panose="020F0502020204030204" pitchFamily="34" charset="0"/>
                          <a:cs typeface="Times New Roman" panose="02020603050405020304" pitchFamily="18" charset="0"/>
                        </a:rPr>
                        <a:t> a elevilor (realizarea unor seturi de fişe de lucru la nivelul catedrei pentru eficientizarea muncii profesorilor);</a:t>
                      </a:r>
                      <a:endParaRPr lang="en-US" sz="1400" dirty="0" smtClean="0">
                        <a:effectLst/>
                        <a:latin typeface="+mn-lt"/>
                        <a:ea typeface="Calibri" panose="020F0502020204030204" pitchFamily="34" charset="0"/>
                        <a:cs typeface="Times New Roman" panose="02020603050405020304" pitchFamily="18" charset="0"/>
                      </a:endParaRPr>
                    </a:p>
                    <a:p>
                      <a:pPr marL="171450" indent="-171450" algn="just">
                        <a:lnSpc>
                          <a:spcPct val="107000"/>
                        </a:lnSpc>
                        <a:spcAft>
                          <a:spcPts val="0"/>
                        </a:spcAft>
                        <a:buFont typeface="Arial" panose="020B0604020202020204" pitchFamily="34" charset="0"/>
                        <a:buChar char="•"/>
                      </a:pPr>
                      <a:r>
                        <a:rPr lang="it-IT" sz="1400" dirty="0" smtClean="0">
                          <a:effectLst/>
                          <a:latin typeface="+mn-lt"/>
                          <a:ea typeface="Calibri" panose="020F0502020204030204" pitchFamily="34" charset="0"/>
                          <a:cs typeface="Times New Roman" panose="02020603050405020304" pitchFamily="18" charset="0"/>
                        </a:rPr>
                        <a:t>Pregătirea elevilor şi implicarea acestora în concursuri şi proiecte şcolare;</a:t>
                      </a:r>
                      <a:endParaRPr lang="en-US" sz="1400" dirty="0" smtClean="0">
                        <a:effectLst/>
                        <a:latin typeface="+mn-lt"/>
                        <a:ea typeface="Calibri" panose="020F0502020204030204" pitchFamily="34" charset="0"/>
                        <a:cs typeface="Times New Roman" panose="02020603050405020304" pitchFamily="18" charset="0"/>
                      </a:endParaRPr>
                    </a:p>
                    <a:p>
                      <a:pPr marL="171450" indent="-171450" algn="just">
                        <a:lnSpc>
                          <a:spcPct val="107000"/>
                        </a:lnSpc>
                        <a:spcAft>
                          <a:spcPts val="0"/>
                        </a:spcAft>
                        <a:buFont typeface="Arial" panose="020B0604020202020204" pitchFamily="34" charset="0"/>
                        <a:buChar char="•"/>
                      </a:pPr>
                      <a:r>
                        <a:rPr lang="ro-RO" sz="1400" dirty="0" smtClean="0">
                          <a:effectLst/>
                          <a:latin typeface="+mn-lt"/>
                          <a:ea typeface="Calibri" panose="020F0502020204030204" pitchFamily="34" charset="0"/>
                          <a:cs typeface="Times New Roman" panose="02020603050405020304" pitchFamily="18" charset="0"/>
                        </a:rPr>
                        <a:t>Diversificarea activităţilor şcolare şi extraşcolare.</a:t>
                      </a:r>
                      <a:endParaRPr lang="en-US" sz="1400" dirty="0" smtClean="0">
                        <a:effectLst/>
                        <a:latin typeface="+mn-lt"/>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Font typeface="Arial" panose="020B0604020202020204" pitchFamily="34" charset="0"/>
                        <a:buNone/>
                      </a:pPr>
                      <a:endParaRPr lang="en-US" sz="1400" dirty="0">
                        <a:effectLst/>
                        <a:latin typeface="+mn-lt"/>
                        <a:ea typeface="Calibri" panose="020F0502020204030204" pitchFamily="34" charset="0"/>
                        <a:cs typeface="Times New Roman" panose="02020603050405020304" pitchFamily="18" charset="0"/>
                      </a:endParaRPr>
                    </a:p>
                  </a:txBody>
                  <a:tcPr marL="51018" marR="51018" marT="0" marB="0"/>
                </a:tc>
                <a:extLst>
                  <a:ext uri="{0D108BD9-81ED-4DB2-BD59-A6C34878D82A}">
                    <a16:rowId xmlns:a16="http://schemas.microsoft.com/office/drawing/2014/main" val="1957942362"/>
                  </a:ext>
                </a:extLst>
              </a:tr>
            </a:tbl>
          </a:graphicData>
        </a:graphic>
      </p:graphicFrame>
    </p:spTree>
    <p:extLst>
      <p:ext uri="{BB962C8B-B14F-4D97-AF65-F5344CB8AC3E}">
        <p14:creationId xmlns:p14="http://schemas.microsoft.com/office/powerpoint/2010/main" val="266962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0952" y="542174"/>
            <a:ext cx="9509760" cy="654858"/>
          </a:xfrm>
        </p:spPr>
        <p:txBody>
          <a:bodyPr>
            <a:normAutofit/>
          </a:bodyPr>
          <a:lstStyle/>
          <a:p>
            <a:r>
              <a:rPr lang="ro-RO" sz="2000" dirty="0"/>
              <a:t>RAPORT DE ACTIVITATE AL CATEDREI SOCIO-UMANE</a:t>
            </a:r>
            <a:r>
              <a:rPr lang="en-US" sz="2000" dirty="0"/>
              <a:t/>
            </a:r>
            <a:br>
              <a:rPr lang="en-US" sz="2000" dirty="0"/>
            </a:br>
            <a:endParaRPr lang="en-US" sz="2000" dirty="0"/>
          </a:p>
        </p:txBody>
      </p:sp>
      <p:graphicFrame>
        <p:nvGraphicFramePr>
          <p:cNvPr id="3" name="Table 2"/>
          <p:cNvGraphicFramePr>
            <a:graphicFrameLocks noGrp="1"/>
          </p:cNvGraphicFramePr>
          <p:nvPr>
            <p:extLst/>
          </p:nvPr>
        </p:nvGraphicFramePr>
        <p:xfrm>
          <a:off x="717981" y="1403029"/>
          <a:ext cx="10421075" cy="3522726"/>
        </p:xfrm>
        <a:graphic>
          <a:graphicData uri="http://schemas.openxmlformats.org/drawingml/2006/table">
            <a:tbl>
              <a:tblPr firstRow="1" firstCol="1" bandRow="1">
                <a:tableStyleId>{BC89EF96-8CEA-46FF-86C4-4CE0E7609802}</a:tableStyleId>
              </a:tblPr>
              <a:tblGrid>
                <a:gridCol w="3490253">
                  <a:extLst>
                    <a:ext uri="{9D8B030D-6E8A-4147-A177-3AD203B41FA5}">
                      <a16:colId xmlns:a16="http://schemas.microsoft.com/office/drawing/2014/main" val="4122391125"/>
                    </a:ext>
                  </a:extLst>
                </a:gridCol>
                <a:gridCol w="3465411">
                  <a:extLst>
                    <a:ext uri="{9D8B030D-6E8A-4147-A177-3AD203B41FA5}">
                      <a16:colId xmlns:a16="http://schemas.microsoft.com/office/drawing/2014/main" val="1514621938"/>
                    </a:ext>
                  </a:extLst>
                </a:gridCol>
                <a:gridCol w="3465411">
                  <a:extLst>
                    <a:ext uri="{9D8B030D-6E8A-4147-A177-3AD203B41FA5}">
                      <a16:colId xmlns:a16="http://schemas.microsoft.com/office/drawing/2014/main" val="2395925274"/>
                    </a:ext>
                  </a:extLst>
                </a:gridCol>
              </a:tblGrid>
              <a:tr h="133449">
                <a:tc>
                  <a:txBody>
                    <a:bodyPr/>
                    <a:lstStyle/>
                    <a:p>
                      <a:pPr marL="0" marR="0" algn="ctr">
                        <a:lnSpc>
                          <a:spcPct val="107000"/>
                        </a:lnSpc>
                        <a:spcBef>
                          <a:spcPts val="0"/>
                        </a:spcBef>
                        <a:spcAft>
                          <a:spcPts val="0"/>
                        </a:spcAft>
                      </a:pPr>
                      <a:endParaRPr lang="en-US" sz="1200" dirty="0" smtClean="0">
                        <a:effectLst/>
                      </a:endParaRPr>
                    </a:p>
                    <a:p>
                      <a:pPr marL="0" marR="0" algn="ctr">
                        <a:lnSpc>
                          <a:spcPct val="107000"/>
                        </a:lnSpc>
                        <a:spcBef>
                          <a:spcPts val="0"/>
                        </a:spcBef>
                        <a:spcAft>
                          <a:spcPts val="0"/>
                        </a:spcAft>
                      </a:pPr>
                      <a:r>
                        <a:rPr lang="ro-RO" sz="1200" dirty="0" smtClean="0">
                          <a:effectLst/>
                        </a:rPr>
                        <a:t>PUNCTE </a:t>
                      </a:r>
                      <a:r>
                        <a:rPr lang="ro-RO" sz="1200" dirty="0">
                          <a:effectLst/>
                        </a:rPr>
                        <a:t>TARI</a:t>
                      </a:r>
                      <a:r>
                        <a:rPr lang="ro-RO" sz="1200" dirty="0" smtClean="0">
                          <a:effectLst/>
                        </a:rPr>
                        <a:t>:</a:t>
                      </a:r>
                      <a:endParaRPr lang="en-US" sz="1200" dirty="0" smtClean="0">
                        <a:effectLst/>
                      </a:endParaRPr>
                    </a:p>
                    <a:p>
                      <a:pPr marL="0" marR="0" algn="ctr">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tc>
                  <a:txBody>
                    <a:bodyPr/>
                    <a:lstStyle/>
                    <a:p>
                      <a:pPr marL="0" marR="0" algn="ctr">
                        <a:lnSpc>
                          <a:spcPct val="107000"/>
                        </a:lnSpc>
                        <a:spcBef>
                          <a:spcPts val="0"/>
                        </a:spcBef>
                        <a:spcAft>
                          <a:spcPts val="0"/>
                        </a:spcAft>
                      </a:pPr>
                      <a:endParaRPr lang="en-US" sz="1200" dirty="0" smtClean="0">
                        <a:effectLst/>
                      </a:endParaRPr>
                    </a:p>
                    <a:p>
                      <a:pPr marL="0" marR="0" algn="ctr">
                        <a:lnSpc>
                          <a:spcPct val="107000"/>
                        </a:lnSpc>
                        <a:spcBef>
                          <a:spcPts val="0"/>
                        </a:spcBef>
                        <a:spcAft>
                          <a:spcPts val="0"/>
                        </a:spcAft>
                      </a:pPr>
                      <a:r>
                        <a:rPr lang="ro-RO" sz="1200" dirty="0" smtClean="0">
                          <a:effectLst/>
                        </a:rPr>
                        <a:t>PUNCTE </a:t>
                      </a:r>
                      <a:r>
                        <a:rPr lang="ro-RO" sz="1200" dirty="0">
                          <a:effectLst/>
                        </a:rPr>
                        <a:t>SLABE: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tc>
                  <a:txBody>
                    <a:bodyPr/>
                    <a:lstStyle/>
                    <a:p>
                      <a:pPr marL="0" marR="0" algn="ctr">
                        <a:lnSpc>
                          <a:spcPct val="107000"/>
                        </a:lnSpc>
                        <a:spcBef>
                          <a:spcPts val="0"/>
                        </a:spcBef>
                        <a:spcAft>
                          <a:spcPts val="0"/>
                        </a:spcAft>
                      </a:pPr>
                      <a:endParaRPr lang="en-US" sz="1200" dirty="0" smtClean="0">
                        <a:effectLst/>
                      </a:endParaRPr>
                    </a:p>
                    <a:p>
                      <a:pPr marL="0" marR="0" algn="ctr">
                        <a:lnSpc>
                          <a:spcPct val="107000"/>
                        </a:lnSpc>
                        <a:spcBef>
                          <a:spcPts val="0"/>
                        </a:spcBef>
                        <a:spcAft>
                          <a:spcPts val="0"/>
                        </a:spcAft>
                      </a:pPr>
                      <a:r>
                        <a:rPr lang="ro-RO" sz="1200" dirty="0" smtClean="0">
                          <a:effectLst/>
                        </a:rPr>
                        <a:t>DIRECȚII </a:t>
                      </a:r>
                      <a:r>
                        <a:rPr lang="ro-RO" sz="1200" dirty="0">
                          <a:effectLst/>
                        </a:rPr>
                        <a:t>DE </a:t>
                      </a:r>
                      <a:r>
                        <a:rPr lang="ro-RO" sz="1200" dirty="0" smtClean="0">
                          <a:effectLst/>
                        </a:rPr>
                        <a:t>ACȚIUNE</a:t>
                      </a:r>
                      <a:endParaRPr lang="en-US" sz="1200" dirty="0" smtClean="0">
                        <a:effectLst/>
                      </a:endParaRPr>
                    </a:p>
                    <a:p>
                      <a:pPr marL="0" marR="0" algn="ctr">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extLst>
                  <a:ext uri="{0D108BD9-81ED-4DB2-BD59-A6C34878D82A}">
                    <a16:rowId xmlns:a16="http://schemas.microsoft.com/office/drawing/2014/main" val="2255449186"/>
                  </a:ext>
                </a:extLst>
              </a:tr>
              <a:tr h="1201041">
                <a:tc>
                  <a:txBody>
                    <a:bodyPr/>
                    <a:lstStyle/>
                    <a:p>
                      <a:pPr marL="171450" marR="0" indent="-171450" algn="just">
                        <a:lnSpc>
                          <a:spcPct val="107000"/>
                        </a:lnSpc>
                        <a:spcBef>
                          <a:spcPts val="0"/>
                        </a:spcBef>
                        <a:spcAft>
                          <a:spcPts val="0"/>
                        </a:spcAft>
                        <a:buFont typeface="Arial" panose="020B0604020202020204" pitchFamily="34" charset="0"/>
                        <a:buChar char="•"/>
                      </a:pPr>
                      <a:r>
                        <a:rPr lang="ro-RO" sz="1200" b="0" dirty="0">
                          <a:effectLst/>
                        </a:rPr>
                        <a:t>Eliminarea timpilor morți ocupați cu organizarea fizică a activităților; </a:t>
                      </a:r>
                      <a:endParaRPr lang="en-US" sz="1200" b="0" dirty="0">
                        <a:effectLst/>
                      </a:endParaRPr>
                    </a:p>
                    <a:p>
                      <a:pPr marL="171450" marR="0" indent="-171450" algn="just">
                        <a:lnSpc>
                          <a:spcPct val="107000"/>
                        </a:lnSpc>
                        <a:spcBef>
                          <a:spcPts val="0"/>
                        </a:spcBef>
                        <a:spcAft>
                          <a:spcPts val="0"/>
                        </a:spcAft>
                        <a:buFont typeface="Arial" panose="020B0604020202020204" pitchFamily="34" charset="0"/>
                        <a:buChar char="•"/>
                      </a:pPr>
                      <a:r>
                        <a:rPr lang="ro-RO" sz="1200" b="0" dirty="0">
                          <a:effectLst/>
                        </a:rPr>
                        <a:t>Profesorii catedrei au  învățat să folosească diferite resurse on-line.</a:t>
                      </a:r>
                      <a:endParaRPr lang="en-US" sz="1200" b="0" dirty="0">
                        <a:effectLst/>
                      </a:endParaRPr>
                    </a:p>
                    <a:p>
                      <a:pPr marL="171450" marR="0" indent="-171450" algn="just">
                        <a:lnSpc>
                          <a:spcPct val="107000"/>
                        </a:lnSpc>
                        <a:spcBef>
                          <a:spcPts val="0"/>
                        </a:spcBef>
                        <a:spcAft>
                          <a:spcPts val="0"/>
                        </a:spcAft>
                        <a:buFont typeface="Arial" panose="020B0604020202020204" pitchFamily="34" charset="0"/>
                        <a:buChar char="•"/>
                      </a:pPr>
                      <a:r>
                        <a:rPr lang="ro-RO" sz="1200" b="0" dirty="0">
                          <a:effectLst/>
                        </a:rPr>
                        <a:t>Elevii au fost obligați să re-învețe săstudieze singuri.</a:t>
                      </a:r>
                      <a:endParaRPr lang="en-US" sz="1200" b="0" dirty="0">
                        <a:effectLst/>
                      </a:endParaRPr>
                    </a:p>
                    <a:p>
                      <a:pPr marL="171450" marR="0" indent="-171450">
                        <a:lnSpc>
                          <a:spcPct val="107000"/>
                        </a:lnSpc>
                        <a:spcBef>
                          <a:spcPts val="0"/>
                        </a:spcBef>
                        <a:spcAft>
                          <a:spcPts val="0"/>
                        </a:spcAft>
                        <a:buFont typeface="Arial" panose="020B0604020202020204" pitchFamily="34" charset="0"/>
                        <a:buChar char="•"/>
                        <a:tabLst>
                          <a:tab pos="1052830" algn="l"/>
                        </a:tabLst>
                      </a:pPr>
                      <a:r>
                        <a:rPr lang="ro-RO" sz="1200" b="0" dirty="0">
                          <a:effectLst/>
                        </a:rPr>
                        <a:t>Platforma ILIAS de evaluare a elevilor.</a:t>
                      </a: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tc>
                  <a:txBody>
                    <a:bodyPr/>
                    <a:lstStyle/>
                    <a:p>
                      <a:pPr marL="171450" marR="0" indent="-171450" algn="just">
                        <a:lnSpc>
                          <a:spcPct val="107000"/>
                        </a:lnSpc>
                        <a:spcBef>
                          <a:spcPts val="0"/>
                        </a:spcBef>
                        <a:spcAft>
                          <a:spcPts val="0"/>
                        </a:spcAft>
                        <a:buFont typeface="Arial" panose="020B0604020202020204" pitchFamily="34" charset="0"/>
                        <a:buChar char="•"/>
                      </a:pPr>
                      <a:r>
                        <a:rPr lang="ro-RO" sz="1200" dirty="0">
                          <a:effectLst/>
                        </a:rPr>
                        <a:t>Suprasolicitarea percepției vizuale.</a:t>
                      </a:r>
                      <a:endParaRPr lang="en-US" sz="1200" dirty="0">
                        <a:effectLst/>
                      </a:endParaRPr>
                    </a:p>
                    <a:p>
                      <a:pPr marL="171450" marR="0" indent="-171450" algn="just">
                        <a:lnSpc>
                          <a:spcPct val="107000"/>
                        </a:lnSpc>
                        <a:spcBef>
                          <a:spcPts val="0"/>
                        </a:spcBef>
                        <a:spcAft>
                          <a:spcPts val="0"/>
                        </a:spcAft>
                        <a:buFont typeface="Arial" panose="020B0604020202020204" pitchFamily="34" charset="0"/>
                        <a:buChar char="•"/>
                      </a:pPr>
                      <a:r>
                        <a:rPr lang="ro-RO" sz="1200" dirty="0">
                          <a:effectLst/>
                        </a:rPr>
                        <a:t>Lipsa contactului și relaționării directe cu elevii cu consecința cunoașterii lor incomplete și evaluării lor eronate.</a:t>
                      </a:r>
                      <a:endParaRPr lang="en-US" sz="1200" dirty="0">
                        <a:effectLst/>
                      </a:endParaRPr>
                    </a:p>
                    <a:p>
                      <a:pPr marL="171450" marR="0" indent="-171450" algn="just">
                        <a:lnSpc>
                          <a:spcPct val="107000"/>
                        </a:lnSpc>
                        <a:spcBef>
                          <a:spcPts val="0"/>
                        </a:spcBef>
                        <a:spcAft>
                          <a:spcPts val="0"/>
                        </a:spcAft>
                        <a:buFont typeface="Arial" panose="020B0604020202020204" pitchFamily="34" charset="0"/>
                        <a:buChar char="•"/>
                      </a:pPr>
                      <a:r>
                        <a:rPr lang="ro-RO" sz="1200" dirty="0">
                          <a:effectLst/>
                        </a:rPr>
                        <a:t>Lipsa tehnologiei și adaptabilitatea scăzută a unor elevi.</a:t>
                      </a:r>
                      <a:endParaRPr lang="en-US" sz="1200" dirty="0">
                        <a:effectLst/>
                      </a:endParaRPr>
                    </a:p>
                    <a:p>
                      <a:pPr marL="171450" marR="0" indent="-171450" algn="just">
                        <a:lnSpc>
                          <a:spcPct val="107000"/>
                        </a:lnSpc>
                        <a:spcBef>
                          <a:spcPts val="0"/>
                        </a:spcBef>
                        <a:spcAft>
                          <a:spcPts val="0"/>
                        </a:spcAft>
                        <a:buFont typeface="Arial" panose="020B0604020202020204" pitchFamily="34" charset="0"/>
                        <a:buChar char="•"/>
                      </a:pPr>
                      <a:r>
                        <a:rPr lang="ro-RO" sz="1200" dirty="0">
                          <a:effectLst/>
                        </a:rPr>
                        <a:t>Probleme cu internetul/ conectarea</a:t>
                      </a:r>
                      <a:endParaRPr lang="en-US" sz="1200" dirty="0">
                        <a:effectLst/>
                      </a:endParaRPr>
                    </a:p>
                    <a:p>
                      <a:pPr marL="171450" marR="0" indent="-171450" algn="just">
                        <a:lnSpc>
                          <a:spcPct val="107000"/>
                        </a:lnSpc>
                        <a:spcBef>
                          <a:spcPts val="0"/>
                        </a:spcBef>
                        <a:spcAft>
                          <a:spcPts val="0"/>
                        </a:spcAft>
                        <a:buFont typeface="Arial" panose="020B0604020202020204" pitchFamily="34" charset="0"/>
                        <a:buChar char="•"/>
                      </a:pPr>
                      <a:r>
                        <a:rPr lang="ro-RO" sz="1200" dirty="0">
                          <a:effectLst/>
                        </a:rPr>
                        <a:t>Neputința controlării exacte a ceea ce fac elevii în timpul orelor (de multe ori având camera închisă nu știm ce face elevul în spatele monitorului).</a:t>
                      </a:r>
                      <a:endParaRPr lang="en-US" sz="1200" dirty="0">
                        <a:effectLst/>
                      </a:endParaRPr>
                    </a:p>
                    <a:p>
                      <a:pPr marL="171450" marR="0" indent="-171450">
                        <a:lnSpc>
                          <a:spcPct val="107000"/>
                        </a:lnSpc>
                        <a:spcBef>
                          <a:spcPts val="0"/>
                        </a:spcBef>
                        <a:spcAft>
                          <a:spcPts val="0"/>
                        </a:spcAft>
                        <a:buFont typeface="Arial" panose="020B0604020202020204" pitchFamily="34" charset="0"/>
                        <a:buChar char="•"/>
                      </a:pPr>
                      <a:r>
                        <a:rPr lang="ro-RO" sz="1200" dirty="0">
                          <a:effectLst/>
                        </a:rPr>
                        <a:t>Neputința evaluării complete, neputința explicării anumitor părți de lecție, lipsa activităților ce implică colaborarea între elevi</a:t>
                      </a:r>
                      <a:r>
                        <a:rPr lang="ro-RO" sz="1200" dirty="0" smtClean="0">
                          <a:effectLst/>
                        </a:rPr>
                        <a:t>.</a:t>
                      </a:r>
                      <a:endParaRPr lang="en-US" sz="1200" dirty="0" smtClean="0">
                        <a:effectLst/>
                      </a:endParaRPr>
                    </a:p>
                    <a:p>
                      <a:pPr marL="0" marR="0" indent="0">
                        <a:lnSpc>
                          <a:spcPct val="107000"/>
                        </a:lnSpc>
                        <a:spcBef>
                          <a:spcPts val="0"/>
                        </a:spcBef>
                        <a:spcAft>
                          <a:spcPts val="0"/>
                        </a:spcAft>
                        <a:buFont typeface="Arial" panose="020B0604020202020204" pitchFamily="34" charset="0"/>
                        <a:buNone/>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tc>
                  <a:txBody>
                    <a:bodyPr/>
                    <a:lstStyle/>
                    <a:p>
                      <a:pPr marL="171450" marR="0" indent="-171450" algn="just">
                        <a:lnSpc>
                          <a:spcPct val="107000"/>
                        </a:lnSpc>
                        <a:spcBef>
                          <a:spcPts val="0"/>
                        </a:spcBef>
                        <a:spcAft>
                          <a:spcPts val="0"/>
                        </a:spcAft>
                        <a:buFont typeface="Arial" panose="020B0604020202020204" pitchFamily="34" charset="0"/>
                        <a:buChar char="•"/>
                      </a:pPr>
                      <a:r>
                        <a:rPr lang="ro-RO" sz="1200" dirty="0">
                          <a:effectLst/>
                        </a:rPr>
                        <a:t>Diminuarea timpului petrecut în fața monitorului.</a:t>
                      </a:r>
                      <a:endParaRPr lang="en-US" sz="1200" dirty="0">
                        <a:effectLst/>
                      </a:endParaRPr>
                    </a:p>
                    <a:p>
                      <a:pPr marL="171450" marR="0" indent="-171450" algn="just">
                        <a:lnSpc>
                          <a:spcPct val="107000"/>
                        </a:lnSpc>
                        <a:spcBef>
                          <a:spcPts val="0"/>
                        </a:spcBef>
                        <a:spcAft>
                          <a:spcPts val="0"/>
                        </a:spcAft>
                        <a:buFont typeface="Arial" panose="020B0604020202020204" pitchFamily="34" charset="0"/>
                        <a:buChar char="•"/>
                      </a:pPr>
                      <a:r>
                        <a:rPr lang="ro-RO" sz="1200" dirty="0">
                          <a:effectLst/>
                        </a:rPr>
                        <a:t>Monitorizarea periodică, fermă a prezenței elevilor la ore.</a:t>
                      </a:r>
                      <a:endParaRPr lang="en-US" sz="1200" dirty="0">
                        <a:effectLst/>
                      </a:endParaRPr>
                    </a:p>
                    <a:p>
                      <a:pPr marL="171450" marR="0" indent="-171450" algn="just">
                        <a:lnSpc>
                          <a:spcPct val="107000"/>
                        </a:lnSpc>
                        <a:spcBef>
                          <a:spcPts val="0"/>
                        </a:spcBef>
                        <a:spcAft>
                          <a:spcPts val="0"/>
                        </a:spcAft>
                        <a:buFont typeface="Arial" panose="020B0604020202020204" pitchFamily="34" charset="0"/>
                        <a:buChar char="•"/>
                      </a:pPr>
                      <a:r>
                        <a:rPr lang="ro-RO" sz="1200" dirty="0">
                          <a:effectLst/>
                        </a:rPr>
                        <a:t>Regândirea  și adaptarea conținuturilor la sistemul de predare on line.</a:t>
                      </a:r>
                      <a:endParaRPr lang="en-US" sz="1200" dirty="0">
                        <a:effectLst/>
                      </a:endParaRPr>
                    </a:p>
                    <a:p>
                      <a:pPr marL="171450" marR="0" indent="-171450">
                        <a:lnSpc>
                          <a:spcPct val="107000"/>
                        </a:lnSpc>
                        <a:spcBef>
                          <a:spcPts val="0"/>
                        </a:spcBef>
                        <a:spcAft>
                          <a:spcPts val="0"/>
                        </a:spcAft>
                        <a:buFont typeface="Arial" panose="020B0604020202020204" pitchFamily="34" charset="0"/>
                        <a:buChar char="•"/>
                      </a:pPr>
                      <a:r>
                        <a:rPr lang="ro-RO" sz="1200" dirty="0">
                          <a:effectLst/>
                        </a:rPr>
                        <a:t>Motivația și cultul </a:t>
                      </a:r>
                      <a:r>
                        <a:rPr lang="ro-RO" sz="1200" dirty="0" smtClean="0">
                          <a:effectLst/>
                        </a:rPr>
                        <a:t>educației</a:t>
                      </a:r>
                      <a:r>
                        <a:rPr lang="en-US" sz="1200" dirty="0" smtClean="0">
                          <a:effectLst/>
                        </a:rPr>
                        <a:t>.</a:t>
                      </a:r>
                      <a:endParaRPr lang="en-US" sz="1200" dirty="0">
                        <a:effectLst/>
                      </a:endParaRPr>
                    </a:p>
                    <a:p>
                      <a:pPr marL="171450" marR="0" indent="-171450" algn="just">
                        <a:lnSpc>
                          <a:spcPct val="107000"/>
                        </a:lnSpc>
                        <a:spcBef>
                          <a:spcPts val="0"/>
                        </a:spcBef>
                        <a:spcAft>
                          <a:spcPts val="0"/>
                        </a:spcAft>
                        <a:buFont typeface="Arial" panose="020B0604020202020204" pitchFamily="34" charset="0"/>
                        <a:buChar char="•"/>
                      </a:pPr>
                      <a:r>
                        <a:rPr lang="ro-RO" sz="1200" dirty="0">
                          <a:effectLst/>
                        </a:rPr>
                        <a:t>Întâlniri cu grupuri mici de elevi în vederea realizării unor activități sau recuperarea materiei.</a:t>
                      </a:r>
                      <a:endParaRPr lang="en-US" sz="1200" dirty="0">
                        <a:effectLst/>
                      </a:endParaRPr>
                    </a:p>
                    <a:p>
                      <a:pPr marL="171450" marR="0" indent="-171450" algn="just">
                        <a:lnSpc>
                          <a:spcPct val="107000"/>
                        </a:lnSpc>
                        <a:spcBef>
                          <a:spcPts val="0"/>
                        </a:spcBef>
                        <a:spcAft>
                          <a:spcPts val="0"/>
                        </a:spcAft>
                        <a:buFont typeface="Arial" panose="020B0604020202020204" pitchFamily="34" charset="0"/>
                        <a:buChar char="•"/>
                      </a:pPr>
                      <a:r>
                        <a:rPr lang="ro-RO" sz="1200" dirty="0">
                          <a:effectLst/>
                        </a:rPr>
                        <a:t>Promovarea educației.</a:t>
                      </a:r>
                      <a:endParaRPr lang="en-US" sz="1200" dirty="0">
                        <a:effectLst/>
                      </a:endParaRPr>
                    </a:p>
                    <a:p>
                      <a:pPr marL="0" marR="0">
                        <a:lnSpc>
                          <a:spcPct val="107000"/>
                        </a:lnSpc>
                        <a:spcBef>
                          <a:spcPts val="0"/>
                        </a:spcBef>
                        <a:spcAft>
                          <a:spcPts val="0"/>
                        </a:spcAft>
                      </a:pPr>
                      <a:r>
                        <a:rPr lang="ro-RO"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extLst>
                  <a:ext uri="{0D108BD9-81ED-4DB2-BD59-A6C34878D82A}">
                    <a16:rowId xmlns:a16="http://schemas.microsoft.com/office/drawing/2014/main" val="1957942362"/>
                  </a:ext>
                </a:extLst>
              </a:tr>
            </a:tbl>
          </a:graphicData>
        </a:graphic>
      </p:graphicFrame>
    </p:spTree>
    <p:extLst>
      <p:ext uri="{BB962C8B-B14F-4D97-AF65-F5344CB8AC3E}">
        <p14:creationId xmlns:p14="http://schemas.microsoft.com/office/powerpoint/2010/main" val="1840722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1120" y="467360"/>
            <a:ext cx="9509760" cy="679796"/>
          </a:xfrm>
        </p:spPr>
        <p:txBody>
          <a:bodyPr>
            <a:noAutofit/>
          </a:bodyPr>
          <a:lstStyle/>
          <a:p>
            <a:r>
              <a:rPr lang="ro-RO" sz="2000" dirty="0"/>
              <a:t>RAPORT DE ACTIVITATE AL CATEDREI / COMISIEI </a:t>
            </a:r>
            <a:r>
              <a:rPr lang="ro-RO" sz="2000" dirty="0" smtClean="0"/>
              <a:t>EDUCATIE </a:t>
            </a:r>
            <a:r>
              <a:rPr lang="ro-RO" sz="2000" dirty="0"/>
              <a:t>FIZICA SI SPORT</a:t>
            </a:r>
            <a:r>
              <a:rPr lang="en-US" sz="2000" dirty="0"/>
              <a:t/>
            </a:r>
            <a:br>
              <a:rPr lang="en-US" sz="2000" dirty="0"/>
            </a:br>
            <a:endParaRPr lang="en-US" sz="2000" dirty="0"/>
          </a:p>
        </p:txBody>
      </p:sp>
      <p:graphicFrame>
        <p:nvGraphicFramePr>
          <p:cNvPr id="3" name="Table 2"/>
          <p:cNvGraphicFramePr>
            <a:graphicFrameLocks noGrp="1"/>
          </p:cNvGraphicFramePr>
          <p:nvPr>
            <p:extLst/>
          </p:nvPr>
        </p:nvGraphicFramePr>
        <p:xfrm>
          <a:off x="884238" y="1121857"/>
          <a:ext cx="9803159" cy="1174242"/>
        </p:xfrm>
        <a:graphic>
          <a:graphicData uri="http://schemas.openxmlformats.org/drawingml/2006/table">
            <a:tbl>
              <a:tblPr firstRow="1" firstCol="1" bandRow="1">
                <a:tableStyleId>{BC89EF96-8CEA-46FF-86C4-4CE0E7609802}</a:tableStyleId>
              </a:tblPr>
              <a:tblGrid>
                <a:gridCol w="3283299">
                  <a:extLst>
                    <a:ext uri="{9D8B030D-6E8A-4147-A177-3AD203B41FA5}">
                      <a16:colId xmlns:a16="http://schemas.microsoft.com/office/drawing/2014/main" val="1038889269"/>
                    </a:ext>
                  </a:extLst>
                </a:gridCol>
                <a:gridCol w="3259930">
                  <a:extLst>
                    <a:ext uri="{9D8B030D-6E8A-4147-A177-3AD203B41FA5}">
                      <a16:colId xmlns:a16="http://schemas.microsoft.com/office/drawing/2014/main" val="190357077"/>
                    </a:ext>
                  </a:extLst>
                </a:gridCol>
                <a:gridCol w="3259930">
                  <a:extLst>
                    <a:ext uri="{9D8B030D-6E8A-4147-A177-3AD203B41FA5}">
                      <a16:colId xmlns:a16="http://schemas.microsoft.com/office/drawing/2014/main" val="3121903210"/>
                    </a:ext>
                  </a:extLst>
                </a:gridCol>
              </a:tblGrid>
              <a:tr h="133449">
                <a:tc>
                  <a:txBody>
                    <a:bodyPr/>
                    <a:lstStyle/>
                    <a:p>
                      <a:pPr marL="0" marR="0" algn="ctr">
                        <a:lnSpc>
                          <a:spcPct val="107000"/>
                        </a:lnSpc>
                        <a:spcBef>
                          <a:spcPts val="0"/>
                        </a:spcBef>
                        <a:spcAft>
                          <a:spcPts val="0"/>
                        </a:spcAft>
                      </a:pPr>
                      <a:r>
                        <a:rPr lang="ro-RO" sz="1200">
                          <a:effectLst/>
                        </a:rPr>
                        <a:t>PUNCTE TARI:</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tc>
                  <a:txBody>
                    <a:bodyPr/>
                    <a:lstStyle/>
                    <a:p>
                      <a:pPr marL="0" marR="0" algn="ctr">
                        <a:lnSpc>
                          <a:spcPct val="107000"/>
                        </a:lnSpc>
                        <a:spcBef>
                          <a:spcPts val="0"/>
                        </a:spcBef>
                        <a:spcAft>
                          <a:spcPts val="0"/>
                        </a:spcAft>
                      </a:pPr>
                      <a:r>
                        <a:rPr lang="ro-RO" sz="1200">
                          <a:effectLst/>
                        </a:rPr>
                        <a:t>PUNCTE SLABE: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tc>
                  <a:txBody>
                    <a:bodyPr/>
                    <a:lstStyle/>
                    <a:p>
                      <a:pPr marL="0" marR="0" algn="ctr">
                        <a:lnSpc>
                          <a:spcPct val="107000"/>
                        </a:lnSpc>
                        <a:spcBef>
                          <a:spcPts val="0"/>
                        </a:spcBef>
                        <a:spcAft>
                          <a:spcPts val="0"/>
                        </a:spcAft>
                      </a:pPr>
                      <a:r>
                        <a:rPr lang="ro-RO" sz="1200">
                          <a:effectLst/>
                        </a:rPr>
                        <a:t>DIRECȚII DE ACȚIUNE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extLst>
                  <a:ext uri="{0D108BD9-81ED-4DB2-BD59-A6C34878D82A}">
                    <a16:rowId xmlns:a16="http://schemas.microsoft.com/office/drawing/2014/main" val="706816250"/>
                  </a:ext>
                </a:extLst>
              </a:tr>
              <a:tr h="533796">
                <a:tc>
                  <a:txBody>
                    <a:bodyPr/>
                    <a:lstStyle/>
                    <a:p>
                      <a:pPr marL="171450" marR="0" indent="-171450">
                        <a:lnSpc>
                          <a:spcPct val="107000"/>
                        </a:lnSpc>
                        <a:spcBef>
                          <a:spcPts val="0"/>
                        </a:spcBef>
                        <a:spcAft>
                          <a:spcPts val="0"/>
                        </a:spcAft>
                        <a:buFont typeface="Arial" panose="020B0604020202020204" pitchFamily="34" charset="0"/>
                        <a:buChar char="•"/>
                        <a:tabLst>
                          <a:tab pos="1052830" algn="l"/>
                        </a:tabLst>
                      </a:pPr>
                      <a:r>
                        <a:rPr lang="ro-RO" sz="1200" b="0" dirty="0">
                          <a:effectLst/>
                        </a:rPr>
                        <a:t>Adaptare la contextul actual</a:t>
                      </a: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tc>
                  <a:txBody>
                    <a:bodyPr/>
                    <a:lstStyle/>
                    <a:p>
                      <a:pPr marL="171450" marR="0" indent="-171450">
                        <a:lnSpc>
                          <a:spcPct val="107000"/>
                        </a:lnSpc>
                        <a:spcBef>
                          <a:spcPts val="0"/>
                        </a:spcBef>
                        <a:spcAft>
                          <a:spcPts val="0"/>
                        </a:spcAft>
                        <a:buFont typeface="Arial" panose="020B0604020202020204" pitchFamily="34" charset="0"/>
                        <a:buChar char="•"/>
                      </a:pPr>
                      <a:r>
                        <a:rPr lang="ro-RO" sz="1200" dirty="0">
                          <a:effectLst/>
                        </a:rPr>
                        <a:t>Nu putem controla daca elevii lucreaza efectiv la ore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tc>
                  <a:txBody>
                    <a:bodyPr/>
                    <a:lstStyle/>
                    <a:p>
                      <a:pPr marL="171450" marR="0" indent="-171450">
                        <a:lnSpc>
                          <a:spcPct val="107000"/>
                        </a:lnSpc>
                        <a:spcBef>
                          <a:spcPts val="0"/>
                        </a:spcBef>
                        <a:spcAft>
                          <a:spcPts val="0"/>
                        </a:spcAft>
                        <a:buFont typeface="Arial" panose="020B0604020202020204" pitchFamily="34" charset="0"/>
                        <a:buChar char="•"/>
                      </a:pPr>
                      <a:r>
                        <a:rPr lang="ro-RO" sz="1200" dirty="0">
                          <a:effectLst/>
                        </a:rPr>
                        <a:t>Incurajarea elevilor de a practica sport, de a iesi in aer liber prin respectarea cerintelor actuale</a:t>
                      </a:r>
                      <a:endParaRPr lang="en-US" sz="1200" dirty="0">
                        <a:effectLst/>
                      </a:endParaRPr>
                    </a:p>
                    <a:p>
                      <a:pPr marL="171450" marR="0" indent="-171450">
                        <a:lnSpc>
                          <a:spcPct val="107000"/>
                        </a:lnSpc>
                        <a:spcBef>
                          <a:spcPts val="0"/>
                        </a:spcBef>
                        <a:spcAft>
                          <a:spcPts val="0"/>
                        </a:spcAft>
                        <a:buFont typeface="Arial" panose="020B0604020202020204" pitchFamily="34" charset="0"/>
                        <a:buChar char="•"/>
                      </a:pPr>
                      <a:r>
                        <a:rPr lang="ro-RO" sz="1200" dirty="0">
                          <a:effectLst/>
                        </a:rPr>
                        <a:t>Sa incepem fizic scoala.</a:t>
                      </a:r>
                      <a:endParaRPr lang="en-US" sz="1200" dirty="0">
                        <a:effectLst/>
                      </a:endParaRPr>
                    </a:p>
                    <a:p>
                      <a:pPr marL="0" marR="0">
                        <a:lnSpc>
                          <a:spcPct val="107000"/>
                        </a:lnSpc>
                        <a:spcBef>
                          <a:spcPts val="0"/>
                        </a:spcBef>
                        <a:spcAft>
                          <a:spcPts val="0"/>
                        </a:spcAft>
                      </a:pPr>
                      <a:r>
                        <a:rPr lang="ro-RO"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extLst>
                  <a:ext uri="{0D108BD9-81ED-4DB2-BD59-A6C34878D82A}">
                    <a16:rowId xmlns:a16="http://schemas.microsoft.com/office/drawing/2014/main" val="2582322530"/>
                  </a:ext>
                </a:extLst>
              </a:tr>
            </a:tbl>
          </a:graphicData>
        </a:graphic>
      </p:graphicFrame>
      <p:sp>
        <p:nvSpPr>
          <p:cNvPr id="4" name="Title 1"/>
          <p:cNvSpPr txBox="1">
            <a:spLocks/>
          </p:cNvSpPr>
          <p:nvPr/>
        </p:nvSpPr>
        <p:spPr>
          <a:xfrm>
            <a:off x="1202574" y="2765246"/>
            <a:ext cx="9509760" cy="67979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b="1" kern="1200">
                <a:solidFill>
                  <a:schemeClr val="tx1"/>
                </a:solidFill>
                <a:latin typeface="+mj-lt"/>
                <a:ea typeface="+mj-ea"/>
                <a:cs typeface="+mj-cs"/>
              </a:defRPr>
            </a:lvl1pPr>
          </a:lstStyle>
          <a:p>
            <a:r>
              <a:rPr lang="ro-RO" sz="2000" dirty="0"/>
              <a:t>RAPORT DE ACTIVITATE AL CATEDREI / COMISIEI RELIGIE ŞI ARTE</a:t>
            </a:r>
            <a:endParaRPr lang="en-US" sz="2000" dirty="0"/>
          </a:p>
          <a:p>
            <a:r>
              <a:rPr lang="en-US" sz="2000" dirty="0" smtClean="0"/>
              <a:t/>
            </a:r>
            <a:br>
              <a:rPr lang="en-US" sz="2000" dirty="0" smtClean="0"/>
            </a:br>
            <a:endParaRPr lang="en-US" sz="2000" dirty="0"/>
          </a:p>
        </p:txBody>
      </p:sp>
      <p:graphicFrame>
        <p:nvGraphicFramePr>
          <p:cNvPr id="5" name="Table 4"/>
          <p:cNvGraphicFramePr>
            <a:graphicFrameLocks noGrp="1"/>
          </p:cNvGraphicFramePr>
          <p:nvPr>
            <p:extLst/>
          </p:nvPr>
        </p:nvGraphicFramePr>
        <p:xfrm>
          <a:off x="884238" y="3445042"/>
          <a:ext cx="9828097" cy="2152777"/>
        </p:xfrm>
        <a:graphic>
          <a:graphicData uri="http://schemas.openxmlformats.org/drawingml/2006/table">
            <a:tbl>
              <a:tblPr firstRow="1" firstCol="1" bandRow="1">
                <a:tableStyleId>{BC89EF96-8CEA-46FF-86C4-4CE0E7609802}</a:tableStyleId>
              </a:tblPr>
              <a:tblGrid>
                <a:gridCol w="3291651">
                  <a:extLst>
                    <a:ext uri="{9D8B030D-6E8A-4147-A177-3AD203B41FA5}">
                      <a16:colId xmlns:a16="http://schemas.microsoft.com/office/drawing/2014/main" val="1836188669"/>
                    </a:ext>
                  </a:extLst>
                </a:gridCol>
                <a:gridCol w="3268223">
                  <a:extLst>
                    <a:ext uri="{9D8B030D-6E8A-4147-A177-3AD203B41FA5}">
                      <a16:colId xmlns:a16="http://schemas.microsoft.com/office/drawing/2014/main" val="2518615772"/>
                    </a:ext>
                  </a:extLst>
                </a:gridCol>
                <a:gridCol w="3268223">
                  <a:extLst>
                    <a:ext uri="{9D8B030D-6E8A-4147-A177-3AD203B41FA5}">
                      <a16:colId xmlns:a16="http://schemas.microsoft.com/office/drawing/2014/main" val="1880395193"/>
                    </a:ext>
                  </a:extLst>
                </a:gridCol>
              </a:tblGrid>
              <a:tr h="133449">
                <a:tc>
                  <a:txBody>
                    <a:bodyPr/>
                    <a:lstStyle/>
                    <a:p>
                      <a:pPr marL="0" marR="0" algn="ctr">
                        <a:lnSpc>
                          <a:spcPct val="107000"/>
                        </a:lnSpc>
                        <a:spcBef>
                          <a:spcPts val="0"/>
                        </a:spcBef>
                        <a:spcAft>
                          <a:spcPts val="0"/>
                        </a:spcAft>
                      </a:pPr>
                      <a:r>
                        <a:rPr lang="ro-RO" sz="1200" dirty="0">
                          <a:effectLst/>
                        </a:rPr>
                        <a:t>PUNCTE TARI:</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tc>
                  <a:txBody>
                    <a:bodyPr/>
                    <a:lstStyle/>
                    <a:p>
                      <a:pPr marL="0" marR="0" algn="ctr">
                        <a:lnSpc>
                          <a:spcPct val="107000"/>
                        </a:lnSpc>
                        <a:spcBef>
                          <a:spcPts val="0"/>
                        </a:spcBef>
                        <a:spcAft>
                          <a:spcPts val="0"/>
                        </a:spcAft>
                      </a:pPr>
                      <a:r>
                        <a:rPr lang="ro-RO" sz="1200">
                          <a:effectLst/>
                        </a:rPr>
                        <a:t>PUNCTE SLABE: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tc>
                  <a:txBody>
                    <a:bodyPr/>
                    <a:lstStyle/>
                    <a:p>
                      <a:pPr marL="0" marR="0" algn="ctr">
                        <a:lnSpc>
                          <a:spcPct val="107000"/>
                        </a:lnSpc>
                        <a:spcBef>
                          <a:spcPts val="0"/>
                        </a:spcBef>
                        <a:spcAft>
                          <a:spcPts val="0"/>
                        </a:spcAft>
                      </a:pPr>
                      <a:r>
                        <a:rPr lang="ro-RO" sz="1200">
                          <a:effectLst/>
                        </a:rPr>
                        <a:t>DIRECȚII DE ACȚIUNE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extLst>
                  <a:ext uri="{0D108BD9-81ED-4DB2-BD59-A6C34878D82A}">
                    <a16:rowId xmlns:a16="http://schemas.microsoft.com/office/drawing/2014/main" val="2676602787"/>
                  </a:ext>
                </a:extLst>
              </a:tr>
              <a:tr h="800694">
                <a:tc>
                  <a:txBody>
                    <a:bodyPr/>
                    <a:lstStyle/>
                    <a:p>
                      <a:pPr marL="171450" marR="0" indent="-171450">
                        <a:lnSpc>
                          <a:spcPct val="107000"/>
                        </a:lnSpc>
                        <a:spcBef>
                          <a:spcPts val="0"/>
                        </a:spcBef>
                        <a:spcAft>
                          <a:spcPts val="0"/>
                        </a:spcAft>
                        <a:buFont typeface="Arial" panose="020B0604020202020204" pitchFamily="34" charset="0"/>
                        <a:buChar char="•"/>
                      </a:pPr>
                      <a:r>
                        <a:rPr lang="ro-RO" sz="1200" b="0" dirty="0">
                          <a:effectLst/>
                        </a:rPr>
                        <a:t>Existenţa mijloacelor online la majoritatea elevilor.</a:t>
                      </a:r>
                      <a:endParaRPr lang="en-US" sz="1200" b="0" dirty="0">
                        <a:effectLst/>
                      </a:endParaRPr>
                    </a:p>
                    <a:p>
                      <a:pPr marL="171450" marR="0" indent="-171450">
                        <a:lnSpc>
                          <a:spcPct val="107000"/>
                        </a:lnSpc>
                        <a:spcBef>
                          <a:spcPts val="0"/>
                        </a:spcBef>
                        <a:spcAft>
                          <a:spcPts val="0"/>
                        </a:spcAft>
                        <a:buFont typeface="Arial" panose="020B0604020202020204" pitchFamily="34" charset="0"/>
                        <a:buChar char="•"/>
                      </a:pPr>
                      <a:r>
                        <a:rPr lang="ro-RO" sz="1200" b="0" dirty="0" smtClean="0">
                          <a:effectLst/>
                        </a:rPr>
                        <a:t>Posibilitatea </a:t>
                      </a:r>
                      <a:r>
                        <a:rPr lang="ro-RO" sz="1200" b="0" dirty="0">
                          <a:effectLst/>
                        </a:rPr>
                        <a:t>desfăşurării orelor în </a:t>
                      </a:r>
                      <a:r>
                        <a:rPr lang="en-US" sz="1200" b="0" dirty="0" err="1">
                          <a:effectLst/>
                        </a:rPr>
                        <a:t>cămin</a:t>
                      </a:r>
                      <a:r>
                        <a:rPr lang="en-US" sz="1200" b="0" dirty="0">
                          <a:effectLst/>
                        </a:rPr>
                        <a:t> </a:t>
                      </a:r>
                      <a:r>
                        <a:rPr lang="en-US" sz="1200" b="0" dirty="0" err="1">
                          <a:effectLst/>
                        </a:rPr>
                        <a:t>pentru</a:t>
                      </a:r>
                      <a:r>
                        <a:rPr lang="en-US" sz="1200" b="0" dirty="0">
                          <a:effectLst/>
                        </a:rPr>
                        <a:t> </a:t>
                      </a:r>
                      <a:r>
                        <a:rPr lang="en-US" sz="1200" b="0" dirty="0" err="1">
                          <a:effectLst/>
                        </a:rPr>
                        <a:t>elevii</a:t>
                      </a:r>
                      <a:r>
                        <a:rPr lang="en-US" sz="1200" b="0" dirty="0">
                          <a:effectLst/>
                        </a:rPr>
                        <a:t> care nu  </a:t>
                      </a:r>
                      <a:r>
                        <a:rPr lang="en-US" sz="1200" b="0" dirty="0" err="1">
                          <a:effectLst/>
                        </a:rPr>
                        <a:t>dispun</a:t>
                      </a:r>
                      <a:r>
                        <a:rPr lang="en-US" sz="1200" b="0" dirty="0">
                          <a:effectLst/>
                        </a:rPr>
                        <a:t> de </a:t>
                      </a:r>
                      <a:r>
                        <a:rPr lang="en-US" sz="1200" b="0" dirty="0" err="1">
                          <a:effectLst/>
                        </a:rPr>
                        <a:t>semnal</a:t>
                      </a:r>
                      <a:r>
                        <a:rPr lang="en-US" sz="1200" b="0" dirty="0">
                          <a:effectLst/>
                        </a:rPr>
                        <a:t> de internet </a:t>
                      </a:r>
                      <a:r>
                        <a:rPr lang="en-US" sz="1200" b="0" dirty="0" err="1">
                          <a:effectLst/>
                        </a:rPr>
                        <a:t>sau</a:t>
                      </a:r>
                      <a:r>
                        <a:rPr lang="en-US" sz="1200" b="0" dirty="0">
                          <a:effectLst/>
                        </a:rPr>
                        <a:t> de </a:t>
                      </a:r>
                      <a:r>
                        <a:rPr lang="en-US" sz="1200" b="0" dirty="0" err="1">
                          <a:effectLst/>
                        </a:rPr>
                        <a:t>reţea</a:t>
                      </a:r>
                      <a:r>
                        <a:rPr lang="en-US" sz="1200" b="0" dirty="0">
                          <a:effectLst/>
                        </a:rPr>
                        <a:t> de </a:t>
                      </a:r>
                      <a:r>
                        <a:rPr lang="en-US" sz="1200" b="0" dirty="0" err="1">
                          <a:effectLst/>
                        </a:rPr>
                        <a:t>electricitate</a:t>
                      </a:r>
                      <a:r>
                        <a:rPr lang="en-US" sz="1200" b="0" dirty="0">
                          <a:effectLst/>
                        </a:rPr>
                        <a:t>.</a:t>
                      </a:r>
                    </a:p>
                    <a:p>
                      <a:pPr marL="171450" marR="0" indent="-171450">
                        <a:lnSpc>
                          <a:spcPct val="107000"/>
                        </a:lnSpc>
                        <a:spcBef>
                          <a:spcPts val="0"/>
                        </a:spcBef>
                        <a:spcAft>
                          <a:spcPts val="0"/>
                        </a:spcAft>
                        <a:buFont typeface="Arial" panose="020B0604020202020204" pitchFamily="34" charset="0"/>
                        <a:buChar char="•"/>
                      </a:pPr>
                      <a:r>
                        <a:rPr lang="en-US" sz="1200" b="0" dirty="0" err="1" smtClean="0">
                          <a:effectLst/>
                        </a:rPr>
                        <a:t>Diversificarea</a:t>
                      </a:r>
                      <a:r>
                        <a:rPr lang="en-US" sz="1200" b="0" dirty="0" smtClean="0">
                          <a:effectLst/>
                        </a:rPr>
                        <a:t> </a:t>
                      </a:r>
                      <a:r>
                        <a:rPr lang="en-US" sz="1200" b="0" dirty="0" err="1">
                          <a:effectLst/>
                        </a:rPr>
                        <a:t>procesului</a:t>
                      </a:r>
                      <a:r>
                        <a:rPr lang="en-US" sz="1200" b="0" dirty="0">
                          <a:effectLst/>
                        </a:rPr>
                        <a:t> didactic </a:t>
                      </a:r>
                      <a:r>
                        <a:rPr lang="en-US" sz="1200" b="0" dirty="0" err="1">
                          <a:effectLst/>
                        </a:rPr>
                        <a:t>prin</a:t>
                      </a:r>
                      <a:r>
                        <a:rPr lang="en-US" sz="1200" b="0" dirty="0">
                          <a:effectLst/>
                        </a:rPr>
                        <a:t> </a:t>
                      </a:r>
                      <a:r>
                        <a:rPr lang="en-US" sz="1200" b="0" dirty="0" err="1">
                          <a:effectLst/>
                        </a:rPr>
                        <a:t>îmbogăţirea</a:t>
                      </a:r>
                      <a:r>
                        <a:rPr lang="en-US" sz="1200" b="0" dirty="0">
                          <a:effectLst/>
                        </a:rPr>
                        <a:t> cu </a:t>
                      </a:r>
                      <a:r>
                        <a:rPr lang="en-US" sz="1200" b="0" dirty="0" err="1">
                          <a:effectLst/>
                        </a:rPr>
                        <a:t>materiale</a:t>
                      </a:r>
                      <a:r>
                        <a:rPr lang="en-US" sz="1200" b="0" dirty="0">
                          <a:effectLst/>
                        </a:rPr>
                        <a:t> video.</a:t>
                      </a:r>
                    </a:p>
                    <a:p>
                      <a:pPr marL="171450" marR="0" indent="-171450">
                        <a:lnSpc>
                          <a:spcPct val="107000"/>
                        </a:lnSpc>
                        <a:spcBef>
                          <a:spcPts val="0"/>
                        </a:spcBef>
                        <a:spcAft>
                          <a:spcPts val="0"/>
                        </a:spcAft>
                        <a:buFont typeface="Arial" panose="020B0604020202020204" pitchFamily="34" charset="0"/>
                        <a:buChar char="•"/>
                      </a:pPr>
                      <a:r>
                        <a:rPr lang="en-US" sz="1200" b="0" dirty="0" err="1" smtClean="0">
                          <a:effectLst/>
                        </a:rPr>
                        <a:t>Posibilitatea</a:t>
                      </a:r>
                      <a:r>
                        <a:rPr lang="en-US" sz="1200" b="0" dirty="0" smtClean="0">
                          <a:effectLst/>
                        </a:rPr>
                        <a:t> </a:t>
                      </a:r>
                      <a:r>
                        <a:rPr lang="en-US" sz="1200" b="0" dirty="0" err="1">
                          <a:effectLst/>
                        </a:rPr>
                        <a:t>utiliz</a:t>
                      </a:r>
                      <a:r>
                        <a:rPr lang="ro-RO" sz="1200" b="0" dirty="0">
                          <a:effectLst/>
                        </a:rPr>
                        <a:t>ării platformelor educaţionale .</a:t>
                      </a:r>
                      <a:r>
                        <a:rPr lang="en-US" sz="1200" b="0" dirty="0">
                          <a:effectLst/>
                        </a:rPr>
                        <a:t> </a:t>
                      </a:r>
                    </a:p>
                    <a:p>
                      <a:pPr marL="0" marR="0" indent="0">
                        <a:lnSpc>
                          <a:spcPct val="107000"/>
                        </a:lnSpc>
                        <a:spcBef>
                          <a:spcPts val="0"/>
                        </a:spcBef>
                        <a:spcAft>
                          <a:spcPts val="0"/>
                        </a:spcAft>
                        <a:buFont typeface="Arial" panose="020B0604020202020204" pitchFamily="34" charset="0"/>
                        <a:buNone/>
                        <a:tabLst>
                          <a:tab pos="1052830" algn="l"/>
                        </a:tabLs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tc>
                  <a:txBody>
                    <a:bodyPr/>
                    <a:lstStyle/>
                    <a:p>
                      <a:pPr marL="171450" marR="0" indent="-171450">
                        <a:lnSpc>
                          <a:spcPct val="107000"/>
                        </a:lnSpc>
                        <a:spcBef>
                          <a:spcPts val="0"/>
                        </a:spcBef>
                        <a:spcAft>
                          <a:spcPts val="0"/>
                        </a:spcAft>
                        <a:buFont typeface="Arial" panose="020B0604020202020204" pitchFamily="34" charset="0"/>
                        <a:buChar char="•"/>
                      </a:pPr>
                      <a:r>
                        <a:rPr lang="ro-RO" sz="1200" dirty="0">
                          <a:effectLst/>
                        </a:rPr>
                        <a:t>Participare redusă a elevilor la activităţi şcolare şi extraşcolare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tc>
                  <a:txBody>
                    <a:bodyPr/>
                    <a:lstStyle/>
                    <a:p>
                      <a:pPr marL="171450" marR="0" indent="-171450">
                        <a:lnSpc>
                          <a:spcPct val="107000"/>
                        </a:lnSpc>
                        <a:spcBef>
                          <a:spcPts val="0"/>
                        </a:spcBef>
                        <a:spcAft>
                          <a:spcPts val="0"/>
                        </a:spcAft>
                        <a:buFont typeface="Arial" panose="020B0604020202020204" pitchFamily="34" charset="0"/>
                        <a:buChar char="•"/>
                      </a:pPr>
                      <a:r>
                        <a:rPr lang="ro-RO" sz="1200" dirty="0">
                          <a:effectLst/>
                        </a:rPr>
                        <a:t>Îmbinarea activităţilor on</a:t>
                      </a:r>
                      <a:r>
                        <a:rPr lang="en-US" sz="1200" dirty="0">
                          <a:effectLst/>
                        </a:rPr>
                        <a:t>-line cu </a:t>
                      </a:r>
                      <a:r>
                        <a:rPr lang="en-US" sz="1200" dirty="0" err="1">
                          <a:effectLst/>
                        </a:rPr>
                        <a:t>cele</a:t>
                      </a:r>
                      <a:r>
                        <a:rPr lang="en-US" sz="1200" dirty="0">
                          <a:effectLst/>
                        </a:rPr>
                        <a:t> fa</a:t>
                      </a:r>
                      <a:r>
                        <a:rPr lang="ro-RO" sz="1200" dirty="0">
                          <a:effectLst/>
                        </a:rPr>
                        <a:t>ţă în faţă</a:t>
                      </a:r>
                      <a:r>
                        <a:rPr lang="en-US" sz="1200" dirty="0">
                          <a:effectLst/>
                        </a:rPr>
                        <a:t>;</a:t>
                      </a:r>
                    </a:p>
                    <a:p>
                      <a:pPr marL="171450" marR="0" indent="-171450">
                        <a:lnSpc>
                          <a:spcPct val="107000"/>
                        </a:lnSpc>
                        <a:spcBef>
                          <a:spcPts val="0"/>
                        </a:spcBef>
                        <a:spcAft>
                          <a:spcPts val="0"/>
                        </a:spcAft>
                        <a:buFont typeface="Arial" panose="020B0604020202020204" pitchFamily="34" charset="0"/>
                        <a:buChar char="•"/>
                      </a:pPr>
                      <a:r>
                        <a:rPr lang="en-US" sz="1200" dirty="0" err="1" smtClean="0">
                          <a:effectLst/>
                        </a:rPr>
                        <a:t>Motivarea</a:t>
                      </a:r>
                      <a:r>
                        <a:rPr lang="en-US" sz="1200" dirty="0" smtClean="0">
                          <a:effectLst/>
                        </a:rPr>
                        <a:t> </a:t>
                      </a:r>
                      <a:r>
                        <a:rPr lang="en-US" sz="1200" dirty="0" err="1">
                          <a:effectLst/>
                        </a:rPr>
                        <a:t>elevilor</a:t>
                      </a:r>
                      <a:r>
                        <a:rPr lang="en-US" sz="1200" dirty="0">
                          <a:effectLst/>
                        </a:rPr>
                        <a:t> </a:t>
                      </a:r>
                      <a:r>
                        <a:rPr lang="en-US" sz="1200" dirty="0" err="1">
                          <a:effectLst/>
                        </a:rPr>
                        <a:t>prin</a:t>
                      </a:r>
                      <a:r>
                        <a:rPr lang="en-US" sz="1200" dirty="0">
                          <a:effectLst/>
                        </a:rPr>
                        <a:t> </a:t>
                      </a:r>
                      <a:r>
                        <a:rPr lang="en-US" sz="1200" dirty="0" err="1">
                          <a:effectLst/>
                        </a:rPr>
                        <a:t>implicarea</a:t>
                      </a:r>
                      <a:r>
                        <a:rPr lang="en-US" sz="1200" dirty="0">
                          <a:effectLst/>
                        </a:rPr>
                        <a:t> </a:t>
                      </a:r>
                      <a:r>
                        <a:rPr lang="en-US" sz="1200" dirty="0" err="1">
                          <a:effectLst/>
                        </a:rPr>
                        <a:t>lor</a:t>
                      </a:r>
                      <a:r>
                        <a:rPr lang="en-US" sz="1200" dirty="0">
                          <a:effectLst/>
                        </a:rPr>
                        <a:t> </a:t>
                      </a:r>
                      <a:r>
                        <a:rPr lang="ro-RO" sz="1200" dirty="0">
                          <a:effectLst/>
                        </a:rPr>
                        <a:t>în cât mai multe activităţi atractive.</a:t>
                      </a:r>
                      <a:endParaRPr lang="en-US" sz="1200" dirty="0">
                        <a:effectLst/>
                      </a:endParaRPr>
                    </a:p>
                    <a:p>
                      <a:pPr marL="171450" marR="0" indent="-171450">
                        <a:lnSpc>
                          <a:spcPct val="107000"/>
                        </a:lnSpc>
                        <a:spcBef>
                          <a:spcPts val="0"/>
                        </a:spcBef>
                        <a:spcAft>
                          <a:spcPts val="0"/>
                        </a:spcAft>
                        <a:buFont typeface="Arial" panose="020B0604020202020204" pitchFamily="34" charset="0"/>
                        <a:buChar char="•"/>
                      </a:pPr>
                      <a:r>
                        <a:rPr lang="ro-RO" sz="1200" dirty="0">
                          <a:effectLst/>
                        </a:rPr>
                        <a:t>Interacţiunea umană reală.</a:t>
                      </a:r>
                      <a:endParaRPr lang="en-US" sz="1200" dirty="0">
                        <a:effectLst/>
                      </a:endParaRPr>
                    </a:p>
                    <a:p>
                      <a:pPr marL="171450" marR="0" indent="-171450">
                        <a:lnSpc>
                          <a:spcPct val="107000"/>
                        </a:lnSpc>
                        <a:spcBef>
                          <a:spcPts val="0"/>
                        </a:spcBef>
                        <a:spcAft>
                          <a:spcPts val="0"/>
                        </a:spcAft>
                        <a:buFont typeface="Arial" panose="020B0604020202020204" pitchFamily="34" charset="0"/>
                        <a:buChar char="•"/>
                      </a:pPr>
                      <a:r>
                        <a:rPr lang="ro-RO" sz="1200" dirty="0">
                          <a:effectLst/>
                        </a:rPr>
                        <a:t>Comunicare strânsă cu părinţii.</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extLst>
                  <a:ext uri="{0D108BD9-81ED-4DB2-BD59-A6C34878D82A}">
                    <a16:rowId xmlns:a16="http://schemas.microsoft.com/office/drawing/2014/main" val="3832629717"/>
                  </a:ext>
                </a:extLst>
              </a:tr>
            </a:tbl>
          </a:graphicData>
        </a:graphic>
      </p:graphicFrame>
    </p:spTree>
    <p:extLst>
      <p:ext uri="{BB962C8B-B14F-4D97-AF65-F5344CB8AC3E}">
        <p14:creationId xmlns:p14="http://schemas.microsoft.com/office/powerpoint/2010/main" val="272105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idx="4294967295"/>
          </p:nvPr>
        </p:nvSpPr>
        <p:spPr>
          <a:xfrm>
            <a:off x="2459709" y="425003"/>
            <a:ext cx="7113587" cy="723252"/>
          </a:xfrm>
        </p:spPr>
        <p:txBody>
          <a:bodyPr/>
          <a:lstStyle/>
          <a:p>
            <a:pPr eaLnBrk="1" hangingPunct="1"/>
            <a:r>
              <a:rPr lang="en-US" altLang="ro-RO" b="1" dirty="0" smtClean="0">
                <a:solidFill>
                  <a:schemeClr val="tx1"/>
                </a:solidFill>
              </a:rPr>
              <a:t>                         </a:t>
            </a:r>
            <a:endParaRPr lang="en-US" altLang="ro-RO" b="1" dirty="0" smtClean="0">
              <a:solidFill>
                <a:schemeClr val="accent3">
                  <a:lumMod val="50000"/>
                </a:schemeClr>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598210393"/>
              </p:ext>
            </p:extLst>
          </p:nvPr>
        </p:nvGraphicFramePr>
        <p:xfrm>
          <a:off x="598516" y="183934"/>
          <a:ext cx="10590415" cy="6400800"/>
        </p:xfrm>
        <a:graphic>
          <a:graphicData uri="http://schemas.openxmlformats.org/drawingml/2006/table">
            <a:tbl>
              <a:tblPr firstRow="1" bandRow="1">
                <a:tableStyleId>{BC89EF96-8CEA-46FF-86C4-4CE0E7609802}</a:tableStyleId>
              </a:tblPr>
              <a:tblGrid>
                <a:gridCol w="3086409">
                  <a:extLst>
                    <a:ext uri="{9D8B030D-6E8A-4147-A177-3AD203B41FA5}">
                      <a16:colId xmlns:a16="http://schemas.microsoft.com/office/drawing/2014/main" val="2605999160"/>
                    </a:ext>
                  </a:extLst>
                </a:gridCol>
                <a:gridCol w="3973868">
                  <a:extLst>
                    <a:ext uri="{9D8B030D-6E8A-4147-A177-3AD203B41FA5}">
                      <a16:colId xmlns:a16="http://schemas.microsoft.com/office/drawing/2014/main" val="4291024140"/>
                    </a:ext>
                  </a:extLst>
                </a:gridCol>
                <a:gridCol w="3530138">
                  <a:extLst>
                    <a:ext uri="{9D8B030D-6E8A-4147-A177-3AD203B41FA5}">
                      <a16:colId xmlns:a16="http://schemas.microsoft.com/office/drawing/2014/main" val="3524695110"/>
                    </a:ext>
                  </a:extLst>
                </a:gridCol>
              </a:tblGrid>
              <a:tr h="844003">
                <a:tc>
                  <a:txBody>
                    <a:bodyPr/>
                    <a:lstStyle/>
                    <a:p>
                      <a:pPr algn="ctr"/>
                      <a:endParaRPr lang="en-US" dirty="0" smtClean="0">
                        <a:solidFill>
                          <a:schemeClr val="accent4">
                            <a:lumMod val="75000"/>
                          </a:schemeClr>
                        </a:solidFill>
                      </a:endParaRPr>
                    </a:p>
                    <a:p>
                      <a:pPr algn="ctr"/>
                      <a:r>
                        <a:rPr lang="en-US" dirty="0" err="1" smtClean="0">
                          <a:solidFill>
                            <a:schemeClr val="accent4">
                              <a:lumMod val="75000"/>
                            </a:schemeClr>
                          </a:solidFill>
                        </a:rPr>
                        <a:t>Puncte</a:t>
                      </a:r>
                      <a:r>
                        <a:rPr lang="en-US" dirty="0" smtClean="0">
                          <a:solidFill>
                            <a:schemeClr val="accent4">
                              <a:lumMod val="75000"/>
                            </a:schemeClr>
                          </a:solidFill>
                        </a:rPr>
                        <a:t> </a:t>
                      </a:r>
                      <a:r>
                        <a:rPr lang="en-US" dirty="0" err="1" smtClean="0">
                          <a:solidFill>
                            <a:schemeClr val="accent4">
                              <a:lumMod val="75000"/>
                            </a:schemeClr>
                          </a:solidFill>
                        </a:rPr>
                        <a:t>tari</a:t>
                      </a:r>
                      <a:endParaRPr lang="en-US" dirty="0">
                        <a:solidFill>
                          <a:schemeClr val="accent4">
                            <a:lumMod val="75000"/>
                          </a:schemeClr>
                        </a:solidFill>
                      </a:endParaRPr>
                    </a:p>
                  </a:txBody>
                  <a:tcPr/>
                </a:tc>
                <a:tc>
                  <a:txBody>
                    <a:bodyPr/>
                    <a:lstStyle/>
                    <a:p>
                      <a:pPr algn="ctr"/>
                      <a:endParaRPr lang="en-US" dirty="0" smtClean="0">
                        <a:solidFill>
                          <a:srgbClr val="FF0000"/>
                        </a:solidFill>
                      </a:endParaRPr>
                    </a:p>
                    <a:p>
                      <a:pPr algn="ctr"/>
                      <a:r>
                        <a:rPr lang="en-US" dirty="0" err="1" smtClean="0">
                          <a:solidFill>
                            <a:srgbClr val="FF0000"/>
                          </a:solidFill>
                        </a:rPr>
                        <a:t>Puncte</a:t>
                      </a:r>
                      <a:r>
                        <a:rPr lang="en-US" dirty="0" smtClean="0">
                          <a:solidFill>
                            <a:srgbClr val="FF0000"/>
                          </a:solidFill>
                        </a:rPr>
                        <a:t> </a:t>
                      </a:r>
                      <a:r>
                        <a:rPr lang="en-US" dirty="0" err="1" smtClean="0">
                          <a:solidFill>
                            <a:srgbClr val="FF0000"/>
                          </a:solidFill>
                        </a:rPr>
                        <a:t>slabe</a:t>
                      </a:r>
                      <a:endParaRPr lang="en-US" dirty="0" smtClean="0">
                        <a:solidFill>
                          <a:srgbClr val="FF0000"/>
                        </a:solidFill>
                      </a:endParaRPr>
                    </a:p>
                    <a:p>
                      <a:pPr algn="ctr"/>
                      <a:endParaRPr lang="en-US" dirty="0">
                        <a:solidFill>
                          <a:srgbClr val="FF0000"/>
                        </a:solidFill>
                      </a:endParaRPr>
                    </a:p>
                  </a:txBody>
                  <a:tcPr/>
                </a:tc>
                <a:tc>
                  <a:txBody>
                    <a:bodyPr/>
                    <a:lstStyle/>
                    <a:p>
                      <a:pPr algn="ctr"/>
                      <a:endParaRPr lang="en-US" dirty="0" smtClean="0">
                        <a:solidFill>
                          <a:schemeClr val="accent3">
                            <a:lumMod val="75000"/>
                          </a:schemeClr>
                        </a:solidFill>
                      </a:endParaRPr>
                    </a:p>
                    <a:p>
                      <a:pPr algn="ctr"/>
                      <a:r>
                        <a:rPr lang="en-US" dirty="0" err="1" smtClean="0">
                          <a:solidFill>
                            <a:schemeClr val="accent3">
                              <a:lumMod val="75000"/>
                            </a:schemeClr>
                          </a:solidFill>
                        </a:rPr>
                        <a:t>Direcții</a:t>
                      </a:r>
                      <a:r>
                        <a:rPr lang="en-US" dirty="0" smtClean="0">
                          <a:solidFill>
                            <a:schemeClr val="accent3">
                              <a:lumMod val="75000"/>
                            </a:schemeClr>
                          </a:solidFill>
                        </a:rPr>
                        <a:t> de </a:t>
                      </a:r>
                      <a:r>
                        <a:rPr lang="en-US" dirty="0" err="1" smtClean="0">
                          <a:solidFill>
                            <a:schemeClr val="accent3">
                              <a:lumMod val="75000"/>
                            </a:schemeClr>
                          </a:solidFill>
                        </a:rPr>
                        <a:t>acțiune</a:t>
                      </a:r>
                      <a:endParaRPr lang="en-US" dirty="0">
                        <a:solidFill>
                          <a:schemeClr val="accent3">
                            <a:lumMod val="75000"/>
                          </a:schemeClr>
                        </a:solidFill>
                      </a:endParaRPr>
                    </a:p>
                  </a:txBody>
                  <a:tcPr/>
                </a:tc>
                <a:extLst>
                  <a:ext uri="{0D108BD9-81ED-4DB2-BD59-A6C34878D82A}">
                    <a16:rowId xmlns:a16="http://schemas.microsoft.com/office/drawing/2014/main" val="3851512747"/>
                  </a:ext>
                </a:extLst>
              </a:tr>
              <a:tr h="5148419">
                <a:tc>
                  <a:txBody>
                    <a:bodyPr/>
                    <a:lstStyle/>
                    <a:p>
                      <a:pPr marL="342900" indent="-342900" algn="just">
                        <a:buFont typeface="+mj-lt"/>
                        <a:buAutoNum type="arabicPeriod"/>
                      </a:pPr>
                      <a:r>
                        <a:rPr lang="ro-RO" sz="1800" b="1" dirty="0" smtClean="0">
                          <a:solidFill>
                            <a:schemeClr val="accent4">
                              <a:lumMod val="75000"/>
                            </a:schemeClr>
                          </a:solidFill>
                          <a:effectLst/>
                        </a:rPr>
                        <a:t>adaptabilitatea</a:t>
                      </a:r>
                      <a:r>
                        <a:rPr lang="ro-RO" sz="1800" dirty="0" smtClean="0">
                          <a:solidFill>
                            <a:schemeClr val="accent4">
                              <a:lumMod val="75000"/>
                            </a:schemeClr>
                          </a:solidFill>
                          <a:effectLst/>
                        </a:rPr>
                        <a:t> </a:t>
                      </a:r>
                      <a:r>
                        <a:rPr lang="en-US" sz="1800" dirty="0" err="1" smtClean="0">
                          <a:solidFill>
                            <a:schemeClr val="accent4">
                              <a:lumMod val="75000"/>
                            </a:schemeClr>
                          </a:solidFill>
                          <a:effectLst/>
                        </a:rPr>
                        <a:t>profesorilor</a:t>
                      </a:r>
                      <a:r>
                        <a:rPr lang="en-US" sz="1800" baseline="0" dirty="0" smtClean="0">
                          <a:solidFill>
                            <a:schemeClr val="accent4">
                              <a:lumMod val="75000"/>
                            </a:schemeClr>
                          </a:solidFill>
                          <a:effectLst/>
                        </a:rPr>
                        <a:t> </a:t>
                      </a:r>
                      <a:r>
                        <a:rPr lang="ro-RO" sz="1800" dirty="0" smtClean="0">
                          <a:solidFill>
                            <a:schemeClr val="accent4">
                              <a:lumMod val="75000"/>
                            </a:schemeClr>
                          </a:solidFill>
                          <a:effectLst/>
                        </a:rPr>
                        <a:t>în vederea desfășurării procesului educativ exclusiv în mediul on-line</a:t>
                      </a:r>
                      <a:r>
                        <a:rPr lang="en-US" sz="1800" dirty="0" smtClean="0">
                          <a:solidFill>
                            <a:schemeClr val="accent4">
                              <a:lumMod val="75000"/>
                            </a:schemeClr>
                          </a:solidFill>
                          <a:effectLst/>
                        </a:rPr>
                        <a:t>;</a:t>
                      </a:r>
                    </a:p>
                    <a:p>
                      <a:pPr marL="342900" indent="-342900" algn="just">
                        <a:buFont typeface="+mj-lt"/>
                        <a:buAutoNum type="arabicPeriod"/>
                      </a:pPr>
                      <a:endParaRPr lang="en-US" sz="1800" dirty="0" smtClean="0">
                        <a:solidFill>
                          <a:schemeClr val="accent4">
                            <a:lumMod val="75000"/>
                          </a:schemeClr>
                        </a:solidFill>
                        <a:effectLst/>
                      </a:endParaRPr>
                    </a:p>
                    <a:p>
                      <a:pPr marL="342900" indent="-342900" algn="just">
                        <a:buFont typeface="+mj-lt"/>
                        <a:buAutoNum type="arabicPeriod"/>
                      </a:pPr>
                      <a:r>
                        <a:rPr lang="en-US" dirty="0" err="1" smtClean="0">
                          <a:solidFill>
                            <a:schemeClr val="accent4">
                              <a:lumMod val="75000"/>
                            </a:schemeClr>
                          </a:solidFill>
                        </a:rPr>
                        <a:t>Utilizarea</a:t>
                      </a:r>
                      <a:r>
                        <a:rPr lang="en-US" dirty="0" smtClean="0">
                          <a:solidFill>
                            <a:schemeClr val="accent4">
                              <a:lumMod val="75000"/>
                            </a:schemeClr>
                          </a:solidFill>
                        </a:rPr>
                        <a:t> </a:t>
                      </a:r>
                      <a:r>
                        <a:rPr lang="en-US" dirty="0" err="1" smtClean="0">
                          <a:solidFill>
                            <a:schemeClr val="accent4">
                              <a:lumMod val="75000"/>
                            </a:schemeClr>
                          </a:solidFill>
                        </a:rPr>
                        <a:t>celor</a:t>
                      </a:r>
                      <a:r>
                        <a:rPr lang="en-US" dirty="0" smtClean="0">
                          <a:solidFill>
                            <a:schemeClr val="accent4">
                              <a:lumMod val="75000"/>
                            </a:schemeClr>
                          </a:solidFill>
                        </a:rPr>
                        <a:t> </a:t>
                      </a:r>
                      <a:r>
                        <a:rPr lang="en-US" dirty="0" err="1" smtClean="0">
                          <a:solidFill>
                            <a:schemeClr val="accent4">
                              <a:lumMod val="75000"/>
                            </a:schemeClr>
                          </a:solidFill>
                        </a:rPr>
                        <a:t>două</a:t>
                      </a:r>
                      <a:r>
                        <a:rPr lang="en-US" dirty="0" smtClean="0">
                          <a:solidFill>
                            <a:schemeClr val="accent4">
                              <a:lumMod val="75000"/>
                            </a:schemeClr>
                          </a:solidFill>
                        </a:rPr>
                        <a:t> </a:t>
                      </a:r>
                      <a:r>
                        <a:rPr lang="en-US" b="1" dirty="0" err="1" smtClean="0">
                          <a:solidFill>
                            <a:schemeClr val="accent4">
                              <a:lumMod val="75000"/>
                            </a:schemeClr>
                          </a:solidFill>
                        </a:rPr>
                        <a:t>platforme</a:t>
                      </a:r>
                      <a:r>
                        <a:rPr lang="en-US" b="1" dirty="0" smtClean="0">
                          <a:solidFill>
                            <a:schemeClr val="accent4">
                              <a:lumMod val="75000"/>
                            </a:schemeClr>
                          </a:solidFill>
                        </a:rPr>
                        <a:t> </a:t>
                      </a:r>
                      <a:r>
                        <a:rPr lang="en-US" b="1" dirty="0" err="1" smtClean="0">
                          <a:solidFill>
                            <a:schemeClr val="accent4">
                              <a:lumMod val="75000"/>
                            </a:schemeClr>
                          </a:solidFill>
                        </a:rPr>
                        <a:t>educaționale</a:t>
                      </a:r>
                      <a:r>
                        <a:rPr lang="en-US" dirty="0" smtClean="0">
                          <a:solidFill>
                            <a:schemeClr val="accent4">
                              <a:lumMod val="75000"/>
                            </a:schemeClr>
                          </a:solidFill>
                        </a:rPr>
                        <a:t>: ILIAS </a:t>
                      </a:r>
                      <a:r>
                        <a:rPr lang="en-US" dirty="0" err="1" smtClean="0">
                          <a:solidFill>
                            <a:schemeClr val="accent4">
                              <a:lumMod val="75000"/>
                            </a:schemeClr>
                          </a:solidFill>
                        </a:rPr>
                        <a:t>și</a:t>
                      </a:r>
                      <a:r>
                        <a:rPr lang="en-US" dirty="0" smtClean="0">
                          <a:solidFill>
                            <a:schemeClr val="accent4">
                              <a:lumMod val="75000"/>
                            </a:schemeClr>
                          </a:solidFill>
                        </a:rPr>
                        <a:t> G SUITE for EDUCATION.</a:t>
                      </a:r>
                      <a:endParaRPr lang="en-US" dirty="0">
                        <a:solidFill>
                          <a:schemeClr val="accent4">
                            <a:lumMod val="75000"/>
                          </a:schemeClr>
                        </a:solidFill>
                      </a:endParaRPr>
                    </a:p>
                  </a:txBody>
                  <a:tcPr/>
                </a:tc>
                <a:tc>
                  <a:txBody>
                    <a:bodyPr/>
                    <a:lstStyle/>
                    <a:p>
                      <a:pPr marL="342900" indent="-342900" algn="just">
                        <a:buFont typeface="+mj-lt"/>
                        <a:buAutoNum type="arabicPeriod"/>
                      </a:pPr>
                      <a:r>
                        <a:rPr lang="en-US" sz="1600" dirty="0" err="1" smtClean="0">
                          <a:solidFill>
                            <a:srgbClr val="FF0000"/>
                          </a:solidFill>
                        </a:rPr>
                        <a:t>Carențe</a:t>
                      </a:r>
                      <a:r>
                        <a:rPr lang="en-US" sz="1600" dirty="0" smtClean="0">
                          <a:solidFill>
                            <a:srgbClr val="FF0000"/>
                          </a:solidFill>
                        </a:rPr>
                        <a:t> </a:t>
                      </a:r>
                      <a:r>
                        <a:rPr lang="en-US" sz="1600" dirty="0" err="1" smtClean="0">
                          <a:solidFill>
                            <a:srgbClr val="FF0000"/>
                          </a:solidFill>
                        </a:rPr>
                        <a:t>în</a:t>
                      </a:r>
                      <a:r>
                        <a:rPr lang="en-US" sz="1600" dirty="0" smtClean="0">
                          <a:solidFill>
                            <a:srgbClr val="FF0000"/>
                          </a:solidFill>
                        </a:rPr>
                        <a:t> </a:t>
                      </a:r>
                      <a:r>
                        <a:rPr lang="en-US" sz="1600" dirty="0" err="1" smtClean="0">
                          <a:solidFill>
                            <a:srgbClr val="FF0000"/>
                          </a:solidFill>
                        </a:rPr>
                        <a:t>proiectarea</a:t>
                      </a:r>
                      <a:r>
                        <a:rPr lang="en-US" sz="1600" dirty="0" smtClean="0">
                          <a:solidFill>
                            <a:srgbClr val="FF0000"/>
                          </a:solidFill>
                        </a:rPr>
                        <a:t> </a:t>
                      </a:r>
                      <a:r>
                        <a:rPr lang="en-US" sz="1600" dirty="0" err="1" smtClean="0">
                          <a:solidFill>
                            <a:srgbClr val="FF0000"/>
                          </a:solidFill>
                        </a:rPr>
                        <a:t>minuțioasă</a:t>
                      </a:r>
                      <a:r>
                        <a:rPr lang="en-US" sz="1600" dirty="0" smtClean="0">
                          <a:solidFill>
                            <a:srgbClr val="FF0000"/>
                          </a:solidFill>
                        </a:rPr>
                        <a:t> a </a:t>
                      </a:r>
                      <a:r>
                        <a:rPr lang="en-US" sz="1600" dirty="0" err="1" smtClean="0">
                          <a:solidFill>
                            <a:srgbClr val="FF0000"/>
                          </a:solidFill>
                        </a:rPr>
                        <a:t>orelor</a:t>
                      </a:r>
                      <a:r>
                        <a:rPr lang="en-US" sz="1600" dirty="0" smtClean="0">
                          <a:solidFill>
                            <a:srgbClr val="FF0000"/>
                          </a:solidFill>
                        </a:rPr>
                        <a:t>;</a:t>
                      </a:r>
                      <a:endParaRPr lang="ro-RO" sz="1600" dirty="0" smtClean="0">
                        <a:solidFill>
                          <a:srgbClr val="FF0000"/>
                        </a:solidFill>
                      </a:endParaRPr>
                    </a:p>
                    <a:p>
                      <a:pPr marL="342900" indent="-342900" algn="just">
                        <a:buFont typeface="+mj-lt"/>
                        <a:buAutoNum type="arabicPeriod"/>
                      </a:pPr>
                      <a:endParaRPr lang="ro-RO" sz="1600" dirty="0" smtClean="0">
                        <a:solidFill>
                          <a:srgbClr val="FF0000"/>
                        </a:solidFill>
                      </a:endParaRPr>
                    </a:p>
                    <a:p>
                      <a:pPr marL="342900" indent="-342900" algn="just">
                        <a:buFont typeface="+mj-lt"/>
                        <a:buAutoNum type="arabicPeriod"/>
                      </a:pPr>
                      <a:r>
                        <a:rPr lang="ro-RO" sz="1600" dirty="0" smtClean="0">
                          <a:solidFill>
                            <a:srgbClr val="FF0000"/>
                          </a:solidFill>
                        </a:rPr>
                        <a:t>Neutilizarea platformei ILIAS (limba franceză și istoria);</a:t>
                      </a:r>
                    </a:p>
                    <a:p>
                      <a:pPr marL="342900" indent="-342900" algn="just">
                        <a:buFont typeface="+mj-lt"/>
                        <a:buAutoNum type="arabicPeriod"/>
                      </a:pPr>
                      <a:endParaRPr lang="en-US" sz="1600" dirty="0" smtClean="0">
                        <a:solidFill>
                          <a:srgbClr val="FF0000"/>
                        </a:solidFill>
                      </a:endParaRPr>
                    </a:p>
                    <a:p>
                      <a:pPr marL="342900" indent="-342900" algn="just">
                        <a:buFont typeface="+mj-lt"/>
                        <a:buAutoNum type="arabicPeriod"/>
                      </a:pPr>
                      <a:r>
                        <a:rPr lang="en-US" sz="1600" dirty="0" err="1" smtClean="0">
                          <a:solidFill>
                            <a:srgbClr val="FF0000"/>
                          </a:solidFill>
                        </a:rPr>
                        <a:t>Lipsa</a:t>
                      </a:r>
                      <a:r>
                        <a:rPr lang="en-US" sz="1600" dirty="0" smtClean="0">
                          <a:solidFill>
                            <a:srgbClr val="FF0000"/>
                          </a:solidFill>
                        </a:rPr>
                        <a:t> </a:t>
                      </a:r>
                      <a:r>
                        <a:rPr lang="en-US" sz="1600" dirty="0" err="1" smtClean="0">
                          <a:solidFill>
                            <a:srgbClr val="FF0000"/>
                          </a:solidFill>
                        </a:rPr>
                        <a:t>capacității</a:t>
                      </a:r>
                      <a:r>
                        <a:rPr lang="en-US" sz="1600" dirty="0" smtClean="0">
                          <a:solidFill>
                            <a:srgbClr val="FF0000"/>
                          </a:solidFill>
                        </a:rPr>
                        <a:t> de a </a:t>
                      </a:r>
                      <a:r>
                        <a:rPr lang="en-US" sz="1600" dirty="0" err="1" smtClean="0">
                          <a:solidFill>
                            <a:srgbClr val="FF0000"/>
                          </a:solidFill>
                        </a:rPr>
                        <a:t>capta</a:t>
                      </a:r>
                      <a:r>
                        <a:rPr lang="en-US" sz="1600" dirty="0" smtClean="0">
                          <a:solidFill>
                            <a:srgbClr val="FF0000"/>
                          </a:solidFill>
                        </a:rPr>
                        <a:t> </a:t>
                      </a:r>
                      <a:r>
                        <a:rPr lang="en-US" sz="1600" dirty="0" err="1" smtClean="0">
                          <a:solidFill>
                            <a:srgbClr val="FF0000"/>
                          </a:solidFill>
                        </a:rPr>
                        <a:t>interesul</a:t>
                      </a:r>
                      <a:r>
                        <a:rPr lang="en-US" sz="1600" dirty="0" smtClean="0">
                          <a:solidFill>
                            <a:srgbClr val="FF0000"/>
                          </a:solidFill>
                        </a:rPr>
                        <a:t>/</a:t>
                      </a:r>
                      <a:r>
                        <a:rPr lang="en-US" sz="1600" baseline="0" dirty="0" smtClean="0">
                          <a:solidFill>
                            <a:srgbClr val="FF0000"/>
                          </a:solidFill>
                        </a:rPr>
                        <a:t> </a:t>
                      </a:r>
                      <a:r>
                        <a:rPr lang="en-US" sz="1600" baseline="0" dirty="0" err="1" smtClean="0">
                          <a:solidFill>
                            <a:srgbClr val="FF0000"/>
                          </a:solidFill>
                        </a:rPr>
                        <a:t>atenția</a:t>
                      </a:r>
                      <a:r>
                        <a:rPr lang="en-US" sz="1600" baseline="0" dirty="0" smtClean="0">
                          <a:solidFill>
                            <a:srgbClr val="FF0000"/>
                          </a:solidFill>
                        </a:rPr>
                        <a:t> </a:t>
                      </a:r>
                      <a:r>
                        <a:rPr lang="en-US" sz="1600" baseline="0" dirty="0" err="1" smtClean="0">
                          <a:solidFill>
                            <a:srgbClr val="FF0000"/>
                          </a:solidFill>
                        </a:rPr>
                        <a:t>elevilor</a:t>
                      </a:r>
                      <a:r>
                        <a:rPr lang="en-US" sz="1600" baseline="0" dirty="0" smtClean="0">
                          <a:solidFill>
                            <a:srgbClr val="FF0000"/>
                          </a:solidFill>
                        </a:rPr>
                        <a:t> </a:t>
                      </a:r>
                      <a:r>
                        <a:rPr lang="en-US" sz="1600" baseline="0" dirty="0" err="1" smtClean="0">
                          <a:solidFill>
                            <a:srgbClr val="FF0000"/>
                          </a:solidFill>
                        </a:rPr>
                        <a:t>și</a:t>
                      </a:r>
                      <a:r>
                        <a:rPr lang="en-US" sz="1600" baseline="0" dirty="0" smtClean="0">
                          <a:solidFill>
                            <a:srgbClr val="FF0000"/>
                          </a:solidFill>
                        </a:rPr>
                        <a:t> de a-</a:t>
                      </a:r>
                      <a:r>
                        <a:rPr lang="en-US" sz="1600" baseline="0" dirty="0" err="1" smtClean="0">
                          <a:solidFill>
                            <a:srgbClr val="FF0000"/>
                          </a:solidFill>
                        </a:rPr>
                        <a:t>i</a:t>
                      </a:r>
                      <a:r>
                        <a:rPr lang="en-US" sz="1600" baseline="0" dirty="0" smtClean="0">
                          <a:solidFill>
                            <a:srgbClr val="FF0000"/>
                          </a:solidFill>
                        </a:rPr>
                        <a:t> </a:t>
                      </a:r>
                      <a:r>
                        <a:rPr lang="en-US" sz="1600" baseline="0" dirty="0" err="1" smtClean="0">
                          <a:solidFill>
                            <a:srgbClr val="FF0000"/>
                          </a:solidFill>
                        </a:rPr>
                        <a:t>antrena</a:t>
                      </a:r>
                      <a:r>
                        <a:rPr lang="en-US" sz="1600" baseline="0" dirty="0" smtClean="0">
                          <a:solidFill>
                            <a:srgbClr val="FF0000"/>
                          </a:solidFill>
                        </a:rPr>
                        <a:t> la </a:t>
                      </a:r>
                      <a:r>
                        <a:rPr lang="en-US" sz="1600" baseline="0" dirty="0" err="1" smtClean="0">
                          <a:solidFill>
                            <a:srgbClr val="FF0000"/>
                          </a:solidFill>
                        </a:rPr>
                        <a:t>oră</a:t>
                      </a:r>
                      <a:r>
                        <a:rPr lang="en-US" sz="1600" baseline="0" dirty="0" smtClean="0">
                          <a:solidFill>
                            <a:srgbClr val="FF0000"/>
                          </a:solidFill>
                        </a:rPr>
                        <a:t>;</a:t>
                      </a:r>
                    </a:p>
                    <a:p>
                      <a:pPr marL="342900" indent="-342900" algn="just">
                        <a:buFont typeface="+mj-lt"/>
                        <a:buAutoNum type="arabicPeriod"/>
                      </a:pPr>
                      <a:endParaRPr lang="en-US" sz="1600" dirty="0" smtClean="0">
                        <a:solidFill>
                          <a:srgbClr val="FF0000"/>
                        </a:solidFill>
                      </a:endParaRPr>
                    </a:p>
                    <a:p>
                      <a:pPr marL="342900" indent="-342900" algn="just">
                        <a:buFont typeface="+mj-lt"/>
                        <a:buAutoNum type="arabicPeriod"/>
                      </a:pPr>
                      <a:r>
                        <a:rPr lang="en-US" sz="1600" dirty="0" err="1" smtClean="0">
                          <a:solidFill>
                            <a:srgbClr val="FF0000"/>
                          </a:solidFill>
                        </a:rPr>
                        <a:t>Incapacitatea</a:t>
                      </a:r>
                      <a:r>
                        <a:rPr lang="en-US" sz="1600" dirty="0" smtClean="0">
                          <a:solidFill>
                            <a:srgbClr val="FF0000"/>
                          </a:solidFill>
                        </a:rPr>
                        <a:t> de a </a:t>
                      </a:r>
                      <a:r>
                        <a:rPr lang="en-US" sz="1600" dirty="0" err="1" smtClean="0">
                          <a:solidFill>
                            <a:srgbClr val="FF0000"/>
                          </a:solidFill>
                        </a:rPr>
                        <a:t>găsi</a:t>
                      </a:r>
                      <a:r>
                        <a:rPr lang="en-US" sz="1600" dirty="0" smtClean="0">
                          <a:solidFill>
                            <a:srgbClr val="FF0000"/>
                          </a:solidFill>
                        </a:rPr>
                        <a:t> o </a:t>
                      </a:r>
                      <a:r>
                        <a:rPr lang="en-US" sz="1600" dirty="0" err="1" smtClean="0">
                          <a:solidFill>
                            <a:srgbClr val="FF0000"/>
                          </a:solidFill>
                        </a:rPr>
                        <a:t>metodă</a:t>
                      </a:r>
                      <a:r>
                        <a:rPr lang="en-US" sz="1600" dirty="0" smtClean="0">
                          <a:solidFill>
                            <a:srgbClr val="FF0000"/>
                          </a:solidFill>
                        </a:rPr>
                        <a:t> de </a:t>
                      </a:r>
                      <a:r>
                        <a:rPr lang="en-US" sz="1600" dirty="0" err="1" smtClean="0">
                          <a:solidFill>
                            <a:srgbClr val="FF0000"/>
                          </a:solidFill>
                        </a:rPr>
                        <a:t>evaluare</a:t>
                      </a:r>
                      <a:r>
                        <a:rPr lang="en-US" sz="1600" dirty="0" smtClean="0">
                          <a:solidFill>
                            <a:srgbClr val="FF0000"/>
                          </a:solidFill>
                        </a:rPr>
                        <a:t> </a:t>
                      </a:r>
                      <a:r>
                        <a:rPr lang="en-US" sz="1600" dirty="0" err="1" smtClean="0">
                          <a:solidFill>
                            <a:srgbClr val="FF0000"/>
                          </a:solidFill>
                        </a:rPr>
                        <a:t>obiectivă</a:t>
                      </a:r>
                      <a:r>
                        <a:rPr lang="en-US" sz="1600" dirty="0" smtClean="0">
                          <a:solidFill>
                            <a:srgbClr val="FF0000"/>
                          </a:solidFill>
                        </a:rPr>
                        <a:t> a </a:t>
                      </a:r>
                      <a:r>
                        <a:rPr lang="en-US" sz="1600" dirty="0" err="1" smtClean="0">
                          <a:solidFill>
                            <a:srgbClr val="FF0000"/>
                          </a:solidFill>
                        </a:rPr>
                        <a:t>elevilor</a:t>
                      </a:r>
                      <a:r>
                        <a:rPr lang="en-US" sz="1600" dirty="0" smtClean="0">
                          <a:solidFill>
                            <a:srgbClr val="FF0000"/>
                          </a:solidFill>
                        </a:rPr>
                        <a:t>;</a:t>
                      </a:r>
                    </a:p>
                    <a:p>
                      <a:pPr marL="342900" indent="-342900" algn="just">
                        <a:buFont typeface="+mj-lt"/>
                        <a:buAutoNum type="arabicPeriod"/>
                      </a:pPr>
                      <a:endParaRPr lang="en-US" sz="1600" dirty="0" smtClean="0">
                        <a:solidFill>
                          <a:srgbClr val="FF0000"/>
                        </a:solidFill>
                      </a:endParaRPr>
                    </a:p>
                    <a:p>
                      <a:pPr marL="342900" indent="-342900" algn="just">
                        <a:buFont typeface="+mj-lt"/>
                        <a:buAutoNum type="arabicPeriod"/>
                      </a:pPr>
                      <a:r>
                        <a:rPr lang="en-US" sz="1600" dirty="0" err="1" smtClean="0">
                          <a:solidFill>
                            <a:srgbClr val="FF0000"/>
                          </a:solidFill>
                        </a:rPr>
                        <a:t>Competențe</a:t>
                      </a:r>
                      <a:r>
                        <a:rPr lang="en-US" sz="1600" dirty="0" smtClean="0">
                          <a:solidFill>
                            <a:srgbClr val="FF0000"/>
                          </a:solidFill>
                        </a:rPr>
                        <a:t> </a:t>
                      </a:r>
                      <a:r>
                        <a:rPr lang="en-US" sz="1600" dirty="0" err="1" smtClean="0">
                          <a:solidFill>
                            <a:srgbClr val="FF0000"/>
                          </a:solidFill>
                        </a:rPr>
                        <a:t>digitale</a:t>
                      </a:r>
                      <a:r>
                        <a:rPr lang="en-US" sz="1600" dirty="0" smtClean="0">
                          <a:solidFill>
                            <a:srgbClr val="FF0000"/>
                          </a:solidFill>
                        </a:rPr>
                        <a:t> </a:t>
                      </a:r>
                      <a:r>
                        <a:rPr lang="en-US" sz="1600" dirty="0" err="1" smtClean="0">
                          <a:solidFill>
                            <a:srgbClr val="FF0000"/>
                          </a:solidFill>
                        </a:rPr>
                        <a:t>slabe</a:t>
                      </a:r>
                      <a:r>
                        <a:rPr lang="en-US" sz="1600" dirty="0" smtClean="0">
                          <a:solidFill>
                            <a:srgbClr val="FF0000"/>
                          </a:solidFill>
                        </a:rPr>
                        <a:t>, ale </a:t>
                      </a:r>
                      <a:r>
                        <a:rPr lang="en-US" sz="1600" dirty="0" err="1" smtClean="0">
                          <a:solidFill>
                            <a:srgbClr val="FF0000"/>
                          </a:solidFill>
                        </a:rPr>
                        <a:t>unor</a:t>
                      </a:r>
                      <a:r>
                        <a:rPr lang="en-US" sz="1600" dirty="0" smtClean="0">
                          <a:solidFill>
                            <a:srgbClr val="FF0000"/>
                          </a:solidFill>
                        </a:rPr>
                        <a:t> </a:t>
                      </a:r>
                      <a:r>
                        <a:rPr lang="en-US" sz="1600" dirty="0" err="1" smtClean="0">
                          <a:solidFill>
                            <a:srgbClr val="FF0000"/>
                          </a:solidFill>
                        </a:rPr>
                        <a:t>profesori</a:t>
                      </a:r>
                      <a:r>
                        <a:rPr lang="en-US" sz="1600" dirty="0" smtClean="0">
                          <a:solidFill>
                            <a:srgbClr val="FF0000"/>
                          </a:solidFill>
                        </a:rPr>
                        <a:t>;</a:t>
                      </a:r>
                    </a:p>
                    <a:p>
                      <a:pPr marL="342900" indent="-342900" algn="just">
                        <a:buFont typeface="+mj-lt"/>
                        <a:buAutoNum type="arabicPeriod"/>
                      </a:pPr>
                      <a:endParaRPr lang="en-US" sz="1600" dirty="0" smtClean="0">
                        <a:solidFill>
                          <a:srgbClr val="FF0000"/>
                        </a:solidFill>
                      </a:endParaRPr>
                    </a:p>
                    <a:p>
                      <a:pPr marL="342900" indent="-342900" algn="just">
                        <a:buFont typeface="+mj-lt"/>
                        <a:buAutoNum type="arabicPeriod"/>
                      </a:pPr>
                      <a:r>
                        <a:rPr lang="en-US" sz="1600" dirty="0" err="1" smtClean="0">
                          <a:solidFill>
                            <a:srgbClr val="FF0000"/>
                          </a:solidFill>
                        </a:rPr>
                        <a:t>Existența</a:t>
                      </a:r>
                      <a:r>
                        <a:rPr lang="en-US" sz="1600" dirty="0" smtClean="0">
                          <a:solidFill>
                            <a:srgbClr val="FF0000"/>
                          </a:solidFill>
                        </a:rPr>
                        <a:t> </a:t>
                      </a:r>
                      <a:r>
                        <a:rPr lang="en-US" sz="1600" dirty="0" err="1" smtClean="0">
                          <a:solidFill>
                            <a:srgbClr val="FF0000"/>
                          </a:solidFill>
                        </a:rPr>
                        <a:t>problemelor</a:t>
                      </a:r>
                      <a:r>
                        <a:rPr lang="en-US" sz="1600" dirty="0" smtClean="0">
                          <a:solidFill>
                            <a:srgbClr val="FF0000"/>
                          </a:solidFill>
                        </a:rPr>
                        <a:t> </a:t>
                      </a:r>
                      <a:r>
                        <a:rPr lang="en-US" sz="1600" dirty="0" err="1" smtClean="0">
                          <a:solidFill>
                            <a:srgbClr val="FF0000"/>
                          </a:solidFill>
                        </a:rPr>
                        <a:t>în</a:t>
                      </a:r>
                      <a:r>
                        <a:rPr lang="en-US" sz="1600" dirty="0" smtClean="0">
                          <a:solidFill>
                            <a:srgbClr val="FF0000"/>
                          </a:solidFill>
                        </a:rPr>
                        <a:t> </a:t>
                      </a:r>
                      <a:r>
                        <a:rPr lang="en-US" sz="1600" dirty="0" err="1" smtClean="0">
                          <a:solidFill>
                            <a:srgbClr val="FF0000"/>
                          </a:solidFill>
                        </a:rPr>
                        <a:t>ceea</a:t>
                      </a:r>
                      <a:r>
                        <a:rPr lang="en-US" sz="1600" dirty="0" smtClean="0">
                          <a:solidFill>
                            <a:srgbClr val="FF0000"/>
                          </a:solidFill>
                        </a:rPr>
                        <a:t> </a:t>
                      </a:r>
                      <a:r>
                        <a:rPr lang="en-US" sz="1600" dirty="0" err="1" smtClean="0">
                          <a:solidFill>
                            <a:srgbClr val="FF0000"/>
                          </a:solidFill>
                        </a:rPr>
                        <a:t>ce</a:t>
                      </a:r>
                      <a:r>
                        <a:rPr lang="en-US" sz="1600" dirty="0" smtClean="0">
                          <a:solidFill>
                            <a:srgbClr val="FF0000"/>
                          </a:solidFill>
                        </a:rPr>
                        <a:t> </a:t>
                      </a:r>
                      <a:r>
                        <a:rPr lang="en-US" sz="1600" dirty="0" err="1" smtClean="0">
                          <a:solidFill>
                            <a:srgbClr val="FF0000"/>
                          </a:solidFill>
                        </a:rPr>
                        <a:t>privește</a:t>
                      </a:r>
                      <a:r>
                        <a:rPr lang="en-US" sz="1600" dirty="0" smtClean="0">
                          <a:solidFill>
                            <a:srgbClr val="FF0000"/>
                          </a:solidFill>
                        </a:rPr>
                        <a:t>:</a:t>
                      </a:r>
                    </a:p>
                    <a:p>
                      <a:pPr marL="742950" lvl="1" indent="-285750" algn="just">
                        <a:buFontTx/>
                        <a:buChar char="-"/>
                      </a:pPr>
                      <a:r>
                        <a:rPr lang="en-US" sz="1600" dirty="0" err="1" smtClean="0">
                          <a:solidFill>
                            <a:srgbClr val="FF0000"/>
                          </a:solidFill>
                        </a:rPr>
                        <a:t>managementul</a:t>
                      </a:r>
                      <a:r>
                        <a:rPr lang="en-US" sz="1600" dirty="0" smtClean="0">
                          <a:solidFill>
                            <a:srgbClr val="FF0000"/>
                          </a:solidFill>
                        </a:rPr>
                        <a:t> </a:t>
                      </a:r>
                      <a:r>
                        <a:rPr lang="en-US" sz="1600" dirty="0" err="1" smtClean="0">
                          <a:solidFill>
                            <a:srgbClr val="FF0000"/>
                          </a:solidFill>
                        </a:rPr>
                        <a:t>emoțiilor</a:t>
                      </a:r>
                      <a:r>
                        <a:rPr lang="en-US" sz="1600" dirty="0" smtClean="0">
                          <a:solidFill>
                            <a:srgbClr val="FF0000"/>
                          </a:solidFill>
                        </a:rPr>
                        <a:t>,</a:t>
                      </a:r>
                    </a:p>
                    <a:p>
                      <a:pPr marL="742950" lvl="1" indent="-285750" algn="just">
                        <a:buFontTx/>
                        <a:buChar char="-"/>
                      </a:pPr>
                      <a:r>
                        <a:rPr lang="en-US" sz="1600" dirty="0" err="1" smtClean="0">
                          <a:solidFill>
                            <a:srgbClr val="FF0000"/>
                          </a:solidFill>
                        </a:rPr>
                        <a:t>managementul</a:t>
                      </a:r>
                      <a:r>
                        <a:rPr lang="en-US" sz="1600" dirty="0" smtClean="0">
                          <a:solidFill>
                            <a:srgbClr val="FF0000"/>
                          </a:solidFill>
                        </a:rPr>
                        <a:t> </a:t>
                      </a:r>
                      <a:r>
                        <a:rPr lang="en-US" sz="1600" dirty="0" err="1" smtClean="0">
                          <a:solidFill>
                            <a:srgbClr val="FF0000"/>
                          </a:solidFill>
                        </a:rPr>
                        <a:t>situațiilor</a:t>
                      </a:r>
                      <a:r>
                        <a:rPr lang="en-US" sz="1600" dirty="0" smtClean="0">
                          <a:solidFill>
                            <a:srgbClr val="FF0000"/>
                          </a:solidFill>
                        </a:rPr>
                        <a:t> de </a:t>
                      </a:r>
                      <a:r>
                        <a:rPr lang="en-US" sz="1600" dirty="0" err="1" smtClean="0">
                          <a:solidFill>
                            <a:srgbClr val="FF0000"/>
                          </a:solidFill>
                        </a:rPr>
                        <a:t>criză</a:t>
                      </a:r>
                      <a:r>
                        <a:rPr lang="en-US" sz="1600" dirty="0" smtClean="0">
                          <a:solidFill>
                            <a:srgbClr val="FF0000"/>
                          </a:solidFill>
                        </a:rPr>
                        <a:t> </a:t>
                      </a:r>
                      <a:r>
                        <a:rPr lang="en-US" sz="1600" dirty="0" err="1" smtClean="0">
                          <a:solidFill>
                            <a:srgbClr val="FF0000"/>
                          </a:solidFill>
                        </a:rPr>
                        <a:t>și</a:t>
                      </a:r>
                      <a:endParaRPr lang="en-US" sz="1600" dirty="0" smtClean="0">
                        <a:solidFill>
                          <a:srgbClr val="FF0000"/>
                        </a:solidFill>
                      </a:endParaRPr>
                    </a:p>
                    <a:p>
                      <a:pPr marL="742950" lvl="1" indent="-285750" algn="just">
                        <a:buFontTx/>
                        <a:buChar char="-"/>
                      </a:pPr>
                      <a:r>
                        <a:rPr lang="en-US" sz="1600" dirty="0" err="1" smtClean="0">
                          <a:solidFill>
                            <a:srgbClr val="FF0000"/>
                          </a:solidFill>
                        </a:rPr>
                        <a:t>managementul</a:t>
                      </a:r>
                      <a:r>
                        <a:rPr lang="en-US" sz="1600" dirty="0" smtClean="0">
                          <a:solidFill>
                            <a:srgbClr val="FF0000"/>
                          </a:solidFill>
                        </a:rPr>
                        <a:t> </a:t>
                      </a:r>
                      <a:r>
                        <a:rPr lang="en-US" sz="1600" dirty="0" err="1" smtClean="0">
                          <a:solidFill>
                            <a:srgbClr val="FF0000"/>
                          </a:solidFill>
                        </a:rPr>
                        <a:t>timpului</a:t>
                      </a:r>
                      <a:r>
                        <a:rPr lang="en-US" sz="1600" dirty="0" smtClean="0">
                          <a:solidFill>
                            <a:srgbClr val="FF0000"/>
                          </a:solidFill>
                        </a:rPr>
                        <a:t>.</a:t>
                      </a:r>
                    </a:p>
                    <a:p>
                      <a:pPr marL="457200" lvl="1" indent="0" algn="just">
                        <a:buFontTx/>
                        <a:buNone/>
                      </a:pPr>
                      <a:endParaRPr lang="en-US" dirty="0">
                        <a:solidFill>
                          <a:srgbClr val="FF0000"/>
                        </a:solidFill>
                      </a:endParaRPr>
                    </a:p>
                  </a:txBody>
                  <a:tcPr/>
                </a:tc>
                <a:tc>
                  <a:txBody>
                    <a:bodyPr/>
                    <a:lstStyle/>
                    <a:p>
                      <a:pPr marL="342900" indent="-342900" algn="just">
                        <a:buAutoNum type="arabicPeriod"/>
                      </a:pPr>
                      <a:r>
                        <a:rPr lang="en-US" dirty="0" err="1" smtClean="0">
                          <a:solidFill>
                            <a:schemeClr val="accent3">
                              <a:lumMod val="75000"/>
                            </a:schemeClr>
                          </a:solidFill>
                        </a:rPr>
                        <a:t>Fiecare</a:t>
                      </a:r>
                      <a:r>
                        <a:rPr lang="en-US" dirty="0" smtClean="0">
                          <a:solidFill>
                            <a:schemeClr val="accent3">
                              <a:lumMod val="75000"/>
                            </a:schemeClr>
                          </a:solidFill>
                        </a:rPr>
                        <a:t> </a:t>
                      </a:r>
                      <a:r>
                        <a:rPr lang="en-US" dirty="0" err="1" smtClean="0">
                          <a:solidFill>
                            <a:schemeClr val="accent3">
                              <a:lumMod val="75000"/>
                            </a:schemeClr>
                          </a:solidFill>
                        </a:rPr>
                        <a:t>catedră</a:t>
                      </a:r>
                      <a:r>
                        <a:rPr lang="en-US" dirty="0" smtClean="0">
                          <a:solidFill>
                            <a:schemeClr val="accent3">
                              <a:lumMod val="75000"/>
                            </a:schemeClr>
                          </a:solidFill>
                        </a:rPr>
                        <a:t> </a:t>
                      </a:r>
                      <a:r>
                        <a:rPr lang="en-US" dirty="0" err="1" smtClean="0">
                          <a:solidFill>
                            <a:schemeClr val="accent3">
                              <a:lumMod val="75000"/>
                            </a:schemeClr>
                          </a:solidFill>
                        </a:rPr>
                        <a:t>va</a:t>
                      </a:r>
                      <a:r>
                        <a:rPr lang="en-US" dirty="0" smtClean="0">
                          <a:solidFill>
                            <a:schemeClr val="accent3">
                              <a:lumMod val="75000"/>
                            </a:schemeClr>
                          </a:solidFill>
                        </a:rPr>
                        <a:t> </a:t>
                      </a:r>
                      <a:r>
                        <a:rPr lang="en-US" dirty="0" err="1" smtClean="0">
                          <a:solidFill>
                            <a:schemeClr val="accent3">
                              <a:lumMod val="75000"/>
                            </a:schemeClr>
                          </a:solidFill>
                        </a:rPr>
                        <a:t>susține</a:t>
                      </a:r>
                      <a:r>
                        <a:rPr lang="en-US" baseline="0" dirty="0" smtClean="0">
                          <a:solidFill>
                            <a:schemeClr val="accent3">
                              <a:lumMod val="75000"/>
                            </a:schemeClr>
                          </a:solidFill>
                        </a:rPr>
                        <a:t> </a:t>
                      </a:r>
                      <a:r>
                        <a:rPr lang="en-US" baseline="0" dirty="0" err="1" smtClean="0">
                          <a:solidFill>
                            <a:schemeClr val="accent3">
                              <a:lumMod val="75000"/>
                            </a:schemeClr>
                          </a:solidFill>
                        </a:rPr>
                        <a:t>câte</a:t>
                      </a:r>
                      <a:r>
                        <a:rPr lang="en-US" baseline="0" dirty="0" smtClean="0">
                          <a:solidFill>
                            <a:schemeClr val="accent3">
                              <a:lumMod val="75000"/>
                            </a:schemeClr>
                          </a:solidFill>
                        </a:rPr>
                        <a:t> </a:t>
                      </a:r>
                      <a:r>
                        <a:rPr lang="en-US" baseline="0" dirty="0" err="1" smtClean="0">
                          <a:solidFill>
                            <a:schemeClr val="accent3">
                              <a:lumMod val="75000"/>
                            </a:schemeClr>
                          </a:solidFill>
                        </a:rPr>
                        <a:t>două</a:t>
                      </a:r>
                      <a:r>
                        <a:rPr lang="en-US" baseline="0" dirty="0" smtClean="0">
                          <a:solidFill>
                            <a:schemeClr val="accent3">
                              <a:lumMod val="75000"/>
                            </a:schemeClr>
                          </a:solidFill>
                        </a:rPr>
                        <a:t> ore demonstrative, </a:t>
                      </a:r>
                      <a:r>
                        <a:rPr lang="en-US" baseline="0" dirty="0" err="1" smtClean="0">
                          <a:solidFill>
                            <a:schemeClr val="accent3">
                              <a:lumMod val="75000"/>
                            </a:schemeClr>
                          </a:solidFill>
                        </a:rPr>
                        <a:t>în</a:t>
                      </a:r>
                      <a:r>
                        <a:rPr lang="en-US" baseline="0" dirty="0" smtClean="0">
                          <a:solidFill>
                            <a:schemeClr val="accent3">
                              <a:lumMod val="75000"/>
                            </a:schemeClr>
                          </a:solidFill>
                        </a:rPr>
                        <a:t> </a:t>
                      </a:r>
                      <a:r>
                        <a:rPr lang="en-US" baseline="0" dirty="0" err="1" smtClean="0">
                          <a:solidFill>
                            <a:schemeClr val="accent3">
                              <a:lumMod val="75000"/>
                            </a:schemeClr>
                          </a:solidFill>
                        </a:rPr>
                        <a:t>mediul</a:t>
                      </a:r>
                      <a:r>
                        <a:rPr lang="en-US" baseline="0" dirty="0" smtClean="0">
                          <a:solidFill>
                            <a:schemeClr val="accent3">
                              <a:lumMod val="75000"/>
                            </a:schemeClr>
                          </a:solidFill>
                        </a:rPr>
                        <a:t> on-line, </a:t>
                      </a:r>
                      <a:r>
                        <a:rPr lang="en-US" baseline="0" dirty="0" err="1" smtClean="0">
                          <a:solidFill>
                            <a:schemeClr val="accent3">
                              <a:lumMod val="75000"/>
                            </a:schemeClr>
                          </a:solidFill>
                        </a:rPr>
                        <a:t>în</a:t>
                      </a:r>
                      <a:r>
                        <a:rPr lang="en-US" baseline="0" dirty="0" smtClean="0">
                          <a:solidFill>
                            <a:schemeClr val="accent3">
                              <a:lumMod val="75000"/>
                            </a:schemeClr>
                          </a:solidFill>
                        </a:rPr>
                        <a:t> </a:t>
                      </a:r>
                      <a:r>
                        <a:rPr lang="en-US" baseline="0" dirty="0" err="1" smtClean="0">
                          <a:solidFill>
                            <a:schemeClr val="accent3">
                              <a:lumMod val="75000"/>
                            </a:schemeClr>
                          </a:solidFill>
                        </a:rPr>
                        <a:t>perioada</a:t>
                      </a:r>
                      <a:r>
                        <a:rPr lang="en-US" baseline="0" dirty="0" smtClean="0">
                          <a:solidFill>
                            <a:schemeClr val="accent3">
                              <a:lumMod val="75000"/>
                            </a:schemeClr>
                          </a:solidFill>
                        </a:rPr>
                        <a:t> </a:t>
                      </a:r>
                      <a:r>
                        <a:rPr lang="en-US" baseline="0" dirty="0" err="1" smtClean="0">
                          <a:solidFill>
                            <a:schemeClr val="accent3">
                              <a:lumMod val="75000"/>
                            </a:schemeClr>
                          </a:solidFill>
                        </a:rPr>
                        <a:t>martie-mai</a:t>
                      </a:r>
                      <a:r>
                        <a:rPr lang="en-US" baseline="0" dirty="0" smtClean="0">
                          <a:solidFill>
                            <a:schemeClr val="accent3">
                              <a:lumMod val="75000"/>
                            </a:schemeClr>
                          </a:solidFill>
                        </a:rPr>
                        <a:t>, </a:t>
                      </a:r>
                      <a:r>
                        <a:rPr lang="en-US" baseline="0" dirty="0" err="1" smtClean="0">
                          <a:solidFill>
                            <a:schemeClr val="accent3">
                              <a:lumMod val="75000"/>
                            </a:schemeClr>
                          </a:solidFill>
                        </a:rPr>
                        <a:t>în</a:t>
                      </a:r>
                      <a:r>
                        <a:rPr lang="en-US" baseline="0" dirty="0" smtClean="0">
                          <a:solidFill>
                            <a:schemeClr val="accent3">
                              <a:lumMod val="75000"/>
                            </a:schemeClr>
                          </a:solidFill>
                        </a:rPr>
                        <a:t> </a:t>
                      </a:r>
                      <a:r>
                        <a:rPr lang="en-US" baseline="0" dirty="0" err="1" smtClean="0">
                          <a:solidFill>
                            <a:schemeClr val="accent3">
                              <a:lumMod val="75000"/>
                            </a:schemeClr>
                          </a:solidFill>
                        </a:rPr>
                        <a:t>intervalul</a:t>
                      </a:r>
                      <a:r>
                        <a:rPr lang="en-US" baseline="0" dirty="0" smtClean="0">
                          <a:solidFill>
                            <a:schemeClr val="accent3">
                              <a:lumMod val="75000"/>
                            </a:schemeClr>
                          </a:solidFill>
                        </a:rPr>
                        <a:t> 14-15;</a:t>
                      </a:r>
                    </a:p>
                    <a:p>
                      <a:pPr marL="342900" indent="-342900" algn="just">
                        <a:buAutoNum type="arabicPeriod"/>
                      </a:pPr>
                      <a:r>
                        <a:rPr lang="en-US" baseline="0" dirty="0" err="1" smtClean="0">
                          <a:solidFill>
                            <a:schemeClr val="accent3">
                              <a:lumMod val="75000"/>
                            </a:schemeClr>
                          </a:solidFill>
                        </a:rPr>
                        <a:t>Efectuarea</a:t>
                      </a:r>
                      <a:r>
                        <a:rPr lang="en-US" baseline="0" dirty="0" smtClean="0">
                          <a:solidFill>
                            <a:schemeClr val="accent3">
                              <a:lumMod val="75000"/>
                            </a:schemeClr>
                          </a:solidFill>
                        </a:rPr>
                        <a:t> a minimum </a:t>
                      </a:r>
                      <a:r>
                        <a:rPr lang="en-US" baseline="0" dirty="0" err="1" smtClean="0">
                          <a:solidFill>
                            <a:schemeClr val="accent3">
                              <a:lumMod val="75000"/>
                            </a:schemeClr>
                          </a:solidFill>
                        </a:rPr>
                        <a:t>două</a:t>
                      </a:r>
                      <a:r>
                        <a:rPr lang="en-US" baseline="0" dirty="0" smtClean="0">
                          <a:solidFill>
                            <a:schemeClr val="accent3">
                              <a:lumMod val="75000"/>
                            </a:schemeClr>
                          </a:solidFill>
                        </a:rPr>
                        <a:t> </a:t>
                      </a:r>
                      <a:r>
                        <a:rPr lang="en-US" baseline="0" dirty="0" err="1" smtClean="0">
                          <a:solidFill>
                            <a:schemeClr val="accent3">
                              <a:lumMod val="75000"/>
                            </a:schemeClr>
                          </a:solidFill>
                        </a:rPr>
                        <a:t>interasistențe</a:t>
                      </a:r>
                      <a:r>
                        <a:rPr lang="en-US" baseline="0" dirty="0" smtClean="0">
                          <a:solidFill>
                            <a:schemeClr val="accent3">
                              <a:lumMod val="75000"/>
                            </a:schemeClr>
                          </a:solidFill>
                        </a:rPr>
                        <a:t> de </a:t>
                      </a:r>
                      <a:r>
                        <a:rPr lang="en-US" baseline="0" dirty="0" err="1" smtClean="0">
                          <a:solidFill>
                            <a:schemeClr val="accent3">
                              <a:lumMod val="75000"/>
                            </a:schemeClr>
                          </a:solidFill>
                        </a:rPr>
                        <a:t>către</a:t>
                      </a:r>
                      <a:r>
                        <a:rPr lang="en-US" baseline="0" dirty="0" smtClean="0">
                          <a:solidFill>
                            <a:schemeClr val="accent3">
                              <a:lumMod val="75000"/>
                            </a:schemeClr>
                          </a:solidFill>
                        </a:rPr>
                        <a:t> </a:t>
                      </a:r>
                      <a:r>
                        <a:rPr lang="en-US" baseline="0" dirty="0" err="1" smtClean="0">
                          <a:solidFill>
                            <a:schemeClr val="accent3">
                              <a:lumMod val="75000"/>
                            </a:schemeClr>
                          </a:solidFill>
                        </a:rPr>
                        <a:t>fiecare</a:t>
                      </a:r>
                      <a:r>
                        <a:rPr lang="en-US" baseline="0" dirty="0" smtClean="0">
                          <a:solidFill>
                            <a:schemeClr val="accent3">
                              <a:lumMod val="75000"/>
                            </a:schemeClr>
                          </a:solidFill>
                        </a:rPr>
                        <a:t> </a:t>
                      </a:r>
                      <a:r>
                        <a:rPr lang="en-US" baseline="0" dirty="0" err="1" smtClean="0">
                          <a:solidFill>
                            <a:schemeClr val="accent3">
                              <a:lumMod val="75000"/>
                            </a:schemeClr>
                          </a:solidFill>
                        </a:rPr>
                        <a:t>cadru</a:t>
                      </a:r>
                      <a:r>
                        <a:rPr lang="en-US" baseline="0" dirty="0" smtClean="0">
                          <a:solidFill>
                            <a:schemeClr val="accent3">
                              <a:lumMod val="75000"/>
                            </a:schemeClr>
                          </a:solidFill>
                        </a:rPr>
                        <a:t> didactic;</a:t>
                      </a:r>
                    </a:p>
                    <a:p>
                      <a:pPr marL="342900" indent="-342900" algn="just">
                        <a:buAutoNum type="arabicPeriod"/>
                      </a:pPr>
                      <a:r>
                        <a:rPr lang="en-US" baseline="0" dirty="0" err="1" smtClean="0">
                          <a:solidFill>
                            <a:schemeClr val="accent3">
                              <a:lumMod val="75000"/>
                            </a:schemeClr>
                          </a:solidFill>
                        </a:rPr>
                        <a:t>Elaborarea</a:t>
                      </a:r>
                      <a:r>
                        <a:rPr lang="en-US" baseline="0" dirty="0" smtClean="0">
                          <a:solidFill>
                            <a:schemeClr val="accent3">
                              <a:lumMod val="75000"/>
                            </a:schemeClr>
                          </a:solidFill>
                        </a:rPr>
                        <a:t>/ </a:t>
                      </a:r>
                      <a:r>
                        <a:rPr lang="en-US" baseline="0" dirty="0" err="1" smtClean="0">
                          <a:solidFill>
                            <a:schemeClr val="accent3">
                              <a:lumMod val="75000"/>
                            </a:schemeClr>
                          </a:solidFill>
                        </a:rPr>
                        <a:t>actualizarea</a:t>
                      </a:r>
                      <a:r>
                        <a:rPr lang="en-US" baseline="0" dirty="0" smtClean="0">
                          <a:solidFill>
                            <a:schemeClr val="accent3">
                              <a:lumMod val="75000"/>
                            </a:schemeClr>
                          </a:solidFill>
                        </a:rPr>
                        <a:t> </a:t>
                      </a:r>
                      <a:r>
                        <a:rPr lang="en-US" baseline="0" dirty="0" err="1" smtClean="0">
                          <a:solidFill>
                            <a:schemeClr val="accent3">
                              <a:lumMod val="75000"/>
                            </a:schemeClr>
                          </a:solidFill>
                        </a:rPr>
                        <a:t>planurilor</a:t>
                      </a:r>
                      <a:r>
                        <a:rPr lang="en-US" baseline="0" dirty="0" smtClean="0">
                          <a:solidFill>
                            <a:schemeClr val="accent3">
                              <a:lumMod val="75000"/>
                            </a:schemeClr>
                          </a:solidFill>
                        </a:rPr>
                        <a:t> de </a:t>
                      </a:r>
                      <a:r>
                        <a:rPr lang="en-US" baseline="0" dirty="0" err="1" smtClean="0">
                          <a:solidFill>
                            <a:schemeClr val="accent3">
                              <a:lumMod val="75000"/>
                            </a:schemeClr>
                          </a:solidFill>
                        </a:rPr>
                        <a:t>evaluare</a:t>
                      </a:r>
                      <a:r>
                        <a:rPr lang="en-US" baseline="0" dirty="0" smtClean="0">
                          <a:solidFill>
                            <a:schemeClr val="accent3">
                              <a:lumMod val="75000"/>
                            </a:schemeClr>
                          </a:solidFill>
                        </a:rPr>
                        <a:t> </a:t>
                      </a:r>
                      <a:r>
                        <a:rPr lang="en-US" baseline="0" dirty="0" err="1" smtClean="0">
                          <a:solidFill>
                            <a:schemeClr val="accent3">
                              <a:lumMod val="75000"/>
                            </a:schemeClr>
                          </a:solidFill>
                        </a:rPr>
                        <a:t>pentru</a:t>
                      </a:r>
                      <a:r>
                        <a:rPr lang="en-US" baseline="0" dirty="0" smtClean="0">
                          <a:solidFill>
                            <a:schemeClr val="accent3">
                              <a:lumMod val="75000"/>
                            </a:schemeClr>
                          </a:solidFill>
                        </a:rPr>
                        <a:t> </a:t>
                      </a:r>
                      <a:r>
                        <a:rPr lang="en-US" baseline="0" dirty="0" err="1" smtClean="0">
                          <a:solidFill>
                            <a:schemeClr val="accent3">
                              <a:lumMod val="75000"/>
                            </a:schemeClr>
                          </a:solidFill>
                        </a:rPr>
                        <a:t>semestrul</a:t>
                      </a:r>
                      <a:r>
                        <a:rPr lang="en-US" baseline="0" dirty="0" smtClean="0">
                          <a:solidFill>
                            <a:schemeClr val="accent3">
                              <a:lumMod val="75000"/>
                            </a:schemeClr>
                          </a:solidFill>
                        </a:rPr>
                        <a:t> al II-lea </a:t>
                      </a:r>
                      <a:r>
                        <a:rPr lang="en-US" baseline="0" dirty="0" err="1" smtClean="0">
                          <a:solidFill>
                            <a:schemeClr val="accent3">
                              <a:lumMod val="75000"/>
                            </a:schemeClr>
                          </a:solidFill>
                        </a:rPr>
                        <a:t>și</a:t>
                      </a:r>
                      <a:r>
                        <a:rPr lang="en-US" baseline="0" dirty="0" smtClean="0">
                          <a:solidFill>
                            <a:schemeClr val="accent3">
                              <a:lumMod val="75000"/>
                            </a:schemeClr>
                          </a:solidFill>
                        </a:rPr>
                        <a:t> </a:t>
                      </a:r>
                      <a:r>
                        <a:rPr lang="en-US" baseline="0" dirty="0" err="1" smtClean="0">
                          <a:solidFill>
                            <a:schemeClr val="accent3">
                              <a:lumMod val="75000"/>
                            </a:schemeClr>
                          </a:solidFill>
                        </a:rPr>
                        <a:t>standardele</a:t>
                      </a:r>
                      <a:r>
                        <a:rPr lang="en-US" baseline="0" dirty="0" smtClean="0">
                          <a:solidFill>
                            <a:schemeClr val="accent3">
                              <a:lumMod val="75000"/>
                            </a:schemeClr>
                          </a:solidFill>
                        </a:rPr>
                        <a:t> de </a:t>
                      </a:r>
                      <a:r>
                        <a:rPr lang="en-US" baseline="0" dirty="0" err="1" smtClean="0">
                          <a:solidFill>
                            <a:schemeClr val="accent3">
                              <a:lumMod val="75000"/>
                            </a:schemeClr>
                          </a:solidFill>
                        </a:rPr>
                        <a:t>promovare</a:t>
                      </a:r>
                      <a:r>
                        <a:rPr lang="ro-RO" baseline="0" dirty="0" smtClean="0">
                          <a:solidFill>
                            <a:schemeClr val="accent3">
                              <a:lumMod val="75000"/>
                            </a:schemeClr>
                          </a:solidFill>
                        </a:rPr>
                        <a:t>;</a:t>
                      </a:r>
                      <a:r>
                        <a:rPr lang="en-US" baseline="0" dirty="0" smtClean="0">
                          <a:solidFill>
                            <a:schemeClr val="accent3">
                              <a:lumMod val="75000"/>
                            </a:schemeClr>
                          </a:solidFill>
                        </a:rPr>
                        <a:t> </a:t>
                      </a:r>
                    </a:p>
                    <a:p>
                      <a:pPr marL="342900" indent="-342900" algn="just">
                        <a:buAutoNum type="arabicPeriod"/>
                      </a:pPr>
                      <a:r>
                        <a:rPr lang="en-US" baseline="0" dirty="0" err="1" smtClean="0">
                          <a:solidFill>
                            <a:schemeClr val="accent3">
                              <a:lumMod val="75000"/>
                            </a:schemeClr>
                          </a:solidFill>
                        </a:rPr>
                        <a:t>Pregătirea</a:t>
                      </a:r>
                      <a:r>
                        <a:rPr lang="en-US" baseline="0" dirty="0" smtClean="0">
                          <a:solidFill>
                            <a:schemeClr val="accent3">
                              <a:lumMod val="75000"/>
                            </a:schemeClr>
                          </a:solidFill>
                        </a:rPr>
                        <a:t> </a:t>
                      </a:r>
                      <a:r>
                        <a:rPr lang="en-US" baseline="0" dirty="0" err="1" smtClean="0">
                          <a:solidFill>
                            <a:schemeClr val="accent3">
                              <a:lumMod val="75000"/>
                            </a:schemeClr>
                          </a:solidFill>
                        </a:rPr>
                        <a:t>simulărilor</a:t>
                      </a:r>
                      <a:r>
                        <a:rPr lang="en-US" baseline="0" dirty="0" smtClean="0">
                          <a:solidFill>
                            <a:schemeClr val="accent3">
                              <a:lumMod val="75000"/>
                            </a:schemeClr>
                          </a:solidFill>
                        </a:rPr>
                        <a:t> </a:t>
                      </a:r>
                      <a:r>
                        <a:rPr lang="en-US" baseline="0" dirty="0" err="1" smtClean="0">
                          <a:solidFill>
                            <a:schemeClr val="accent3">
                              <a:lumMod val="75000"/>
                            </a:schemeClr>
                          </a:solidFill>
                        </a:rPr>
                        <a:t>naționale</a:t>
                      </a:r>
                      <a:r>
                        <a:rPr lang="ro-RO" baseline="0" dirty="0" smtClean="0">
                          <a:solidFill>
                            <a:schemeClr val="accent3">
                              <a:lumMod val="75000"/>
                            </a:schemeClr>
                          </a:solidFill>
                        </a:rPr>
                        <a:t>;</a:t>
                      </a:r>
                    </a:p>
                    <a:p>
                      <a:pPr marL="342900" indent="-342900" algn="just">
                        <a:buAutoNum type="arabicPeriod"/>
                      </a:pPr>
                      <a:r>
                        <a:rPr lang="ro-RO" baseline="0" dirty="0" smtClean="0">
                          <a:solidFill>
                            <a:schemeClr val="accent3">
                              <a:lumMod val="75000"/>
                            </a:schemeClr>
                          </a:solidFill>
                        </a:rPr>
                        <a:t>ILIAS.</a:t>
                      </a:r>
                    </a:p>
                    <a:p>
                      <a:pPr marL="342900" indent="-342900" algn="just">
                        <a:buAutoNum type="arabicPeriod"/>
                      </a:pPr>
                      <a:endParaRPr lang="en-US" baseline="0" dirty="0" smtClean="0">
                        <a:solidFill>
                          <a:schemeClr val="accent3">
                            <a:lumMod val="75000"/>
                          </a:schemeClr>
                        </a:solidFill>
                      </a:endParaRPr>
                    </a:p>
                    <a:p>
                      <a:pPr marL="0" indent="0" algn="just">
                        <a:buNone/>
                      </a:pPr>
                      <a:endParaRPr lang="en-US" dirty="0">
                        <a:solidFill>
                          <a:schemeClr val="accent3">
                            <a:lumMod val="75000"/>
                          </a:schemeClr>
                        </a:solidFill>
                      </a:endParaRPr>
                    </a:p>
                  </a:txBody>
                  <a:tcPr/>
                </a:tc>
                <a:extLst>
                  <a:ext uri="{0D108BD9-81ED-4DB2-BD59-A6C34878D82A}">
                    <a16:rowId xmlns:a16="http://schemas.microsoft.com/office/drawing/2014/main" val="176814261"/>
                  </a:ext>
                </a:extLst>
              </a:tr>
            </a:tbl>
          </a:graphicData>
        </a:graphic>
      </p:graphicFrame>
    </p:spTree>
    <p:extLst>
      <p:ext uri="{BB962C8B-B14F-4D97-AF65-F5344CB8AC3E}">
        <p14:creationId xmlns:p14="http://schemas.microsoft.com/office/powerpoint/2010/main" val="205772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1120" y="467360"/>
            <a:ext cx="9509760" cy="872709"/>
          </a:xfrm>
        </p:spPr>
        <p:txBody>
          <a:bodyPr/>
          <a:lstStyle/>
          <a:p>
            <a:r>
              <a:rPr lang="ro-RO" dirty="0" smtClean="0"/>
              <a:t>ORDINEA DE ZI</a:t>
            </a:r>
            <a:endParaRPr lang="en-US" dirty="0"/>
          </a:p>
        </p:txBody>
      </p:sp>
      <p:sp>
        <p:nvSpPr>
          <p:cNvPr id="3" name="Content Placeholder 2"/>
          <p:cNvSpPr>
            <a:spLocks noGrp="1"/>
          </p:cNvSpPr>
          <p:nvPr>
            <p:ph idx="1"/>
          </p:nvPr>
        </p:nvSpPr>
        <p:spPr>
          <a:xfrm>
            <a:off x="599090" y="1340070"/>
            <a:ext cx="10957034" cy="4689510"/>
          </a:xfrm>
        </p:spPr>
        <p:txBody>
          <a:bodyPr>
            <a:normAutofit/>
          </a:bodyPr>
          <a:lstStyle/>
          <a:p>
            <a:pPr marL="45720" indent="0">
              <a:buNone/>
            </a:pPr>
            <a:r>
              <a:rPr lang="ro-RO" dirty="0" smtClean="0"/>
              <a:t>1. RAPORT DE ANALIZĂ A ACTIVITĂŢII PE SEMESTRUL I, AN ŞCOLAR 20</a:t>
            </a:r>
            <a:r>
              <a:rPr lang="en-US" dirty="0" smtClean="0"/>
              <a:t>20</a:t>
            </a:r>
            <a:r>
              <a:rPr lang="ro-RO" dirty="0" smtClean="0"/>
              <a:t>-20</a:t>
            </a:r>
            <a:r>
              <a:rPr lang="en-US" dirty="0" smtClean="0"/>
              <a:t>21</a:t>
            </a:r>
            <a:endParaRPr lang="ro-RO" dirty="0" smtClean="0"/>
          </a:p>
          <a:p>
            <a:pPr marL="822960" lvl="1" indent="-457200">
              <a:buFont typeface="+mj-lt"/>
              <a:buAutoNum type="alphaLcParenR"/>
            </a:pPr>
            <a:r>
              <a:rPr lang="ro-RO" dirty="0" smtClean="0"/>
              <a:t>Date statistice</a:t>
            </a:r>
          </a:p>
          <a:p>
            <a:pPr marL="822960" lvl="1" indent="-457200">
              <a:buFont typeface="+mj-lt"/>
              <a:buAutoNum type="alphaLcParenR"/>
            </a:pPr>
            <a:r>
              <a:rPr lang="ro-RO" dirty="0" smtClean="0"/>
              <a:t>Puncte tari - sinteză</a:t>
            </a:r>
          </a:p>
          <a:p>
            <a:pPr marL="822960" lvl="1" indent="-457200">
              <a:buFont typeface="+mj-lt"/>
              <a:buAutoNum type="alphaLcParenR"/>
            </a:pPr>
            <a:r>
              <a:rPr lang="ro-RO" dirty="0" smtClean="0"/>
              <a:t>Puncte slabe – sinteză</a:t>
            </a:r>
          </a:p>
          <a:p>
            <a:pPr marL="822960" lvl="1" indent="-457200">
              <a:buFont typeface="+mj-lt"/>
              <a:buAutoNum type="alphaLcParenR"/>
            </a:pPr>
            <a:r>
              <a:rPr lang="ro-RO" dirty="0" smtClean="0"/>
              <a:t>Direcţii de acţiune</a:t>
            </a:r>
          </a:p>
          <a:p>
            <a:pPr marL="45720" indent="0">
              <a:buNone/>
            </a:pPr>
            <a:r>
              <a:rPr lang="en-US" dirty="0"/>
              <a:t>2</a:t>
            </a:r>
            <a:r>
              <a:rPr lang="ro-RO" dirty="0" smtClean="0"/>
              <a:t>. ILIAS</a:t>
            </a:r>
          </a:p>
          <a:p>
            <a:pPr marL="45720" indent="0">
              <a:buNone/>
            </a:pPr>
            <a:r>
              <a:rPr lang="ro-RO" dirty="0" smtClean="0"/>
              <a:t>3. PROIECTE</a:t>
            </a:r>
          </a:p>
          <a:p>
            <a:pPr marL="45720" indent="0">
              <a:buNone/>
            </a:pPr>
            <a:r>
              <a:rPr lang="ro-RO" dirty="0" smtClean="0"/>
              <a:t>4. ASPECTE ORGANIZATORICE</a:t>
            </a:r>
          </a:p>
          <a:p>
            <a:pPr marL="45720" indent="0">
              <a:buNone/>
            </a:pPr>
            <a:r>
              <a:rPr lang="ro-RO" dirty="0" smtClean="0"/>
              <a:t>5. ARACIP</a:t>
            </a:r>
          </a:p>
          <a:p>
            <a:pPr marL="45720" indent="0">
              <a:buNone/>
            </a:pPr>
            <a:r>
              <a:rPr lang="ro-RO" dirty="0" smtClean="0"/>
              <a:t>6. DIVERSE</a:t>
            </a:r>
          </a:p>
          <a:p>
            <a:endParaRPr lang="en-US" dirty="0"/>
          </a:p>
        </p:txBody>
      </p:sp>
    </p:spTree>
    <p:extLst>
      <p:ext uri="{BB962C8B-B14F-4D97-AF65-F5344CB8AC3E}">
        <p14:creationId xmlns:p14="http://schemas.microsoft.com/office/powerpoint/2010/main" val="1253053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41120" y="467360"/>
            <a:ext cx="9509760" cy="704735"/>
          </a:xfrm>
        </p:spPr>
        <p:txBody>
          <a:bodyPr>
            <a:normAutofit/>
          </a:bodyPr>
          <a:lstStyle/>
          <a:p>
            <a:r>
              <a:rPr lang="ro-RO" sz="2000" dirty="0"/>
              <a:t>RAPORT DE ACTIVITATE AL CATEDREI </a:t>
            </a:r>
            <a:r>
              <a:rPr lang="ro-RO" sz="2000" dirty="0" smtClean="0"/>
              <a:t>de </a:t>
            </a:r>
            <a:r>
              <a:rPr lang="ro-RO" sz="2000" dirty="0"/>
              <a:t>MATEMATICĂ</a:t>
            </a:r>
            <a:r>
              <a:rPr lang="en-US" sz="2000" dirty="0"/>
              <a:t/>
            </a:r>
            <a:br>
              <a:rPr lang="en-US" sz="2000" dirty="0"/>
            </a:br>
            <a:endParaRPr lang="en-US" sz="2000" dirty="0"/>
          </a:p>
        </p:txBody>
      </p:sp>
      <p:graphicFrame>
        <p:nvGraphicFramePr>
          <p:cNvPr id="5" name="Table 4"/>
          <p:cNvGraphicFramePr>
            <a:graphicFrameLocks noGrp="1"/>
          </p:cNvGraphicFramePr>
          <p:nvPr>
            <p:extLst>
              <p:ext uri="{D42A27DB-BD31-4B8C-83A1-F6EECF244321}">
                <p14:modId xmlns:p14="http://schemas.microsoft.com/office/powerpoint/2010/main" val="1782763852"/>
              </p:ext>
            </p:extLst>
          </p:nvPr>
        </p:nvGraphicFramePr>
        <p:xfrm>
          <a:off x="235845" y="1064846"/>
          <a:ext cx="11800985" cy="5871210"/>
        </p:xfrm>
        <a:graphic>
          <a:graphicData uri="http://schemas.openxmlformats.org/drawingml/2006/table">
            <a:tbl>
              <a:tblPr firstRow="1" firstCol="1" bandRow="1">
                <a:tableStyleId>{BC89EF96-8CEA-46FF-86C4-4CE0E7609802}</a:tableStyleId>
              </a:tblPr>
              <a:tblGrid>
                <a:gridCol w="3097559">
                  <a:extLst>
                    <a:ext uri="{9D8B030D-6E8A-4147-A177-3AD203B41FA5}">
                      <a16:colId xmlns:a16="http://schemas.microsoft.com/office/drawing/2014/main" val="4153764495"/>
                    </a:ext>
                  </a:extLst>
                </a:gridCol>
                <a:gridCol w="2651760">
                  <a:extLst>
                    <a:ext uri="{9D8B030D-6E8A-4147-A177-3AD203B41FA5}">
                      <a16:colId xmlns:a16="http://schemas.microsoft.com/office/drawing/2014/main" val="70709412"/>
                    </a:ext>
                  </a:extLst>
                </a:gridCol>
                <a:gridCol w="6051666">
                  <a:extLst>
                    <a:ext uri="{9D8B030D-6E8A-4147-A177-3AD203B41FA5}">
                      <a16:colId xmlns:a16="http://schemas.microsoft.com/office/drawing/2014/main" val="1001465895"/>
                    </a:ext>
                  </a:extLst>
                </a:gridCol>
              </a:tblGrid>
              <a:tr h="167813">
                <a:tc>
                  <a:txBody>
                    <a:bodyPr/>
                    <a:lstStyle/>
                    <a:p>
                      <a:pPr marL="0" marR="0" algn="ctr">
                        <a:lnSpc>
                          <a:spcPct val="107000"/>
                        </a:lnSpc>
                        <a:spcBef>
                          <a:spcPts val="0"/>
                        </a:spcBef>
                        <a:spcAft>
                          <a:spcPts val="0"/>
                        </a:spcAft>
                      </a:pPr>
                      <a:r>
                        <a:rPr lang="ro-RO" sz="1200" dirty="0">
                          <a:effectLst/>
                        </a:rPr>
                        <a:t>PUNCTE TARI:</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tc>
                  <a:txBody>
                    <a:bodyPr/>
                    <a:lstStyle/>
                    <a:p>
                      <a:pPr marL="0" marR="0" algn="ctr">
                        <a:lnSpc>
                          <a:spcPct val="107000"/>
                        </a:lnSpc>
                        <a:spcBef>
                          <a:spcPts val="0"/>
                        </a:spcBef>
                        <a:spcAft>
                          <a:spcPts val="0"/>
                        </a:spcAft>
                      </a:pPr>
                      <a:r>
                        <a:rPr lang="ro-RO" sz="1200">
                          <a:effectLst/>
                        </a:rPr>
                        <a:t>PUNCTE SLABE: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tc>
                  <a:txBody>
                    <a:bodyPr/>
                    <a:lstStyle/>
                    <a:p>
                      <a:pPr marL="0" marR="0" algn="ctr">
                        <a:lnSpc>
                          <a:spcPct val="107000"/>
                        </a:lnSpc>
                        <a:spcBef>
                          <a:spcPts val="0"/>
                        </a:spcBef>
                        <a:spcAft>
                          <a:spcPts val="0"/>
                        </a:spcAft>
                      </a:pPr>
                      <a:r>
                        <a:rPr lang="ro-RO" sz="1200">
                          <a:effectLst/>
                        </a:rPr>
                        <a:t>DIRECȚII DE ACȚIUNE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extLst>
                  <a:ext uri="{0D108BD9-81ED-4DB2-BD59-A6C34878D82A}">
                    <a16:rowId xmlns:a16="http://schemas.microsoft.com/office/drawing/2014/main" val="3649040150"/>
                  </a:ext>
                </a:extLst>
              </a:tr>
              <a:tr h="4744193">
                <a:tc>
                  <a:txBody>
                    <a:bodyPr/>
                    <a:lstStyle/>
                    <a:p>
                      <a:pPr marL="0" marR="0">
                        <a:lnSpc>
                          <a:spcPct val="107000"/>
                        </a:lnSpc>
                        <a:spcBef>
                          <a:spcPts val="0"/>
                        </a:spcBef>
                        <a:spcAft>
                          <a:spcPts val="400"/>
                        </a:spcAft>
                      </a:pPr>
                      <a:r>
                        <a:rPr lang="fr-FR" sz="1200" dirty="0">
                          <a:effectLst/>
                        </a:rPr>
                        <a:t>- to</a:t>
                      </a:r>
                      <a:r>
                        <a:rPr lang="ro-RO" sz="1200" dirty="0">
                          <a:effectLst/>
                        </a:rPr>
                        <a:t>ți </a:t>
                      </a:r>
                      <a:r>
                        <a:rPr lang="fr-FR" sz="1200" dirty="0" err="1">
                          <a:effectLst/>
                        </a:rPr>
                        <a:t>membrii</a:t>
                      </a:r>
                      <a:r>
                        <a:rPr lang="fr-FR" sz="1200" dirty="0">
                          <a:effectLst/>
                        </a:rPr>
                        <a:t> </a:t>
                      </a:r>
                      <a:r>
                        <a:rPr lang="fr-FR" sz="1200" dirty="0" err="1">
                          <a:effectLst/>
                        </a:rPr>
                        <a:t>catedrei</a:t>
                      </a:r>
                      <a:r>
                        <a:rPr lang="fr-FR" sz="1200" dirty="0">
                          <a:effectLst/>
                        </a:rPr>
                        <a:t> </a:t>
                      </a:r>
                      <a:r>
                        <a:rPr lang="fr-FR" sz="1200" dirty="0" err="1">
                          <a:effectLst/>
                        </a:rPr>
                        <a:t>sunt</a:t>
                      </a:r>
                      <a:r>
                        <a:rPr lang="fr-FR" sz="1200" dirty="0">
                          <a:effectLst/>
                        </a:rPr>
                        <a:t>  </a:t>
                      </a:r>
                      <a:r>
                        <a:rPr lang="fr-FR" sz="1200" dirty="0" err="1">
                          <a:effectLst/>
                        </a:rPr>
                        <a:t>titulari</a:t>
                      </a:r>
                      <a:r>
                        <a:rPr lang="fr-FR" sz="1200" dirty="0">
                          <a:effectLst/>
                        </a:rPr>
                        <a:t> </a:t>
                      </a:r>
                      <a:r>
                        <a:rPr lang="fr-FR" sz="1200" dirty="0" err="1">
                          <a:effectLst/>
                        </a:rPr>
                        <a:t>în</a:t>
                      </a:r>
                      <a:r>
                        <a:rPr lang="fr-FR" sz="1200" dirty="0">
                          <a:effectLst/>
                        </a:rPr>
                        <a:t> </a:t>
                      </a:r>
                      <a:r>
                        <a:rPr lang="fr-FR" sz="1200" dirty="0" err="1">
                          <a:effectLst/>
                        </a:rPr>
                        <a:t>liceul</a:t>
                      </a:r>
                      <a:r>
                        <a:rPr lang="fr-FR" sz="1200" dirty="0">
                          <a:effectLst/>
                        </a:rPr>
                        <a:t> </a:t>
                      </a:r>
                      <a:r>
                        <a:rPr lang="fr-FR" sz="1200" dirty="0" err="1">
                          <a:effectLst/>
                        </a:rPr>
                        <a:t>nostru</a:t>
                      </a:r>
                      <a:endParaRPr lang="en-US" sz="1200" dirty="0">
                        <a:effectLst/>
                      </a:endParaRPr>
                    </a:p>
                    <a:p>
                      <a:pPr marL="0" marR="0">
                        <a:lnSpc>
                          <a:spcPct val="107000"/>
                        </a:lnSpc>
                        <a:spcBef>
                          <a:spcPts val="0"/>
                        </a:spcBef>
                        <a:spcAft>
                          <a:spcPts val="400"/>
                        </a:spcAft>
                      </a:pPr>
                      <a:r>
                        <a:rPr lang="fr-FR" sz="1200" dirty="0">
                          <a:effectLst/>
                        </a:rPr>
                        <a:t>- </a:t>
                      </a:r>
                      <a:r>
                        <a:rPr lang="fr-FR" sz="1200" dirty="0" err="1">
                          <a:effectLst/>
                        </a:rPr>
                        <a:t>publicații</a:t>
                      </a:r>
                      <a:r>
                        <a:rPr lang="fr-FR" sz="1200" dirty="0">
                          <a:effectLst/>
                        </a:rPr>
                        <a:t>, </a:t>
                      </a:r>
                      <a:r>
                        <a:rPr lang="fr-FR" sz="1200" dirty="0" err="1">
                          <a:effectLst/>
                        </a:rPr>
                        <a:t>culegeri</a:t>
                      </a:r>
                      <a:r>
                        <a:rPr lang="fr-FR" sz="1200" dirty="0">
                          <a:effectLst/>
                        </a:rPr>
                        <a:t>, </a:t>
                      </a:r>
                      <a:r>
                        <a:rPr lang="fr-FR" sz="1200" dirty="0" err="1">
                          <a:effectLst/>
                        </a:rPr>
                        <a:t>articole</a:t>
                      </a:r>
                      <a:endParaRPr lang="en-US" sz="1200" dirty="0">
                        <a:effectLst/>
                      </a:endParaRPr>
                    </a:p>
                    <a:p>
                      <a:pPr marL="0" marR="0">
                        <a:lnSpc>
                          <a:spcPct val="107000"/>
                        </a:lnSpc>
                        <a:spcBef>
                          <a:spcPts val="0"/>
                        </a:spcBef>
                        <a:spcAft>
                          <a:spcPts val="400"/>
                        </a:spcAft>
                      </a:pPr>
                      <a:r>
                        <a:rPr lang="fr-FR" sz="1200" dirty="0">
                          <a:effectLst/>
                        </a:rPr>
                        <a:t>- </a:t>
                      </a:r>
                      <a:r>
                        <a:rPr lang="fr-FR" sz="1200" dirty="0" err="1">
                          <a:effectLst/>
                        </a:rPr>
                        <a:t>participări</a:t>
                      </a:r>
                      <a:r>
                        <a:rPr lang="fr-FR" sz="1200" dirty="0">
                          <a:effectLst/>
                        </a:rPr>
                        <a:t> la </a:t>
                      </a:r>
                      <a:r>
                        <a:rPr lang="fr-FR" sz="1200" dirty="0" err="1">
                          <a:effectLst/>
                        </a:rPr>
                        <a:t>proiecte</a:t>
                      </a:r>
                      <a:r>
                        <a:rPr lang="fr-FR" sz="1200" dirty="0">
                          <a:effectLst/>
                        </a:rPr>
                        <a:t>, </a:t>
                      </a:r>
                      <a:r>
                        <a:rPr lang="fr-FR" sz="1200" dirty="0" err="1">
                          <a:effectLst/>
                        </a:rPr>
                        <a:t>activităţi</a:t>
                      </a:r>
                      <a:r>
                        <a:rPr lang="fr-FR" sz="1200" dirty="0">
                          <a:effectLst/>
                        </a:rPr>
                        <a:t> - </a:t>
                      </a:r>
                      <a:r>
                        <a:rPr lang="fr-FR" sz="1200" dirty="0" err="1">
                          <a:effectLst/>
                        </a:rPr>
                        <a:t>şi</a:t>
                      </a:r>
                      <a:r>
                        <a:rPr lang="fr-FR" sz="1200" dirty="0">
                          <a:effectLst/>
                        </a:rPr>
                        <a:t> </a:t>
                      </a:r>
                      <a:r>
                        <a:rPr lang="fr-FR" sz="1200" dirty="0" err="1">
                          <a:effectLst/>
                        </a:rPr>
                        <a:t>cu</a:t>
                      </a:r>
                      <a:r>
                        <a:rPr lang="fr-FR" sz="1200" dirty="0">
                          <a:effectLst/>
                        </a:rPr>
                        <a:t> </a:t>
                      </a:r>
                      <a:r>
                        <a:rPr lang="fr-FR" sz="1200" dirty="0" err="1">
                          <a:effectLst/>
                        </a:rPr>
                        <a:t>elevii</a:t>
                      </a:r>
                      <a:endParaRPr lang="en-US" sz="1200" dirty="0">
                        <a:effectLst/>
                      </a:endParaRPr>
                    </a:p>
                    <a:p>
                      <a:pPr marL="0" marR="0">
                        <a:lnSpc>
                          <a:spcPct val="107000"/>
                        </a:lnSpc>
                        <a:spcBef>
                          <a:spcPts val="0"/>
                        </a:spcBef>
                        <a:spcAft>
                          <a:spcPts val="400"/>
                        </a:spcAft>
                      </a:pPr>
                      <a:r>
                        <a:rPr lang="fr-FR" sz="1200" dirty="0">
                          <a:effectLst/>
                        </a:rPr>
                        <a:t>- </a:t>
                      </a:r>
                      <a:r>
                        <a:rPr lang="fr-FR" sz="1200" dirty="0" err="1">
                          <a:effectLst/>
                        </a:rPr>
                        <a:t>desfășurare</a:t>
                      </a:r>
                      <a:r>
                        <a:rPr lang="fr-FR" sz="1200" dirty="0">
                          <a:effectLst/>
                        </a:rPr>
                        <a:t> de ore de </a:t>
                      </a:r>
                      <a:r>
                        <a:rPr lang="fr-FR" sz="1200" dirty="0" err="1">
                          <a:effectLst/>
                        </a:rPr>
                        <a:t>consultații</a:t>
                      </a:r>
                      <a:r>
                        <a:rPr lang="fr-FR" sz="1200" dirty="0">
                          <a:effectLst/>
                        </a:rPr>
                        <a:t> </a:t>
                      </a:r>
                      <a:r>
                        <a:rPr lang="fr-FR" sz="1200" dirty="0" err="1">
                          <a:effectLst/>
                        </a:rPr>
                        <a:t>cu</a:t>
                      </a:r>
                      <a:r>
                        <a:rPr lang="fr-FR" sz="1200" dirty="0">
                          <a:effectLst/>
                        </a:rPr>
                        <a:t> </a:t>
                      </a:r>
                      <a:r>
                        <a:rPr lang="fr-FR" sz="1200" dirty="0" err="1">
                          <a:effectLst/>
                        </a:rPr>
                        <a:t>elevii</a:t>
                      </a:r>
                      <a:r>
                        <a:rPr lang="fr-FR" sz="1200" dirty="0">
                          <a:effectLst/>
                        </a:rPr>
                        <a:t>, </a:t>
                      </a:r>
                      <a:r>
                        <a:rPr lang="fr-FR" sz="1200" dirty="0" err="1">
                          <a:effectLst/>
                        </a:rPr>
                        <a:t>pregătiri</a:t>
                      </a:r>
                      <a:r>
                        <a:rPr lang="fr-FR" sz="1200" dirty="0">
                          <a:effectLst/>
                        </a:rPr>
                        <a:t> </a:t>
                      </a:r>
                      <a:r>
                        <a:rPr lang="fr-FR" sz="1200" dirty="0" err="1">
                          <a:effectLst/>
                        </a:rPr>
                        <a:t>pentru</a:t>
                      </a:r>
                      <a:r>
                        <a:rPr lang="fr-FR" sz="1200" dirty="0">
                          <a:effectLst/>
                        </a:rPr>
                        <a:t> </a:t>
                      </a:r>
                      <a:r>
                        <a:rPr lang="fr-FR" sz="1200" dirty="0" err="1">
                          <a:effectLst/>
                        </a:rPr>
                        <a:t>bacalaureat</a:t>
                      </a:r>
                      <a:endParaRPr lang="en-US" sz="1200" dirty="0">
                        <a:effectLst/>
                      </a:endParaRPr>
                    </a:p>
                    <a:p>
                      <a:pPr marL="0" marR="0">
                        <a:lnSpc>
                          <a:spcPct val="107000"/>
                        </a:lnSpc>
                        <a:spcBef>
                          <a:spcPts val="0"/>
                        </a:spcBef>
                        <a:spcAft>
                          <a:spcPts val="400"/>
                        </a:spcAft>
                      </a:pPr>
                      <a:r>
                        <a:rPr lang="fr-FR" sz="1200" dirty="0">
                          <a:effectLst/>
                        </a:rPr>
                        <a:t>- </a:t>
                      </a:r>
                      <a:r>
                        <a:rPr lang="fr-FR" sz="1200" dirty="0" err="1">
                          <a:effectLst/>
                        </a:rPr>
                        <a:t>transparența</a:t>
                      </a:r>
                      <a:r>
                        <a:rPr lang="fr-FR" sz="1200" dirty="0">
                          <a:effectLst/>
                        </a:rPr>
                        <a:t> </a:t>
                      </a:r>
                      <a:r>
                        <a:rPr lang="fr-FR" sz="1200" dirty="0" err="1">
                          <a:effectLst/>
                        </a:rPr>
                        <a:t>din</a:t>
                      </a:r>
                      <a:r>
                        <a:rPr lang="fr-FR" sz="1200" dirty="0">
                          <a:effectLst/>
                        </a:rPr>
                        <a:t> </a:t>
                      </a:r>
                      <a:r>
                        <a:rPr lang="fr-FR" sz="1200" dirty="0" err="1">
                          <a:effectLst/>
                        </a:rPr>
                        <a:t>cadrul</a:t>
                      </a:r>
                      <a:r>
                        <a:rPr lang="fr-FR" sz="1200" dirty="0">
                          <a:effectLst/>
                        </a:rPr>
                        <a:t> </a:t>
                      </a:r>
                      <a:r>
                        <a:rPr lang="fr-FR" sz="1200" dirty="0" err="1">
                          <a:effectLst/>
                        </a:rPr>
                        <a:t>catedrei</a:t>
                      </a:r>
                      <a:endParaRPr lang="en-US" sz="1200" dirty="0">
                        <a:effectLst/>
                      </a:endParaRPr>
                    </a:p>
                    <a:p>
                      <a:pPr marL="0" marR="0">
                        <a:lnSpc>
                          <a:spcPct val="107000"/>
                        </a:lnSpc>
                        <a:spcBef>
                          <a:spcPts val="0"/>
                        </a:spcBef>
                        <a:spcAft>
                          <a:spcPts val="400"/>
                        </a:spcAft>
                      </a:pPr>
                      <a:r>
                        <a:rPr lang="fr-FR" sz="1200" dirty="0">
                          <a:effectLst/>
                        </a:rPr>
                        <a:t>- </a:t>
                      </a:r>
                      <a:r>
                        <a:rPr lang="fr-FR" sz="1200" dirty="0" err="1">
                          <a:effectLst/>
                        </a:rPr>
                        <a:t>folosirea</a:t>
                      </a:r>
                      <a:r>
                        <a:rPr lang="fr-FR" sz="1200" dirty="0">
                          <a:effectLst/>
                        </a:rPr>
                        <a:t> </a:t>
                      </a:r>
                      <a:r>
                        <a:rPr lang="fr-FR" sz="1200" dirty="0" err="1">
                          <a:effectLst/>
                        </a:rPr>
                        <a:t>unor</a:t>
                      </a:r>
                      <a:r>
                        <a:rPr lang="fr-FR" sz="1200" dirty="0">
                          <a:effectLst/>
                        </a:rPr>
                        <a:t> </a:t>
                      </a:r>
                      <a:r>
                        <a:rPr lang="fr-FR" sz="1200" dirty="0" err="1">
                          <a:effectLst/>
                        </a:rPr>
                        <a:t>metode</a:t>
                      </a:r>
                      <a:r>
                        <a:rPr lang="fr-FR" sz="1200" dirty="0">
                          <a:effectLst/>
                        </a:rPr>
                        <a:t> moderne </a:t>
                      </a:r>
                      <a:r>
                        <a:rPr lang="fr-FR" sz="1200" dirty="0" err="1">
                          <a:effectLst/>
                        </a:rPr>
                        <a:t>în</a:t>
                      </a:r>
                      <a:r>
                        <a:rPr lang="fr-FR" sz="1200" dirty="0">
                          <a:effectLst/>
                        </a:rPr>
                        <a:t> </a:t>
                      </a:r>
                      <a:r>
                        <a:rPr lang="fr-FR" sz="1200" dirty="0" err="1">
                          <a:effectLst/>
                        </a:rPr>
                        <a:t>predare</a:t>
                      </a:r>
                      <a:r>
                        <a:rPr lang="fr-FR" sz="1200" dirty="0">
                          <a:effectLst/>
                        </a:rPr>
                        <a:t> (ex: ore </a:t>
                      </a:r>
                      <a:r>
                        <a:rPr lang="fr-FR" sz="1200" dirty="0" err="1">
                          <a:effectLst/>
                        </a:rPr>
                        <a:t>în</a:t>
                      </a:r>
                      <a:r>
                        <a:rPr lang="fr-FR" sz="1200" dirty="0">
                          <a:effectLst/>
                        </a:rPr>
                        <a:t> , </a:t>
                      </a:r>
                      <a:r>
                        <a:rPr lang="fr-FR" sz="1200" dirty="0" err="1">
                          <a:effectLst/>
                        </a:rPr>
                        <a:t>existenţa</a:t>
                      </a:r>
                      <a:r>
                        <a:rPr lang="fr-FR" sz="1200" dirty="0">
                          <a:effectLst/>
                        </a:rPr>
                        <a:t> </a:t>
                      </a:r>
                      <a:r>
                        <a:rPr lang="fr-FR" sz="1200" dirty="0" err="1">
                          <a:effectLst/>
                        </a:rPr>
                        <a:t>suporturilor</a:t>
                      </a:r>
                      <a:r>
                        <a:rPr lang="fr-FR" sz="1200" dirty="0">
                          <a:effectLst/>
                        </a:rPr>
                        <a:t> de </a:t>
                      </a:r>
                      <a:r>
                        <a:rPr lang="fr-FR" sz="1200" dirty="0" err="1">
                          <a:effectLst/>
                        </a:rPr>
                        <a:t>curs</a:t>
                      </a:r>
                      <a:r>
                        <a:rPr lang="fr-FR" sz="1200" dirty="0">
                          <a:effectLst/>
                        </a:rPr>
                        <a:t>/</a:t>
                      </a:r>
                      <a:r>
                        <a:rPr lang="fr-FR" sz="1200" dirty="0" err="1">
                          <a:effectLst/>
                        </a:rPr>
                        <a:t>auxiliarelor</a:t>
                      </a:r>
                      <a:r>
                        <a:rPr lang="fr-FR" sz="1200" dirty="0">
                          <a:effectLst/>
                        </a:rPr>
                        <a:t>/</a:t>
                      </a:r>
                      <a:r>
                        <a:rPr lang="fr-FR" sz="1200" dirty="0" err="1">
                          <a:effectLst/>
                        </a:rPr>
                        <a:t>materialelor</a:t>
                      </a:r>
                      <a:r>
                        <a:rPr lang="fr-FR" sz="1200" dirty="0">
                          <a:effectLst/>
                        </a:rPr>
                        <a:t> de </a:t>
                      </a:r>
                      <a:r>
                        <a:rPr lang="fr-FR" sz="1200" dirty="0" err="1">
                          <a:effectLst/>
                        </a:rPr>
                        <a:t>învățare</a:t>
                      </a:r>
                      <a:r>
                        <a:rPr lang="fr-FR" sz="1200" dirty="0">
                          <a:effectLst/>
                        </a:rPr>
                        <a:t>) </a:t>
                      </a:r>
                      <a:r>
                        <a:rPr lang="fr-FR" sz="1200" dirty="0" err="1">
                          <a:effectLst/>
                        </a:rPr>
                        <a:t>şi</a:t>
                      </a:r>
                      <a:r>
                        <a:rPr lang="fr-FR" sz="1200" dirty="0">
                          <a:effectLst/>
                        </a:rPr>
                        <a:t> </a:t>
                      </a:r>
                      <a:r>
                        <a:rPr lang="fr-FR" sz="1200" dirty="0" err="1">
                          <a:effectLst/>
                        </a:rPr>
                        <a:t>în</a:t>
                      </a:r>
                      <a:r>
                        <a:rPr lang="fr-FR" sz="1200" dirty="0">
                          <a:effectLst/>
                        </a:rPr>
                        <a:t> </a:t>
                      </a:r>
                      <a:r>
                        <a:rPr lang="fr-FR" sz="1200" dirty="0" err="1">
                          <a:effectLst/>
                        </a:rPr>
                        <a:t>evaluare</a:t>
                      </a:r>
                      <a:r>
                        <a:rPr lang="fr-FR" sz="1200" dirty="0">
                          <a:effectLst/>
                        </a:rPr>
                        <a:t> (ex: </a:t>
                      </a:r>
                      <a:r>
                        <a:rPr lang="fr-FR" sz="1200" dirty="0" err="1">
                          <a:effectLst/>
                        </a:rPr>
                        <a:t>portofolii</a:t>
                      </a:r>
                      <a:r>
                        <a:rPr lang="fr-FR" sz="1200" dirty="0">
                          <a:effectLst/>
                        </a:rPr>
                        <a:t>, teste/</a:t>
                      </a:r>
                      <a:r>
                        <a:rPr lang="fr-FR" sz="1200" dirty="0" err="1">
                          <a:effectLst/>
                        </a:rPr>
                        <a:t>evaluări</a:t>
                      </a:r>
                      <a:r>
                        <a:rPr lang="fr-FR" sz="1200" dirty="0">
                          <a:effectLst/>
                        </a:rPr>
                        <a:t> online)</a:t>
                      </a:r>
                      <a:endParaRPr lang="en-US" sz="1200" dirty="0">
                        <a:effectLst/>
                      </a:endParaRPr>
                    </a:p>
                    <a:p>
                      <a:pPr marL="0" marR="0">
                        <a:lnSpc>
                          <a:spcPct val="107000"/>
                        </a:lnSpc>
                        <a:spcBef>
                          <a:spcPts val="0"/>
                        </a:spcBef>
                        <a:spcAft>
                          <a:spcPts val="400"/>
                        </a:spcAft>
                      </a:pPr>
                      <a:r>
                        <a:rPr lang="fr-FR" sz="1200" dirty="0">
                          <a:effectLst/>
                        </a:rPr>
                        <a:t>- </a:t>
                      </a:r>
                      <a:r>
                        <a:rPr lang="fr-FR" sz="1200" dirty="0" err="1">
                          <a:effectLst/>
                        </a:rPr>
                        <a:t>participarea</a:t>
                      </a:r>
                      <a:r>
                        <a:rPr lang="fr-FR" sz="1200" dirty="0">
                          <a:effectLst/>
                        </a:rPr>
                        <a:t> la </a:t>
                      </a:r>
                      <a:r>
                        <a:rPr lang="fr-FR" sz="1200" dirty="0" err="1">
                          <a:effectLst/>
                        </a:rPr>
                        <a:t>cursuri</a:t>
                      </a:r>
                      <a:r>
                        <a:rPr lang="fr-FR" sz="1200" dirty="0">
                          <a:effectLst/>
                        </a:rPr>
                        <a:t> de </a:t>
                      </a:r>
                      <a:r>
                        <a:rPr lang="fr-FR" sz="1200" dirty="0" err="1">
                          <a:effectLst/>
                        </a:rPr>
                        <a:t>perfecționare</a:t>
                      </a:r>
                      <a:endParaRPr lang="en-US" sz="1200" dirty="0">
                        <a:effectLst/>
                      </a:endParaRPr>
                    </a:p>
                    <a:p>
                      <a:pPr marL="0" marR="0">
                        <a:lnSpc>
                          <a:spcPct val="107000"/>
                        </a:lnSpc>
                        <a:spcBef>
                          <a:spcPts val="0"/>
                        </a:spcBef>
                        <a:spcAft>
                          <a:spcPts val="400"/>
                        </a:spcAft>
                      </a:pPr>
                      <a:r>
                        <a:rPr lang="fr-FR" sz="1200" dirty="0">
                          <a:effectLst/>
                        </a:rPr>
                        <a:t>- </a:t>
                      </a:r>
                      <a:r>
                        <a:rPr lang="fr-FR" sz="1200" dirty="0" err="1">
                          <a:effectLst/>
                        </a:rPr>
                        <a:t>evaluarea</a:t>
                      </a:r>
                      <a:r>
                        <a:rPr lang="fr-FR" sz="1200" dirty="0">
                          <a:effectLst/>
                        </a:rPr>
                        <a:t> </a:t>
                      </a:r>
                      <a:r>
                        <a:rPr lang="fr-FR" sz="1200" dirty="0" err="1">
                          <a:effectLst/>
                        </a:rPr>
                        <a:t>ritmică</a:t>
                      </a:r>
                      <a:r>
                        <a:rPr lang="fr-FR" sz="1200" dirty="0">
                          <a:effectLst/>
                        </a:rPr>
                        <a:t> </a:t>
                      </a:r>
                      <a:r>
                        <a:rPr lang="fr-FR" sz="1200" dirty="0" err="1">
                          <a:effectLst/>
                        </a:rPr>
                        <a:t>şi</a:t>
                      </a:r>
                      <a:r>
                        <a:rPr lang="fr-FR" sz="1200" dirty="0">
                          <a:effectLst/>
                        </a:rPr>
                        <a:t> </a:t>
                      </a:r>
                      <a:r>
                        <a:rPr lang="fr-FR" sz="1200" dirty="0" err="1">
                          <a:effectLst/>
                        </a:rPr>
                        <a:t>unitară</a:t>
                      </a:r>
                      <a:endParaRPr lang="en-US" sz="1200" dirty="0">
                        <a:effectLst/>
                      </a:endParaRPr>
                    </a:p>
                    <a:p>
                      <a:pPr marL="0" marR="0">
                        <a:lnSpc>
                          <a:spcPct val="107000"/>
                        </a:lnSpc>
                        <a:spcBef>
                          <a:spcPts val="0"/>
                        </a:spcBef>
                        <a:spcAft>
                          <a:spcPts val="400"/>
                        </a:spcAft>
                      </a:pPr>
                      <a:r>
                        <a:rPr lang="fr-FR" sz="1200" dirty="0">
                          <a:effectLst/>
                        </a:rPr>
                        <a:t>- </a:t>
                      </a:r>
                      <a:r>
                        <a:rPr lang="fr-FR" sz="1200" dirty="0" err="1">
                          <a:effectLst/>
                        </a:rPr>
                        <a:t>realizarea</a:t>
                      </a:r>
                      <a:r>
                        <a:rPr lang="fr-FR" sz="1200" dirty="0">
                          <a:effectLst/>
                        </a:rPr>
                        <a:t> </a:t>
                      </a:r>
                      <a:r>
                        <a:rPr lang="fr-FR" sz="1200" dirty="0" err="1">
                          <a:effectLst/>
                        </a:rPr>
                        <a:t>și</a:t>
                      </a:r>
                      <a:r>
                        <a:rPr lang="fr-FR" sz="1200" dirty="0">
                          <a:effectLst/>
                        </a:rPr>
                        <a:t> </a:t>
                      </a:r>
                      <a:r>
                        <a:rPr lang="fr-FR" sz="1200" dirty="0" err="1">
                          <a:effectLst/>
                        </a:rPr>
                        <a:t>utilizarea</a:t>
                      </a:r>
                      <a:r>
                        <a:rPr lang="fr-FR" sz="1200" dirty="0">
                          <a:effectLst/>
                        </a:rPr>
                        <a:t> de </a:t>
                      </a:r>
                      <a:r>
                        <a:rPr lang="ro-RO" sz="1200" dirty="0">
                          <a:effectLst/>
                        </a:rPr>
                        <a:t>resurse educaționale deschise (RED)</a:t>
                      </a:r>
                      <a:endParaRPr lang="en-US" sz="1200" dirty="0">
                        <a:effectLst/>
                      </a:endParaRPr>
                    </a:p>
                    <a:p>
                      <a:pPr marL="0" marR="0" algn="just">
                        <a:lnSpc>
                          <a:spcPct val="107000"/>
                        </a:lnSpc>
                        <a:spcBef>
                          <a:spcPts val="0"/>
                        </a:spcBef>
                        <a:spcAft>
                          <a:spcPts val="0"/>
                        </a:spcAft>
                        <a:tabLst>
                          <a:tab pos="1052830" algn="l"/>
                        </a:tabLst>
                      </a:pPr>
                      <a:r>
                        <a:rPr lang="fr-FR" sz="1200" dirty="0">
                          <a:effectLst/>
                        </a:rPr>
                        <a:t>- bun climat de </a:t>
                      </a:r>
                      <a:r>
                        <a:rPr lang="fr-FR" sz="1200" dirty="0" err="1">
                          <a:effectLst/>
                        </a:rPr>
                        <a:t>colaborare</a:t>
                      </a:r>
                      <a:r>
                        <a:rPr lang="fr-FR" sz="1200" dirty="0">
                          <a:effectLst/>
                        </a:rPr>
                        <a:t> </a:t>
                      </a:r>
                      <a:r>
                        <a:rPr lang="fr-FR" sz="1200" dirty="0" err="1">
                          <a:effectLst/>
                        </a:rPr>
                        <a:t>între</a:t>
                      </a:r>
                      <a:r>
                        <a:rPr lang="fr-FR" sz="1200" dirty="0">
                          <a:effectLst/>
                        </a:rPr>
                        <a:t> </a:t>
                      </a:r>
                      <a:r>
                        <a:rPr lang="fr-FR" sz="1200" dirty="0" err="1">
                          <a:effectLst/>
                        </a:rPr>
                        <a:t>profesori</a:t>
                      </a:r>
                      <a:r>
                        <a:rPr lang="fr-FR" sz="1200" dirty="0">
                          <a:effectLst/>
                        </a:rPr>
                        <a:t> </a:t>
                      </a:r>
                      <a:r>
                        <a:rPr lang="fr-FR" sz="1200" dirty="0" err="1">
                          <a:effectLst/>
                        </a:rPr>
                        <a:t>şi</a:t>
                      </a:r>
                      <a:r>
                        <a:rPr lang="fr-FR" sz="1200" dirty="0">
                          <a:effectLst/>
                        </a:rPr>
                        <a:t> </a:t>
                      </a:r>
                      <a:r>
                        <a:rPr lang="fr-FR" sz="1200" dirty="0" err="1">
                          <a:effectLst/>
                        </a:rPr>
                        <a:t>elevi</a:t>
                      </a:r>
                      <a:r>
                        <a:rPr lang="fr-FR" sz="1200" dirty="0">
                          <a:effectLst/>
                        </a:rPr>
                        <a:t>, </a:t>
                      </a:r>
                      <a:r>
                        <a:rPr lang="fr-FR" sz="1200" dirty="0" err="1">
                          <a:effectLst/>
                        </a:rPr>
                        <a:t>precum</a:t>
                      </a:r>
                      <a:r>
                        <a:rPr lang="fr-FR" sz="1200" dirty="0">
                          <a:effectLst/>
                        </a:rPr>
                        <a:t> </a:t>
                      </a:r>
                      <a:r>
                        <a:rPr lang="fr-FR" sz="1200" dirty="0" err="1">
                          <a:effectLst/>
                        </a:rPr>
                        <a:t>și</a:t>
                      </a:r>
                      <a:r>
                        <a:rPr lang="fr-FR" sz="1200" dirty="0">
                          <a:effectLst/>
                        </a:rPr>
                        <a:t> </a:t>
                      </a:r>
                      <a:r>
                        <a:rPr lang="fr-FR" sz="1200" dirty="0" err="1">
                          <a:effectLst/>
                        </a:rPr>
                        <a:t>cu</a:t>
                      </a:r>
                      <a:r>
                        <a:rPr lang="fr-FR" sz="1200" dirty="0">
                          <a:effectLst/>
                        </a:rPr>
                        <a:t> </a:t>
                      </a:r>
                      <a:r>
                        <a:rPr lang="fr-FR" sz="1200" dirty="0" err="1">
                          <a:effectLst/>
                        </a:rPr>
                        <a:t>părinții</a:t>
                      </a:r>
                      <a:r>
                        <a:rPr lang="fr-FR" sz="1200" dirty="0">
                          <a:effectLst/>
                        </a:rPr>
                        <a:t> </a:t>
                      </a:r>
                      <a:r>
                        <a:rPr lang="fr-FR" sz="1200" dirty="0" err="1">
                          <a:effectLst/>
                        </a:rPr>
                        <a:t>acestora</a:t>
                      </a:r>
                      <a:r>
                        <a:rPr lang="fr-FR" sz="1200" dirty="0">
                          <a:effectLst/>
                        </a:rPr>
                        <a:t>, dar </a:t>
                      </a:r>
                      <a:r>
                        <a:rPr lang="fr-FR" sz="1200" dirty="0" err="1">
                          <a:effectLst/>
                        </a:rPr>
                        <a:t>și</a:t>
                      </a:r>
                      <a:r>
                        <a:rPr lang="fr-FR" sz="1200" dirty="0">
                          <a:effectLst/>
                        </a:rPr>
                        <a:t> </a:t>
                      </a:r>
                      <a:r>
                        <a:rPr lang="fr-FR" sz="1200" dirty="0" err="1">
                          <a:effectLst/>
                        </a:rPr>
                        <a:t>cu</a:t>
                      </a:r>
                      <a:r>
                        <a:rPr lang="fr-FR" sz="1200" dirty="0">
                          <a:effectLst/>
                        </a:rPr>
                        <a:t> </a:t>
                      </a:r>
                      <a:r>
                        <a:rPr lang="fr-FR" sz="1200" dirty="0" err="1">
                          <a:effectLst/>
                        </a:rPr>
                        <a:t>diriginții</a:t>
                      </a:r>
                      <a:r>
                        <a:rPr lang="fr-FR" sz="1200" dirty="0">
                          <a:effectLst/>
                        </a:rPr>
                        <a:t> </a:t>
                      </a:r>
                      <a:r>
                        <a:rPr lang="fr-FR" sz="1200" dirty="0" err="1">
                          <a:effectLst/>
                        </a:rPr>
                        <a:t>claselor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tc>
                  <a:txBody>
                    <a:bodyPr/>
                    <a:lstStyle/>
                    <a:p>
                      <a:pPr marL="0" marR="0">
                        <a:lnSpc>
                          <a:spcPct val="107000"/>
                        </a:lnSpc>
                        <a:spcBef>
                          <a:spcPts val="0"/>
                        </a:spcBef>
                        <a:spcAft>
                          <a:spcPts val="800"/>
                        </a:spcAft>
                      </a:pPr>
                      <a:r>
                        <a:rPr lang="it-IT" sz="1200" dirty="0">
                          <a:effectLst/>
                        </a:rPr>
                        <a:t>- nerealizarea sarcinilor la timp de către unii membri ai catedrei</a:t>
                      </a:r>
                      <a:endParaRPr lang="en-US" sz="1200" dirty="0">
                        <a:effectLst/>
                      </a:endParaRPr>
                    </a:p>
                    <a:p>
                      <a:pPr marL="0" marR="0">
                        <a:lnSpc>
                          <a:spcPct val="107000"/>
                        </a:lnSpc>
                        <a:spcBef>
                          <a:spcPts val="0"/>
                        </a:spcBef>
                        <a:spcAft>
                          <a:spcPts val="800"/>
                        </a:spcAft>
                      </a:pPr>
                      <a:r>
                        <a:rPr lang="ro-RO" sz="1200" dirty="0">
                          <a:effectLst/>
                        </a:rPr>
                        <a:t>- slabe rezultate la simulările pentru bacalaureat la unele clase</a:t>
                      </a:r>
                      <a:endParaRPr lang="en-US" sz="1200" dirty="0">
                        <a:effectLst/>
                      </a:endParaRPr>
                    </a:p>
                    <a:p>
                      <a:pPr marL="0" marR="0">
                        <a:lnSpc>
                          <a:spcPct val="107000"/>
                        </a:lnSpc>
                        <a:spcBef>
                          <a:spcPts val="0"/>
                        </a:spcBef>
                        <a:spcAft>
                          <a:spcPts val="0"/>
                        </a:spcAft>
                      </a:pPr>
                      <a:r>
                        <a:rPr lang="it-IT" sz="1200" dirty="0">
                          <a:effectLst/>
                        </a:rPr>
                        <a:t>- </a:t>
                      </a:r>
                      <a:r>
                        <a:rPr lang="ro-RO" sz="1200" dirty="0">
                          <a:effectLst/>
                        </a:rPr>
                        <a:t>nu se reuseste de fiecare data ca prezentarea continuturilor sa se faca intr-o forma accesibila,in scopul stimularii motivatiei pentru studiul matematicii</a:t>
                      </a:r>
                      <a:endParaRPr lang="en-US" sz="1200" dirty="0">
                        <a:effectLst/>
                      </a:endParaRPr>
                    </a:p>
                    <a:p>
                      <a:pPr marL="0" marR="0" algn="ctr">
                        <a:lnSpc>
                          <a:spcPct val="107000"/>
                        </a:lnSpc>
                        <a:spcBef>
                          <a:spcPts val="0"/>
                        </a:spcBef>
                        <a:spcAft>
                          <a:spcPts val="0"/>
                        </a:spcAft>
                      </a:pPr>
                      <a:r>
                        <a:rPr lang="ro-RO" sz="1200" dirty="0">
                          <a:effectLst/>
                        </a:rPr>
                        <a:t> </a:t>
                      </a:r>
                      <a:endParaRPr lang="en-US" sz="1200" dirty="0">
                        <a:effectLst/>
                      </a:endParaRPr>
                    </a:p>
                    <a:p>
                      <a:pPr marL="0" marR="0" algn="ctr">
                        <a:lnSpc>
                          <a:spcPct val="107000"/>
                        </a:lnSpc>
                        <a:spcBef>
                          <a:spcPts val="0"/>
                        </a:spcBef>
                        <a:spcAft>
                          <a:spcPts val="0"/>
                        </a:spcAft>
                      </a:pPr>
                      <a:r>
                        <a:rPr lang="ro-RO"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tc>
                  <a:txBody>
                    <a:bodyPr/>
                    <a:lstStyle/>
                    <a:p>
                      <a:pPr marL="0" marR="0">
                        <a:lnSpc>
                          <a:spcPct val="107000"/>
                        </a:lnSpc>
                        <a:spcBef>
                          <a:spcPts val="0"/>
                        </a:spcBef>
                        <a:spcAft>
                          <a:spcPts val="0"/>
                        </a:spcAft>
                      </a:pPr>
                      <a:r>
                        <a:rPr lang="ro-RO" sz="1200" dirty="0">
                          <a:effectLst/>
                        </a:rPr>
                        <a:t>- Adecvarea strategiei didactice la particularităţile claselor de elevi și a fiecărui elev (în continuare)</a:t>
                      </a:r>
                      <a:endParaRPr lang="en-US" sz="1200" dirty="0">
                        <a:effectLst/>
                      </a:endParaRPr>
                    </a:p>
                    <a:p>
                      <a:pPr marL="0" marR="0">
                        <a:lnSpc>
                          <a:spcPct val="107000"/>
                        </a:lnSpc>
                        <a:spcBef>
                          <a:spcPts val="0"/>
                        </a:spcBef>
                        <a:spcAft>
                          <a:spcPts val="0"/>
                        </a:spcAft>
                      </a:pPr>
                      <a:r>
                        <a:rPr lang="ro-RO" sz="1200" dirty="0">
                          <a:effectLst/>
                        </a:rPr>
                        <a:t>- Urmărirea atentă a evoluției fiecărui copil, evaluarea periodică</a:t>
                      </a:r>
                      <a:endParaRPr lang="en-US" sz="1200" dirty="0">
                        <a:effectLst/>
                      </a:endParaRPr>
                    </a:p>
                    <a:p>
                      <a:pPr marL="0" marR="0">
                        <a:lnSpc>
                          <a:spcPct val="107000"/>
                        </a:lnSpc>
                        <a:spcBef>
                          <a:spcPts val="0"/>
                        </a:spcBef>
                        <a:spcAft>
                          <a:spcPts val="0"/>
                        </a:spcAft>
                      </a:pPr>
                      <a:r>
                        <a:rPr lang="ro-RO" sz="1200" dirty="0">
                          <a:effectLst/>
                        </a:rPr>
                        <a:t>- Evaluarea periodică a dosarelor/portofoliilor pentru bacalaureat</a:t>
                      </a:r>
                      <a:endParaRPr lang="en-US" sz="1200" dirty="0">
                        <a:effectLst/>
                      </a:endParaRPr>
                    </a:p>
                    <a:p>
                      <a:pPr marL="0" marR="0">
                        <a:lnSpc>
                          <a:spcPct val="107000"/>
                        </a:lnSpc>
                        <a:spcBef>
                          <a:spcPts val="0"/>
                        </a:spcBef>
                        <a:spcAft>
                          <a:spcPts val="0"/>
                        </a:spcAft>
                      </a:pPr>
                      <a:r>
                        <a:rPr lang="ro-RO" sz="1200" dirty="0">
                          <a:effectLst/>
                        </a:rPr>
                        <a:t>- Să pregătim elevii (de la orice nivel de studiu) pentru examenul de bacalaureat încă din prima oră de curs, transmițându-le un mesaj de seriozitate și exigență, la fel ca în anii </a:t>
                      </a:r>
                      <a:r>
                        <a:rPr lang="ro-RO" sz="1200" dirty="0" smtClean="0">
                          <a:effectLst/>
                        </a:rPr>
                        <a:t>trecut</a:t>
                      </a:r>
                      <a:endParaRPr lang="en-US" sz="1200" dirty="0">
                        <a:effectLst/>
                      </a:endParaRPr>
                    </a:p>
                    <a:p>
                      <a:pPr marL="0" marR="0">
                        <a:lnSpc>
                          <a:spcPct val="107000"/>
                        </a:lnSpc>
                        <a:spcBef>
                          <a:spcPts val="0"/>
                        </a:spcBef>
                        <a:spcAft>
                          <a:spcPts val="0"/>
                        </a:spcAft>
                      </a:pPr>
                      <a:r>
                        <a:rPr lang="ro-RO" sz="1200" dirty="0">
                          <a:effectLst/>
                        </a:rPr>
                        <a:t>- Să continuăm evaluarea unitară, să măsurăm cu aceeași unitate de </a:t>
                      </a:r>
                      <a:r>
                        <a:rPr lang="ro-RO" sz="1200" dirty="0" smtClean="0">
                          <a:effectLst/>
                        </a:rPr>
                        <a:t>măsură</a:t>
                      </a:r>
                      <a:endParaRPr lang="en-US" sz="1200" dirty="0">
                        <a:effectLst/>
                      </a:endParaRPr>
                    </a:p>
                    <a:p>
                      <a:pPr marL="0" marR="0">
                        <a:lnSpc>
                          <a:spcPct val="107000"/>
                        </a:lnSpc>
                        <a:spcBef>
                          <a:spcPts val="0"/>
                        </a:spcBef>
                        <a:spcAft>
                          <a:spcPts val="0"/>
                        </a:spcAft>
                      </a:pPr>
                      <a:r>
                        <a:rPr lang="ro-RO" sz="1200" dirty="0">
                          <a:effectLst/>
                        </a:rPr>
                        <a:t>- Să continuăm să avem o evaluare/notare ritmică, pentru a fi într-adevăr formativă</a:t>
                      </a:r>
                      <a:endParaRPr lang="en-US" sz="1200" dirty="0">
                        <a:effectLst/>
                      </a:endParaRPr>
                    </a:p>
                    <a:p>
                      <a:pPr marL="0" marR="0">
                        <a:lnSpc>
                          <a:spcPct val="107000"/>
                        </a:lnSpc>
                        <a:spcBef>
                          <a:spcPts val="0"/>
                        </a:spcBef>
                        <a:spcAft>
                          <a:spcPts val="0"/>
                        </a:spcAft>
                      </a:pPr>
                      <a:r>
                        <a:rPr lang="ro-RO" sz="1200" dirty="0">
                          <a:effectLst/>
                        </a:rPr>
                        <a:t>- Să căutăm noi strategii în vederea menținerii interesului pentru lucru la matematică (indiferent că au fost suspendate olimpiadele și concursurile)</a:t>
                      </a:r>
                      <a:endParaRPr lang="en-US" sz="1200" dirty="0">
                        <a:effectLst/>
                      </a:endParaRPr>
                    </a:p>
                    <a:p>
                      <a:pPr marL="0" marR="0">
                        <a:lnSpc>
                          <a:spcPct val="107000"/>
                        </a:lnSpc>
                        <a:spcBef>
                          <a:spcPts val="0"/>
                        </a:spcBef>
                        <a:spcAft>
                          <a:spcPts val="0"/>
                        </a:spcAft>
                      </a:pPr>
                      <a:r>
                        <a:rPr lang="ro-RO" sz="1200" dirty="0">
                          <a:effectLst/>
                        </a:rPr>
                        <a:t>- Să pregătim elevii de la știimțe sociale astfel încât aparatul matematic să le faciliteze o mai bună înțelegere a materiilor de specialitate și să asigure creerea de conexiuni cu viitoare direcții de studiu/facultăți</a:t>
                      </a:r>
                      <a:endParaRPr lang="en-US" sz="1200" dirty="0">
                        <a:effectLst/>
                      </a:endParaRPr>
                    </a:p>
                    <a:p>
                      <a:pPr marL="0" marR="0">
                        <a:lnSpc>
                          <a:spcPct val="107000"/>
                        </a:lnSpc>
                        <a:spcBef>
                          <a:spcPts val="0"/>
                        </a:spcBef>
                        <a:spcAft>
                          <a:spcPts val="0"/>
                        </a:spcAft>
                      </a:pPr>
                      <a:r>
                        <a:rPr lang="ro-RO" sz="1200" dirty="0">
                          <a:effectLst/>
                        </a:rPr>
                        <a:t>- Să pregătim elevii de la şcoala profesională astfel încât să se descurce cu aparatul matematic necesar cursurilor de instruire practică</a:t>
                      </a:r>
                      <a:endParaRPr lang="en-US" sz="1200" dirty="0">
                        <a:effectLst/>
                      </a:endParaRPr>
                    </a:p>
                    <a:p>
                      <a:pPr marL="0" marR="0">
                        <a:lnSpc>
                          <a:spcPct val="107000"/>
                        </a:lnSpc>
                        <a:spcBef>
                          <a:spcPts val="0"/>
                        </a:spcBef>
                        <a:spcAft>
                          <a:spcPts val="0"/>
                        </a:spcAft>
                      </a:pPr>
                      <a:r>
                        <a:rPr lang="ro-RO" sz="1200" dirty="0">
                          <a:effectLst/>
                        </a:rPr>
                        <a:t>- Utilizarea metodelor moderne</a:t>
                      </a:r>
                      <a:endParaRPr lang="en-US" sz="1200" dirty="0">
                        <a:effectLst/>
                      </a:endParaRPr>
                    </a:p>
                    <a:p>
                      <a:pPr marL="0" marR="0">
                        <a:lnSpc>
                          <a:spcPct val="107000"/>
                        </a:lnSpc>
                        <a:spcBef>
                          <a:spcPts val="0"/>
                        </a:spcBef>
                        <a:spcAft>
                          <a:spcPts val="0"/>
                        </a:spcAft>
                      </a:pPr>
                      <a:r>
                        <a:rPr lang="ro-RO" sz="1200" dirty="0">
                          <a:effectLst/>
                        </a:rPr>
                        <a:t>- Alternarea formelor de activitate</a:t>
                      </a:r>
                      <a:endParaRPr lang="en-US" sz="1200" dirty="0">
                        <a:effectLst/>
                      </a:endParaRPr>
                    </a:p>
                    <a:p>
                      <a:pPr marL="0" marR="0">
                        <a:lnSpc>
                          <a:spcPct val="107000"/>
                        </a:lnSpc>
                        <a:spcBef>
                          <a:spcPts val="0"/>
                        </a:spcBef>
                        <a:spcAft>
                          <a:spcPts val="0"/>
                        </a:spcAft>
                      </a:pPr>
                      <a:r>
                        <a:rPr lang="ro-RO" sz="1200" dirty="0">
                          <a:effectLst/>
                        </a:rPr>
                        <a:t>- Pregătirea elevilor participanți la olimpiadă/concursuri, simpozioane care se vor ivi</a:t>
                      </a:r>
                      <a:endParaRPr lang="en-US" sz="1200" dirty="0">
                        <a:effectLst/>
                      </a:endParaRPr>
                    </a:p>
                    <a:p>
                      <a:pPr marL="0" marR="0">
                        <a:lnSpc>
                          <a:spcPct val="107000"/>
                        </a:lnSpc>
                        <a:spcBef>
                          <a:spcPts val="0"/>
                        </a:spcBef>
                        <a:spcAft>
                          <a:spcPts val="0"/>
                        </a:spcAft>
                      </a:pPr>
                      <a:r>
                        <a:rPr lang="ro-RO" sz="1200" dirty="0">
                          <a:effectLst/>
                        </a:rPr>
                        <a:t>- Participarea în continuare a profesorilor la cursuri de perfecționare</a:t>
                      </a:r>
                      <a:endParaRPr lang="en-US" sz="1200" dirty="0">
                        <a:effectLst/>
                      </a:endParaRPr>
                    </a:p>
                    <a:p>
                      <a:pPr marL="0" marR="0">
                        <a:lnSpc>
                          <a:spcPct val="107000"/>
                        </a:lnSpc>
                        <a:spcBef>
                          <a:spcPts val="0"/>
                        </a:spcBef>
                        <a:spcAft>
                          <a:spcPts val="0"/>
                        </a:spcAft>
                      </a:pPr>
                      <a:r>
                        <a:rPr lang="ro-RO" sz="1200" dirty="0">
                          <a:effectLst/>
                        </a:rPr>
                        <a:t>- Găsirea unor forme atractive de motivare a profesorilor din catedră.</a:t>
                      </a:r>
                      <a:endParaRPr lang="en-US" sz="1200" dirty="0">
                        <a:effectLst/>
                      </a:endParaRPr>
                    </a:p>
                    <a:p>
                      <a:pPr marL="0" marR="0">
                        <a:lnSpc>
                          <a:spcPct val="107000"/>
                        </a:lnSpc>
                        <a:spcBef>
                          <a:spcPts val="0"/>
                        </a:spcBef>
                        <a:spcAft>
                          <a:spcPts val="0"/>
                        </a:spcAft>
                      </a:pPr>
                      <a:r>
                        <a:rPr lang="ro-RO" sz="1200" dirty="0">
                          <a:effectLst/>
                        </a:rPr>
                        <a:t>- Consultații la clasele unde sunt problemele cele mai mari cu lucrul în online</a:t>
                      </a:r>
                      <a:endParaRPr lang="en-US" sz="1200" dirty="0">
                        <a:effectLst/>
                      </a:endParaRPr>
                    </a:p>
                    <a:p>
                      <a:pPr marL="0" marR="0">
                        <a:lnSpc>
                          <a:spcPct val="107000"/>
                        </a:lnSpc>
                        <a:spcBef>
                          <a:spcPts val="0"/>
                        </a:spcBef>
                        <a:spcAft>
                          <a:spcPts val="0"/>
                        </a:spcAft>
                      </a:pPr>
                      <a:r>
                        <a:rPr lang="ro-RO" sz="1200" dirty="0">
                          <a:effectLst/>
                        </a:rPr>
                        <a:t>- Consultații în vederea simulărilor (date de minister în sem.2) la clasele </a:t>
                      </a:r>
                      <a:r>
                        <a:rPr lang="ro-RO" sz="1200" dirty="0" smtClean="0">
                          <a:effectLst/>
                        </a:rPr>
                        <a:t>a </a:t>
                      </a:r>
                      <a:r>
                        <a:rPr lang="ro-RO" sz="1200" dirty="0">
                          <a:effectLst/>
                        </a:rPr>
                        <a:t>XII-a și a bacalaureatului</a:t>
                      </a:r>
                      <a:endParaRPr lang="en-US" sz="1200" dirty="0">
                        <a:effectLst/>
                      </a:endParaRPr>
                    </a:p>
                    <a:p>
                      <a:pPr marL="0" marR="0">
                        <a:lnSpc>
                          <a:spcPct val="107000"/>
                        </a:lnSpc>
                        <a:spcBef>
                          <a:spcPts val="0"/>
                        </a:spcBef>
                        <a:spcAft>
                          <a:spcPts val="0"/>
                        </a:spcAft>
                      </a:pPr>
                      <a:r>
                        <a:rPr lang="ro-RO" sz="1200" dirty="0">
                          <a:effectLst/>
                        </a:rPr>
                        <a:t>- Să găsim o metodă de lucru cu elevii cât mai eficientă pentru rezultatele dorite (tratarea </a:t>
                      </a:r>
                      <a:r>
                        <a:rPr lang="ro-RO" sz="1200" dirty="0" smtClean="0">
                          <a:effectLst/>
                        </a:rPr>
                        <a:t>diferențiată</a:t>
                      </a:r>
                      <a:r>
                        <a:rPr lang="ro-RO" sz="1200" dirty="0">
                          <a:effectLst/>
                        </a:rPr>
                        <a:t>)</a:t>
                      </a:r>
                      <a:endParaRPr lang="en-US" sz="1200" dirty="0">
                        <a:effectLst/>
                      </a:endParaRPr>
                    </a:p>
                    <a:p>
                      <a:pPr marL="0" marR="0">
                        <a:lnSpc>
                          <a:spcPct val="107000"/>
                        </a:lnSpc>
                        <a:spcBef>
                          <a:spcPts val="0"/>
                        </a:spcBef>
                        <a:spcAft>
                          <a:spcPts val="0"/>
                        </a:spcAft>
                      </a:pPr>
                      <a:r>
                        <a:rPr lang="ro-RO" sz="1200" dirty="0">
                          <a:effectLst/>
                        </a:rPr>
                        <a:t>- Implicarea elevilor în propria pregătire (forme de organizare: pe grupe mici, co-interesarea </a:t>
                      </a:r>
                      <a:r>
                        <a:rPr lang="ro-RO" sz="1200" dirty="0" smtClean="0">
                          <a:effectLst/>
                        </a:rPr>
                        <a:t>etc.)</a:t>
                      </a:r>
                      <a:endParaRPr lang="en-US" sz="1200" dirty="0">
                        <a:effectLst/>
                      </a:endParaRPr>
                    </a:p>
                    <a:p>
                      <a:pPr marL="0" marR="0">
                        <a:lnSpc>
                          <a:spcPct val="107000"/>
                        </a:lnSpc>
                        <a:spcBef>
                          <a:spcPts val="0"/>
                        </a:spcBef>
                        <a:spcAft>
                          <a:spcPts val="0"/>
                        </a:spcAft>
                      </a:pPr>
                      <a:r>
                        <a:rPr lang="ro-RO"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extLst>
                  <a:ext uri="{0D108BD9-81ED-4DB2-BD59-A6C34878D82A}">
                    <a16:rowId xmlns:a16="http://schemas.microsoft.com/office/drawing/2014/main" val="2085368384"/>
                  </a:ext>
                </a:extLst>
              </a:tr>
            </a:tbl>
          </a:graphicData>
        </a:graphic>
      </p:graphicFrame>
    </p:spTree>
    <p:extLst>
      <p:ext uri="{BB962C8B-B14F-4D97-AF65-F5344CB8AC3E}">
        <p14:creationId xmlns:p14="http://schemas.microsoft.com/office/powerpoint/2010/main" val="2414986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1120" y="467360"/>
            <a:ext cx="9509760" cy="671484"/>
          </a:xfrm>
        </p:spPr>
        <p:txBody>
          <a:bodyPr>
            <a:normAutofit/>
          </a:bodyPr>
          <a:lstStyle/>
          <a:p>
            <a:r>
              <a:rPr lang="ro-RO" sz="2000" dirty="0"/>
              <a:t>RAPORT DE ACTIVITATE AL CATEDREI DE ȘTIINȚE</a:t>
            </a:r>
            <a:r>
              <a:rPr lang="en-US" sz="2000" dirty="0"/>
              <a:t/>
            </a:r>
            <a:br>
              <a:rPr lang="en-US" sz="2000" dirty="0"/>
            </a:br>
            <a:endParaRPr lang="en-US" sz="2000" dirty="0"/>
          </a:p>
        </p:txBody>
      </p:sp>
      <p:graphicFrame>
        <p:nvGraphicFramePr>
          <p:cNvPr id="3" name="Table 2"/>
          <p:cNvGraphicFramePr>
            <a:graphicFrameLocks noGrp="1"/>
          </p:cNvGraphicFramePr>
          <p:nvPr>
            <p:extLst>
              <p:ext uri="{D42A27DB-BD31-4B8C-83A1-F6EECF244321}">
                <p14:modId xmlns:p14="http://schemas.microsoft.com/office/powerpoint/2010/main" val="1563697609"/>
              </p:ext>
            </p:extLst>
          </p:nvPr>
        </p:nvGraphicFramePr>
        <p:xfrm>
          <a:off x="609918" y="1888548"/>
          <a:ext cx="10454322" cy="3523037"/>
        </p:xfrm>
        <a:graphic>
          <a:graphicData uri="http://schemas.openxmlformats.org/drawingml/2006/table">
            <a:tbl>
              <a:tblPr firstRow="1" firstCol="1" bandRow="1">
                <a:tableStyleId>{BC89EF96-8CEA-46FF-86C4-4CE0E7609802}</a:tableStyleId>
              </a:tblPr>
              <a:tblGrid>
                <a:gridCol w="3501388">
                  <a:extLst>
                    <a:ext uri="{9D8B030D-6E8A-4147-A177-3AD203B41FA5}">
                      <a16:colId xmlns:a16="http://schemas.microsoft.com/office/drawing/2014/main" val="2409065614"/>
                    </a:ext>
                  </a:extLst>
                </a:gridCol>
                <a:gridCol w="3476467">
                  <a:extLst>
                    <a:ext uri="{9D8B030D-6E8A-4147-A177-3AD203B41FA5}">
                      <a16:colId xmlns:a16="http://schemas.microsoft.com/office/drawing/2014/main" val="4210645712"/>
                    </a:ext>
                  </a:extLst>
                </a:gridCol>
                <a:gridCol w="3476467">
                  <a:extLst>
                    <a:ext uri="{9D8B030D-6E8A-4147-A177-3AD203B41FA5}">
                      <a16:colId xmlns:a16="http://schemas.microsoft.com/office/drawing/2014/main" val="400616603"/>
                    </a:ext>
                  </a:extLst>
                </a:gridCol>
              </a:tblGrid>
              <a:tr h="199452">
                <a:tc>
                  <a:txBody>
                    <a:bodyPr/>
                    <a:lstStyle/>
                    <a:p>
                      <a:pPr marL="0" marR="0" algn="ctr">
                        <a:lnSpc>
                          <a:spcPct val="107000"/>
                        </a:lnSpc>
                        <a:spcBef>
                          <a:spcPts val="0"/>
                        </a:spcBef>
                        <a:spcAft>
                          <a:spcPts val="0"/>
                        </a:spcAft>
                      </a:pPr>
                      <a:r>
                        <a:rPr lang="ro-RO" sz="1200" dirty="0">
                          <a:effectLst/>
                        </a:rPr>
                        <a:t>PUNCTE TARI:</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tc>
                  <a:txBody>
                    <a:bodyPr/>
                    <a:lstStyle/>
                    <a:p>
                      <a:pPr marL="0" marR="0" algn="ctr">
                        <a:lnSpc>
                          <a:spcPct val="107000"/>
                        </a:lnSpc>
                        <a:spcBef>
                          <a:spcPts val="0"/>
                        </a:spcBef>
                        <a:spcAft>
                          <a:spcPts val="0"/>
                        </a:spcAft>
                      </a:pPr>
                      <a:r>
                        <a:rPr lang="ro-RO" sz="1200">
                          <a:effectLst/>
                        </a:rPr>
                        <a:t>PUNCTE SLABE: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tc>
                  <a:txBody>
                    <a:bodyPr/>
                    <a:lstStyle/>
                    <a:p>
                      <a:pPr marL="0" marR="0" algn="ctr">
                        <a:lnSpc>
                          <a:spcPct val="107000"/>
                        </a:lnSpc>
                        <a:spcBef>
                          <a:spcPts val="0"/>
                        </a:spcBef>
                        <a:spcAft>
                          <a:spcPts val="0"/>
                        </a:spcAft>
                      </a:pPr>
                      <a:r>
                        <a:rPr lang="ro-RO" sz="1200">
                          <a:effectLst/>
                        </a:rPr>
                        <a:t>DIRECȚII DE ACȚIUNE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extLst>
                  <a:ext uri="{0D108BD9-81ED-4DB2-BD59-A6C34878D82A}">
                    <a16:rowId xmlns:a16="http://schemas.microsoft.com/office/drawing/2014/main" val="724879347"/>
                  </a:ext>
                </a:extLst>
              </a:tr>
              <a:tr h="3323585">
                <a:tc>
                  <a:txBody>
                    <a:bodyPr/>
                    <a:lstStyle/>
                    <a:p>
                      <a:pPr marL="0" marR="0" lvl="0" indent="0">
                        <a:lnSpc>
                          <a:spcPct val="107000"/>
                        </a:lnSpc>
                        <a:spcBef>
                          <a:spcPts val="0"/>
                        </a:spcBef>
                        <a:spcAft>
                          <a:spcPts val="0"/>
                        </a:spcAft>
                        <a:buFont typeface="Calibri" panose="020F0502020204030204" pitchFamily="34" charset="0"/>
                        <a:buNone/>
                      </a:pPr>
                      <a:r>
                        <a:rPr lang="ro-RO" sz="1200" dirty="0" smtClean="0">
                          <a:effectLst/>
                        </a:rPr>
                        <a:t>-Avem </a:t>
                      </a:r>
                      <a:r>
                        <a:rPr lang="ro-RO" sz="1200" dirty="0">
                          <a:effectLst/>
                        </a:rPr>
                        <a:t>resurse umane competente, corectori la olimpiade și la examenul de Bacalaureat</a:t>
                      </a:r>
                      <a:endParaRPr lang="en-US" sz="1200" dirty="0">
                        <a:effectLst/>
                      </a:endParaRPr>
                    </a:p>
                    <a:p>
                      <a:pPr marL="0" marR="0">
                        <a:lnSpc>
                          <a:spcPct val="107000"/>
                        </a:lnSpc>
                        <a:spcBef>
                          <a:spcPts val="0"/>
                        </a:spcBef>
                        <a:spcAft>
                          <a:spcPts val="400"/>
                        </a:spcAft>
                      </a:pPr>
                      <a:r>
                        <a:rPr lang="ro-RO" sz="1200" dirty="0" smtClean="0">
                          <a:effectLst/>
                        </a:rPr>
                        <a:t>-Utilizarea </a:t>
                      </a:r>
                      <a:r>
                        <a:rPr lang="ro-RO" sz="1200" dirty="0">
                          <a:effectLst/>
                        </a:rPr>
                        <a:t>surselor alternative de invãţare: predarea prin proiecte, referate.</a:t>
                      </a:r>
                      <a:endParaRPr lang="en-US" sz="1200" dirty="0">
                        <a:effectLst/>
                      </a:endParaRPr>
                    </a:p>
                    <a:p>
                      <a:pPr marL="0" marR="0" algn="just">
                        <a:lnSpc>
                          <a:spcPct val="107000"/>
                        </a:lnSpc>
                        <a:spcBef>
                          <a:spcPts val="0"/>
                        </a:spcBef>
                        <a:spcAft>
                          <a:spcPts val="0"/>
                        </a:spcAft>
                        <a:tabLst>
                          <a:tab pos="1052830" algn="l"/>
                        </a:tabLst>
                      </a:pPr>
                      <a:r>
                        <a:rPr lang="ro-RO"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tc>
                  <a:txBody>
                    <a:bodyPr/>
                    <a:lstStyle/>
                    <a:p>
                      <a:pPr marL="342900" marR="0" lvl="0" indent="-342900">
                        <a:lnSpc>
                          <a:spcPct val="107000"/>
                        </a:lnSpc>
                        <a:spcBef>
                          <a:spcPts val="0"/>
                        </a:spcBef>
                        <a:spcAft>
                          <a:spcPts val="0"/>
                        </a:spcAft>
                        <a:buFont typeface="Times New Roman" panose="02020603050405020304" pitchFamily="18" charset="0"/>
                        <a:buChar char="-"/>
                      </a:pPr>
                      <a:r>
                        <a:rPr lang="ro-RO" sz="1200" b="1" dirty="0" smtClean="0">
                          <a:effectLst/>
                        </a:rPr>
                        <a:t>Evaluarea </a:t>
                      </a:r>
                      <a:r>
                        <a:rPr lang="ro-RO" sz="1200" b="1" dirty="0">
                          <a:effectLst/>
                        </a:rPr>
                        <a:t>scrisă, in on line, nu este obiectivă.</a:t>
                      </a:r>
                      <a:endParaRPr lang="en-US" sz="1200" b="1" dirty="0">
                        <a:effectLst/>
                      </a:endParaRPr>
                    </a:p>
                    <a:p>
                      <a:pPr marL="342900" marR="0" lvl="0" indent="-342900">
                        <a:lnSpc>
                          <a:spcPct val="107000"/>
                        </a:lnSpc>
                        <a:spcBef>
                          <a:spcPts val="0"/>
                        </a:spcBef>
                        <a:spcAft>
                          <a:spcPts val="0"/>
                        </a:spcAft>
                        <a:buFont typeface="Times New Roman" panose="02020603050405020304" pitchFamily="18" charset="0"/>
                        <a:buChar char="-"/>
                      </a:pPr>
                      <a:r>
                        <a:rPr lang="ro-RO" sz="1200" dirty="0">
                          <a:effectLst/>
                        </a:rPr>
                        <a:t>O parte dintre elevi nu își fac temele și sunt nepăsători atunci când iau note mici.</a:t>
                      </a:r>
                      <a:endParaRPr lang="en-US" sz="1200" dirty="0">
                        <a:effectLst/>
                      </a:endParaRPr>
                    </a:p>
                    <a:p>
                      <a:pPr marL="342900" marR="0" lvl="0" indent="-342900">
                        <a:lnSpc>
                          <a:spcPct val="107000"/>
                        </a:lnSpc>
                        <a:spcBef>
                          <a:spcPts val="0"/>
                        </a:spcBef>
                        <a:spcAft>
                          <a:spcPts val="0"/>
                        </a:spcAft>
                        <a:buFont typeface="Times New Roman" panose="02020603050405020304" pitchFamily="18" charset="0"/>
                        <a:buChar char="-"/>
                      </a:pPr>
                      <a:r>
                        <a:rPr lang="ro-RO" sz="1200" dirty="0">
                          <a:effectLst/>
                        </a:rPr>
                        <a:t>Elevii de clasa a IX-a veniți cu medii mari și cu o pregătire insuficientă, care nu reflectă mediile de pe foile matricole.</a:t>
                      </a:r>
                      <a:endParaRPr lang="en-US" sz="1200" dirty="0">
                        <a:effectLst/>
                      </a:endParaRPr>
                    </a:p>
                    <a:p>
                      <a:pPr marL="342900" marR="0" lvl="0" indent="-342900">
                        <a:lnSpc>
                          <a:spcPct val="107000"/>
                        </a:lnSpc>
                        <a:spcBef>
                          <a:spcPts val="0"/>
                        </a:spcBef>
                        <a:spcAft>
                          <a:spcPts val="0"/>
                        </a:spcAft>
                        <a:buFont typeface="Times New Roman" panose="02020603050405020304" pitchFamily="18" charset="0"/>
                        <a:buChar char="-"/>
                      </a:pPr>
                      <a:r>
                        <a:rPr lang="ro-RO" sz="1200" dirty="0">
                          <a:effectLst/>
                        </a:rPr>
                        <a:t>Profesorii au constatat o lipsã de interes în pregãtire, a unor </a:t>
                      </a:r>
                      <a:r>
                        <a:rPr lang="ro-RO" sz="1200" dirty="0" smtClean="0">
                          <a:effectLst/>
                        </a:rPr>
                        <a:t>elevi;</a:t>
                      </a:r>
                      <a:endParaRPr lang="ro-RO" sz="1200" dirty="0">
                        <a:effectLst/>
                      </a:endParaRPr>
                    </a:p>
                    <a:p>
                      <a:pPr marL="342900" marR="0" lvl="0" indent="-342900">
                        <a:lnSpc>
                          <a:spcPct val="107000"/>
                        </a:lnSpc>
                        <a:spcBef>
                          <a:spcPts val="0"/>
                        </a:spcBef>
                        <a:spcAft>
                          <a:spcPts val="0"/>
                        </a:spcAft>
                        <a:buFont typeface="Times New Roman" panose="02020603050405020304" pitchFamily="18" charset="0"/>
                        <a:buChar char="-"/>
                      </a:pPr>
                      <a:r>
                        <a:rPr lang="ro-RO" sz="1200" dirty="0" smtClean="0">
                          <a:effectLst/>
                        </a:rPr>
                        <a:t>Absenţe </a:t>
                      </a:r>
                      <a:r>
                        <a:rPr lang="ro-RO" sz="1200" dirty="0">
                          <a:effectLst/>
                        </a:rPr>
                        <a:t>la orele on line din diverse motive;</a:t>
                      </a:r>
                      <a:endParaRPr lang="en-US" sz="1200" dirty="0">
                        <a:effectLst/>
                      </a:endParaRPr>
                    </a:p>
                    <a:p>
                      <a:pPr marL="0" marR="0" algn="ctr">
                        <a:lnSpc>
                          <a:spcPct val="107000"/>
                        </a:lnSpc>
                        <a:spcBef>
                          <a:spcPts val="0"/>
                        </a:spcBef>
                        <a:spcAft>
                          <a:spcPts val="0"/>
                        </a:spcAft>
                      </a:pPr>
                      <a:r>
                        <a:rPr lang="ro-RO"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tc>
                  <a:txBody>
                    <a:bodyPr/>
                    <a:lstStyle/>
                    <a:p>
                      <a:pPr marL="0" marR="0" lvl="0" indent="0">
                        <a:lnSpc>
                          <a:spcPct val="107000"/>
                        </a:lnSpc>
                        <a:spcBef>
                          <a:spcPts val="0"/>
                        </a:spcBef>
                        <a:spcAft>
                          <a:spcPts val="0"/>
                        </a:spcAft>
                        <a:buFont typeface="Calibri" panose="020F0502020204030204" pitchFamily="34" charset="0"/>
                        <a:buNone/>
                      </a:pPr>
                      <a:r>
                        <a:rPr lang="ro-RO" sz="1200" dirty="0" smtClean="0">
                          <a:effectLst/>
                        </a:rPr>
                        <a:t>-Sustinerea </a:t>
                      </a:r>
                      <a:r>
                        <a:rPr lang="ro-RO" sz="1200" dirty="0">
                          <a:effectLst/>
                        </a:rPr>
                        <a:t>inspectiior pentru gradele didactice.</a:t>
                      </a:r>
                      <a:endParaRPr lang="en-US" sz="1200" dirty="0">
                        <a:effectLst/>
                      </a:endParaRPr>
                    </a:p>
                    <a:p>
                      <a:pPr marL="0" marR="0">
                        <a:lnSpc>
                          <a:spcPct val="107000"/>
                        </a:lnSpc>
                        <a:spcBef>
                          <a:spcPts val="0"/>
                        </a:spcBef>
                        <a:spcAft>
                          <a:spcPts val="0"/>
                        </a:spcAft>
                      </a:pPr>
                      <a:r>
                        <a:rPr lang="ro-RO" sz="1200" dirty="0" smtClean="0">
                          <a:effectLst/>
                        </a:rPr>
                        <a:t>-Analiza </a:t>
                      </a:r>
                      <a:r>
                        <a:rPr lang="ro-RO" sz="1200" dirty="0">
                          <a:effectLst/>
                        </a:rPr>
                        <a:t>situației școlare finale pentru clasele a XII-a – inscrierea la examenul </a:t>
                      </a:r>
                      <a:r>
                        <a:rPr lang="ro-RO" sz="1200" dirty="0" smtClean="0">
                          <a:effectLst/>
                        </a:rPr>
                        <a:t>de</a:t>
                      </a:r>
                      <a:r>
                        <a:rPr lang="ro-RO" sz="1200" baseline="0" dirty="0" smtClean="0">
                          <a:effectLst/>
                        </a:rPr>
                        <a:t> </a:t>
                      </a:r>
                      <a:r>
                        <a:rPr lang="ro-RO" sz="1200" dirty="0" smtClean="0">
                          <a:effectLst/>
                        </a:rPr>
                        <a:t>bacalaureat</a:t>
                      </a:r>
                      <a:r>
                        <a:rPr lang="ro-RO" sz="1200" baseline="0" dirty="0" smtClean="0">
                          <a:effectLst/>
                        </a:rPr>
                        <a:t> </a:t>
                      </a:r>
                      <a:r>
                        <a:rPr lang="ro-RO" sz="1200" dirty="0" smtClean="0">
                          <a:effectLst/>
                        </a:rPr>
                        <a:t>sem.2</a:t>
                      </a:r>
                      <a:r>
                        <a:rPr lang="ro-RO" sz="1200" dirty="0">
                          <a:effectLst/>
                        </a:rPr>
                        <a:t>) la clasele a XI-a si a XII-a și a bacalaureatului</a:t>
                      </a:r>
                      <a:endParaRPr lang="en-US" sz="1200" dirty="0">
                        <a:effectLst/>
                      </a:endParaRPr>
                    </a:p>
                    <a:p>
                      <a:pPr marL="0" marR="0">
                        <a:lnSpc>
                          <a:spcPct val="107000"/>
                        </a:lnSpc>
                        <a:spcBef>
                          <a:spcPts val="0"/>
                        </a:spcBef>
                        <a:spcAft>
                          <a:spcPts val="0"/>
                        </a:spcAft>
                      </a:pPr>
                      <a:r>
                        <a:rPr lang="ro-RO" sz="1200" dirty="0">
                          <a:effectLst/>
                        </a:rPr>
                        <a:t>- Să găsim o metodă de lucru cu elevii cât mai eficientă pentru rezultatele dorite (tratarea </a:t>
                      </a:r>
                      <a:r>
                        <a:rPr lang="ro-RO" sz="1200" dirty="0" smtClean="0">
                          <a:effectLst/>
                        </a:rPr>
                        <a:t>diferențiată</a:t>
                      </a:r>
                      <a:r>
                        <a:rPr lang="ro-RO" sz="1200" dirty="0">
                          <a:effectLst/>
                        </a:rPr>
                        <a:t>)</a:t>
                      </a:r>
                      <a:endParaRPr lang="en-US" sz="1200" dirty="0">
                        <a:effectLst/>
                      </a:endParaRPr>
                    </a:p>
                    <a:p>
                      <a:pPr marL="0" marR="0">
                        <a:lnSpc>
                          <a:spcPct val="107000"/>
                        </a:lnSpc>
                        <a:spcBef>
                          <a:spcPts val="0"/>
                        </a:spcBef>
                        <a:spcAft>
                          <a:spcPts val="0"/>
                        </a:spcAft>
                      </a:pPr>
                      <a:r>
                        <a:rPr lang="ro-RO" sz="1200" dirty="0">
                          <a:effectLst/>
                        </a:rPr>
                        <a:t>- Implicarea elevilor în propria pregătire (forme de organizare: pe grupe mici, co-interesarea etc)</a:t>
                      </a:r>
                      <a:endParaRPr lang="en-US" sz="1200" dirty="0">
                        <a:effectLst/>
                      </a:endParaRPr>
                    </a:p>
                    <a:p>
                      <a:pPr marL="0" marR="0">
                        <a:lnSpc>
                          <a:spcPct val="107000"/>
                        </a:lnSpc>
                        <a:spcBef>
                          <a:spcPts val="0"/>
                        </a:spcBef>
                        <a:spcAft>
                          <a:spcPts val="0"/>
                        </a:spcAft>
                      </a:pPr>
                      <a:r>
                        <a:rPr lang="ro-RO" sz="1200" dirty="0">
                          <a:effectLst/>
                        </a:rPr>
                        <a:t>Simulări Naționale date la clasele terminale în orele din programul ROSE cu subiecte de la MEC.</a:t>
                      </a:r>
                      <a:endParaRPr lang="en-US" sz="1200" dirty="0">
                        <a:effectLst/>
                      </a:endParaRPr>
                    </a:p>
                    <a:p>
                      <a:pPr marL="0" marR="0">
                        <a:lnSpc>
                          <a:spcPct val="107000"/>
                        </a:lnSpc>
                        <a:spcBef>
                          <a:spcPts val="0"/>
                        </a:spcBef>
                        <a:spcAft>
                          <a:spcPts val="0"/>
                        </a:spcAft>
                      </a:pPr>
                      <a:r>
                        <a:rPr lang="ro-RO"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extLst>
                  <a:ext uri="{0D108BD9-81ED-4DB2-BD59-A6C34878D82A}">
                    <a16:rowId xmlns:a16="http://schemas.microsoft.com/office/drawing/2014/main" val="1035037619"/>
                  </a:ext>
                </a:extLst>
              </a:tr>
            </a:tbl>
          </a:graphicData>
        </a:graphic>
      </p:graphicFrame>
    </p:spTree>
    <p:extLst>
      <p:ext uri="{BB962C8B-B14F-4D97-AF65-F5344CB8AC3E}">
        <p14:creationId xmlns:p14="http://schemas.microsoft.com/office/powerpoint/2010/main" val="930129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1120" y="467360"/>
            <a:ext cx="9509760" cy="555105"/>
          </a:xfrm>
        </p:spPr>
        <p:txBody>
          <a:bodyPr>
            <a:noAutofit/>
          </a:bodyPr>
          <a:lstStyle/>
          <a:p>
            <a:r>
              <a:rPr lang="ro-RO" sz="2000" dirty="0"/>
              <a:t>RAPORT DE ACTIVITATE AL CATEDREI  DE </a:t>
            </a:r>
            <a:r>
              <a:rPr lang="ro-RO" sz="2000" u="sng" dirty="0"/>
              <a:t>GEOGRAFIE</a:t>
            </a:r>
            <a:r>
              <a:rPr lang="en-US" sz="2000" dirty="0"/>
              <a:t/>
            </a:r>
            <a:br>
              <a:rPr lang="en-US" sz="2000" dirty="0"/>
            </a:br>
            <a:endParaRPr lang="en-US" sz="2000" dirty="0"/>
          </a:p>
        </p:txBody>
      </p:sp>
      <p:graphicFrame>
        <p:nvGraphicFramePr>
          <p:cNvPr id="3" name="Table 2"/>
          <p:cNvGraphicFramePr>
            <a:graphicFrameLocks noGrp="1"/>
          </p:cNvGraphicFramePr>
          <p:nvPr>
            <p:extLst>
              <p:ext uri="{D42A27DB-BD31-4B8C-83A1-F6EECF244321}">
                <p14:modId xmlns:p14="http://schemas.microsoft.com/office/powerpoint/2010/main" val="2316125987"/>
              </p:ext>
            </p:extLst>
          </p:nvPr>
        </p:nvGraphicFramePr>
        <p:xfrm>
          <a:off x="393787" y="1217699"/>
          <a:ext cx="11235717" cy="4689285"/>
        </p:xfrm>
        <a:graphic>
          <a:graphicData uri="http://schemas.openxmlformats.org/drawingml/2006/table">
            <a:tbl>
              <a:tblPr firstRow="1" firstCol="1" bandRow="1">
                <a:tableStyleId>{BC89EF96-8CEA-46FF-86C4-4CE0E7609802}</a:tableStyleId>
              </a:tblPr>
              <a:tblGrid>
                <a:gridCol w="3763095">
                  <a:extLst>
                    <a:ext uri="{9D8B030D-6E8A-4147-A177-3AD203B41FA5}">
                      <a16:colId xmlns:a16="http://schemas.microsoft.com/office/drawing/2014/main" val="2602783992"/>
                    </a:ext>
                  </a:extLst>
                </a:gridCol>
                <a:gridCol w="3736311">
                  <a:extLst>
                    <a:ext uri="{9D8B030D-6E8A-4147-A177-3AD203B41FA5}">
                      <a16:colId xmlns:a16="http://schemas.microsoft.com/office/drawing/2014/main" val="581407956"/>
                    </a:ext>
                  </a:extLst>
                </a:gridCol>
                <a:gridCol w="3736311">
                  <a:extLst>
                    <a:ext uri="{9D8B030D-6E8A-4147-A177-3AD203B41FA5}">
                      <a16:colId xmlns:a16="http://schemas.microsoft.com/office/drawing/2014/main" val="1467087361"/>
                    </a:ext>
                  </a:extLst>
                </a:gridCol>
              </a:tblGrid>
              <a:tr h="133449">
                <a:tc>
                  <a:txBody>
                    <a:bodyPr/>
                    <a:lstStyle/>
                    <a:p>
                      <a:pPr marL="0" marR="0" algn="ctr">
                        <a:lnSpc>
                          <a:spcPct val="107000"/>
                        </a:lnSpc>
                        <a:spcBef>
                          <a:spcPts val="0"/>
                        </a:spcBef>
                        <a:spcAft>
                          <a:spcPts val="0"/>
                        </a:spcAft>
                      </a:pPr>
                      <a:r>
                        <a:rPr lang="ro-RO" sz="1200" dirty="0">
                          <a:effectLst/>
                        </a:rPr>
                        <a:t>PUNCTE TARI:</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tc>
                  <a:txBody>
                    <a:bodyPr/>
                    <a:lstStyle/>
                    <a:p>
                      <a:pPr marL="0" marR="0" algn="ctr">
                        <a:lnSpc>
                          <a:spcPct val="107000"/>
                        </a:lnSpc>
                        <a:spcBef>
                          <a:spcPts val="0"/>
                        </a:spcBef>
                        <a:spcAft>
                          <a:spcPts val="0"/>
                        </a:spcAft>
                      </a:pPr>
                      <a:r>
                        <a:rPr lang="ro-RO" sz="1200">
                          <a:effectLst/>
                        </a:rPr>
                        <a:t>PUNCTE SLABE: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tc>
                  <a:txBody>
                    <a:bodyPr/>
                    <a:lstStyle/>
                    <a:p>
                      <a:pPr marL="0" marR="0" algn="ctr">
                        <a:lnSpc>
                          <a:spcPct val="107000"/>
                        </a:lnSpc>
                        <a:spcBef>
                          <a:spcPts val="0"/>
                        </a:spcBef>
                        <a:spcAft>
                          <a:spcPts val="0"/>
                        </a:spcAft>
                      </a:pPr>
                      <a:r>
                        <a:rPr lang="ro-RO" sz="1200">
                          <a:effectLst/>
                        </a:rPr>
                        <a:t>DIRECȚII DE ACȚIUNE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extLst>
                  <a:ext uri="{0D108BD9-81ED-4DB2-BD59-A6C34878D82A}">
                    <a16:rowId xmlns:a16="http://schemas.microsoft.com/office/drawing/2014/main" val="3379287541"/>
                  </a:ext>
                </a:extLst>
              </a:tr>
              <a:tr h="2668979">
                <a:tc>
                  <a:txBody>
                    <a:bodyPr/>
                    <a:lstStyle/>
                    <a:p>
                      <a:pPr marL="342900" marR="0" lvl="0" indent="-342900">
                        <a:lnSpc>
                          <a:spcPct val="107000"/>
                        </a:lnSpc>
                        <a:spcBef>
                          <a:spcPts val="0"/>
                        </a:spcBef>
                        <a:spcAft>
                          <a:spcPts val="0"/>
                        </a:spcAft>
                        <a:buFont typeface="Times New Roman" panose="02020603050405020304" pitchFamily="18" charset="0"/>
                        <a:buChar char="-"/>
                      </a:pPr>
                      <a:r>
                        <a:rPr lang="ro-RO" sz="1200" dirty="0">
                          <a:effectLst/>
                        </a:rPr>
                        <a:t>Posibilitatea elevilor de a-şi continua procesul instructiv-educativ, în condiţii atipice de pandemie oferite de mediul online.</a:t>
                      </a:r>
                      <a:endParaRPr lang="en-US" sz="1200" dirty="0">
                        <a:effectLst/>
                      </a:endParaRPr>
                    </a:p>
                    <a:p>
                      <a:pPr marL="342900" marR="0" lvl="0" indent="-342900">
                        <a:lnSpc>
                          <a:spcPct val="107000"/>
                        </a:lnSpc>
                        <a:spcBef>
                          <a:spcPts val="0"/>
                        </a:spcBef>
                        <a:spcAft>
                          <a:spcPts val="0"/>
                        </a:spcAft>
                        <a:buFont typeface="Times New Roman" panose="02020603050405020304" pitchFamily="18" charset="0"/>
                        <a:buChar char="-"/>
                      </a:pPr>
                      <a:r>
                        <a:rPr lang="ro-RO" sz="1200" dirty="0">
                          <a:effectLst/>
                        </a:rPr>
                        <a:t>Existenţa unei platfome de evaluare ILIAS cu posibilităţile de evaluare eficientă.</a:t>
                      </a:r>
                      <a:endParaRPr lang="en-US" sz="1200" dirty="0">
                        <a:effectLst/>
                      </a:endParaRPr>
                    </a:p>
                    <a:p>
                      <a:pPr marL="342900" marR="0" lvl="0" indent="-342900">
                        <a:lnSpc>
                          <a:spcPct val="107000"/>
                        </a:lnSpc>
                        <a:spcBef>
                          <a:spcPts val="0"/>
                        </a:spcBef>
                        <a:spcAft>
                          <a:spcPts val="0"/>
                        </a:spcAft>
                        <a:buFont typeface="Times New Roman" panose="02020603050405020304" pitchFamily="18" charset="0"/>
                        <a:buChar char="-"/>
                      </a:pPr>
                      <a:r>
                        <a:rPr lang="ro-RO" sz="1200" dirty="0">
                          <a:effectLst/>
                        </a:rPr>
                        <a:t>Existenţa unei platforme de învăţare şi comunicare cu </a:t>
                      </a:r>
                      <a:r>
                        <a:rPr lang="ro-RO" sz="1200" dirty="0" smtClean="0">
                          <a:effectLst/>
                        </a:rPr>
                        <a:t>elevii </a:t>
                      </a:r>
                      <a:r>
                        <a:rPr lang="ro-RO" sz="1200" dirty="0">
                          <a:effectLst/>
                        </a:rPr>
                        <a:t>Google Classroom</a:t>
                      </a:r>
                      <a:endParaRPr lang="en-US" sz="1200" dirty="0">
                        <a:effectLst/>
                      </a:endParaRPr>
                    </a:p>
                    <a:p>
                      <a:pPr marL="342900" marR="0" lvl="0" indent="-342900">
                        <a:lnSpc>
                          <a:spcPct val="107000"/>
                        </a:lnSpc>
                        <a:spcBef>
                          <a:spcPts val="0"/>
                        </a:spcBef>
                        <a:spcAft>
                          <a:spcPts val="0"/>
                        </a:spcAft>
                        <a:buFont typeface="Times New Roman" panose="02020603050405020304" pitchFamily="18" charset="0"/>
                        <a:buChar char="-"/>
                      </a:pPr>
                      <a:r>
                        <a:rPr lang="ro-RO" sz="1200" dirty="0">
                          <a:effectLst/>
                        </a:rPr>
                        <a:t>Utilizarea Google Meet pentru activităţile online, mai ales la noţiunile dificile</a:t>
                      </a:r>
                      <a:endParaRPr lang="en-US" sz="1200" dirty="0">
                        <a:effectLst/>
                      </a:endParaRPr>
                    </a:p>
                    <a:p>
                      <a:pPr marL="0" marR="0">
                        <a:lnSpc>
                          <a:spcPct val="107000"/>
                        </a:lnSpc>
                        <a:spcBef>
                          <a:spcPts val="0"/>
                        </a:spcBef>
                        <a:spcAft>
                          <a:spcPts val="0"/>
                        </a:spcAft>
                        <a:tabLst>
                          <a:tab pos="1052830" algn="l"/>
                        </a:tabLst>
                      </a:pPr>
                      <a:r>
                        <a:rPr lang="ro-RO"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tc>
                  <a:txBody>
                    <a:bodyPr/>
                    <a:lstStyle/>
                    <a:p>
                      <a:pPr marL="342900" marR="0" lvl="0" indent="-342900">
                        <a:lnSpc>
                          <a:spcPct val="107000"/>
                        </a:lnSpc>
                        <a:spcBef>
                          <a:spcPts val="0"/>
                        </a:spcBef>
                        <a:spcAft>
                          <a:spcPts val="0"/>
                        </a:spcAft>
                        <a:buFont typeface="Times New Roman" panose="02020603050405020304" pitchFamily="18" charset="0"/>
                        <a:buChar char="-"/>
                      </a:pPr>
                      <a:r>
                        <a:rPr lang="ro-RO" sz="1200" dirty="0">
                          <a:effectLst/>
                        </a:rPr>
                        <a:t>Lipsa de control strict asupra elevilor în mediul online, mai ales la completarea testelor. </a:t>
                      </a:r>
                      <a:endParaRPr lang="en-US" sz="1200" dirty="0">
                        <a:effectLst/>
                      </a:endParaRPr>
                    </a:p>
                    <a:p>
                      <a:pPr marL="342900" marR="0" lvl="0" indent="-342900">
                        <a:lnSpc>
                          <a:spcPct val="107000"/>
                        </a:lnSpc>
                        <a:spcBef>
                          <a:spcPts val="0"/>
                        </a:spcBef>
                        <a:spcAft>
                          <a:spcPts val="0"/>
                        </a:spcAft>
                        <a:buFont typeface="Times New Roman" panose="02020603050405020304" pitchFamily="18" charset="0"/>
                        <a:buChar char="-"/>
                      </a:pPr>
                      <a:r>
                        <a:rPr lang="ro-RO" sz="1200" dirty="0">
                          <a:effectLst/>
                        </a:rPr>
                        <a:t>Dependenţa de calitatea semnalului şi a dispozitivelor uneori neconforme ale elevilor</a:t>
                      </a:r>
                      <a:endParaRPr lang="en-US" sz="1200" dirty="0">
                        <a:effectLst/>
                      </a:endParaRPr>
                    </a:p>
                    <a:p>
                      <a:pPr marL="342900" marR="0" lvl="0" indent="-342900">
                        <a:lnSpc>
                          <a:spcPct val="107000"/>
                        </a:lnSpc>
                        <a:spcBef>
                          <a:spcPts val="0"/>
                        </a:spcBef>
                        <a:spcAft>
                          <a:spcPts val="0"/>
                        </a:spcAft>
                        <a:buFont typeface="Times New Roman" panose="02020603050405020304" pitchFamily="18" charset="0"/>
                        <a:buChar char="-"/>
                      </a:pPr>
                      <a:r>
                        <a:rPr lang="ro-RO" sz="1200" dirty="0">
                          <a:effectLst/>
                        </a:rPr>
                        <a:t>Lipsa de interes pentru pregătirea temeinică a unor elevi în mediul online,atât de la clasele 9-11,  cât şi la clasele a XII-a, mai ales dacă geografia nu este disciplină de bacalaureat.</a:t>
                      </a:r>
                      <a:endParaRPr lang="en-US" sz="1200" dirty="0">
                        <a:effectLst/>
                      </a:endParaRPr>
                    </a:p>
                    <a:p>
                      <a:pPr marL="342900" marR="0" lvl="0" indent="-342900">
                        <a:lnSpc>
                          <a:spcPct val="107000"/>
                        </a:lnSpc>
                        <a:spcBef>
                          <a:spcPts val="0"/>
                        </a:spcBef>
                        <a:spcAft>
                          <a:spcPts val="0"/>
                        </a:spcAft>
                        <a:buFont typeface="Times New Roman" panose="02020603050405020304" pitchFamily="18" charset="0"/>
                        <a:buChar char="-"/>
                      </a:pPr>
                      <a:r>
                        <a:rPr lang="ro-RO" sz="1200" dirty="0">
                          <a:effectLst/>
                        </a:rPr>
                        <a:t>Lipsa activităţilor extraşcolare online, mai ales datorită limitării activităţii (sincron/asincron)</a:t>
                      </a:r>
                      <a:endParaRPr lang="en-US" sz="1200" dirty="0">
                        <a:effectLst/>
                      </a:endParaRPr>
                    </a:p>
                    <a:p>
                      <a:pPr marL="342900" marR="0" lvl="0" indent="-342900">
                        <a:lnSpc>
                          <a:spcPct val="107000"/>
                        </a:lnSpc>
                        <a:spcBef>
                          <a:spcPts val="0"/>
                        </a:spcBef>
                        <a:spcAft>
                          <a:spcPts val="0"/>
                        </a:spcAft>
                        <a:buFont typeface="Times New Roman" panose="02020603050405020304" pitchFamily="18" charset="0"/>
                        <a:buChar char="-"/>
                      </a:pPr>
                      <a:r>
                        <a:rPr lang="ro-RO" sz="1200" dirty="0">
                          <a:effectLst/>
                        </a:rPr>
                        <a:t>Evaluare bazată preponderent pe itemi obiectivi şi semi-obiectivi</a:t>
                      </a:r>
                      <a:endParaRPr lang="en-US" sz="1200" dirty="0">
                        <a:effectLst/>
                      </a:endParaRPr>
                    </a:p>
                    <a:p>
                      <a:pPr marL="342900" marR="0" lvl="0" indent="-342900">
                        <a:lnSpc>
                          <a:spcPct val="107000"/>
                        </a:lnSpc>
                        <a:spcBef>
                          <a:spcPts val="0"/>
                        </a:spcBef>
                        <a:spcAft>
                          <a:spcPts val="0"/>
                        </a:spcAft>
                        <a:buFont typeface="Times New Roman" panose="02020603050405020304" pitchFamily="18" charset="0"/>
                        <a:buChar char="-"/>
                      </a:pPr>
                      <a:r>
                        <a:rPr lang="ro-RO" sz="1200" dirty="0">
                          <a:effectLst/>
                        </a:rPr>
                        <a:t>Lipsa unei certitudini privind dobândirea competenţelorde către elevi în cazul evaluărilor mai ales în condiţiile inactivării camerei video</a:t>
                      </a:r>
                      <a:endParaRPr lang="en-US" sz="1200" dirty="0">
                        <a:effectLst/>
                      </a:endParaRPr>
                    </a:p>
                    <a:p>
                      <a:pPr marL="0" marR="0">
                        <a:lnSpc>
                          <a:spcPct val="107000"/>
                        </a:lnSpc>
                        <a:spcBef>
                          <a:spcPts val="0"/>
                        </a:spcBef>
                        <a:spcAft>
                          <a:spcPts val="0"/>
                        </a:spcAft>
                      </a:pPr>
                      <a:r>
                        <a:rPr lang="ro-RO"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tc>
                  <a:txBody>
                    <a:bodyPr/>
                    <a:lstStyle/>
                    <a:p>
                      <a:pPr marL="0" marR="0">
                        <a:lnSpc>
                          <a:spcPct val="107000"/>
                        </a:lnSpc>
                        <a:spcBef>
                          <a:spcPts val="0"/>
                        </a:spcBef>
                        <a:spcAft>
                          <a:spcPts val="0"/>
                        </a:spcAft>
                      </a:pPr>
                      <a:r>
                        <a:rPr lang="ro-RO" sz="1200" dirty="0">
                          <a:effectLst/>
                        </a:rPr>
                        <a:t>Realizarea bazelor de întrebări pentru fiecare capitol parcurs pe platform ILIAS.</a:t>
                      </a:r>
                      <a:endParaRPr lang="en-US" sz="1200" dirty="0">
                        <a:effectLst/>
                      </a:endParaRPr>
                    </a:p>
                    <a:p>
                      <a:pPr marL="0" marR="0">
                        <a:lnSpc>
                          <a:spcPct val="107000"/>
                        </a:lnSpc>
                        <a:spcBef>
                          <a:spcPts val="0"/>
                        </a:spcBef>
                        <a:spcAft>
                          <a:spcPts val="0"/>
                        </a:spcAft>
                      </a:pPr>
                      <a:r>
                        <a:rPr lang="ro-RO" sz="1200" dirty="0">
                          <a:effectLst/>
                        </a:rPr>
                        <a:t>Administrarea unui număr cât mai mare de teste pe ILIAS şi valorificarea avantajelor (validitate, standardizare, fidelitate, obiectivitate), la toate clasele, mai ales la clasele cu disciplină de bacalaureat la alegere geografia.</a:t>
                      </a:r>
                      <a:endParaRPr lang="en-US" sz="1200" dirty="0">
                        <a:effectLst/>
                      </a:endParaRPr>
                    </a:p>
                    <a:p>
                      <a:pPr marL="0" marR="0">
                        <a:lnSpc>
                          <a:spcPct val="107000"/>
                        </a:lnSpc>
                        <a:spcBef>
                          <a:spcPts val="0"/>
                        </a:spcBef>
                        <a:spcAft>
                          <a:spcPts val="0"/>
                        </a:spcAft>
                      </a:pPr>
                      <a:r>
                        <a:rPr lang="ro-RO" sz="1200" dirty="0">
                          <a:effectLst/>
                        </a:rPr>
                        <a:t>Utilizarea itemilor subiectivi </a:t>
                      </a:r>
                      <a:r>
                        <a:rPr lang="ro-RO" sz="1200" dirty="0" smtClean="0">
                          <a:effectLst/>
                        </a:rPr>
                        <a:t>de la </a:t>
                      </a:r>
                      <a:r>
                        <a:rPr lang="ro-RO" sz="1200" dirty="0">
                          <a:effectLst/>
                        </a:rPr>
                        <a:t>subiectele D, E ale examenului de bacalaureat, mai ales la orele ROSE.</a:t>
                      </a:r>
                      <a:endParaRPr lang="en-US" sz="1200" dirty="0">
                        <a:effectLst/>
                      </a:endParaRPr>
                    </a:p>
                    <a:p>
                      <a:pPr marL="0" marR="0">
                        <a:lnSpc>
                          <a:spcPct val="107000"/>
                        </a:lnSpc>
                        <a:spcBef>
                          <a:spcPts val="0"/>
                        </a:spcBef>
                        <a:spcAft>
                          <a:spcPts val="0"/>
                        </a:spcAft>
                      </a:pPr>
                      <a:r>
                        <a:rPr lang="ro-RO" sz="1200" dirty="0">
                          <a:effectLst/>
                        </a:rPr>
                        <a:t>Diferenţierea sarcinilor de lucru la orele remediale.</a:t>
                      </a:r>
                      <a:endParaRPr lang="en-US" sz="1200" dirty="0">
                        <a:effectLst/>
                      </a:endParaRPr>
                    </a:p>
                    <a:p>
                      <a:pPr marL="0" marR="0">
                        <a:lnSpc>
                          <a:spcPct val="107000"/>
                        </a:lnSpc>
                        <a:spcBef>
                          <a:spcPts val="0"/>
                        </a:spcBef>
                        <a:spcAft>
                          <a:spcPts val="0"/>
                        </a:spcAft>
                      </a:pPr>
                      <a:r>
                        <a:rPr lang="ro-RO" sz="1200" dirty="0">
                          <a:effectLst/>
                        </a:rPr>
                        <a:t>fişelor la timp, la activitatea online.</a:t>
                      </a:r>
                      <a:endParaRPr lang="en-US" sz="1200" dirty="0">
                        <a:effectLst/>
                      </a:endParaRPr>
                    </a:p>
                    <a:p>
                      <a:pPr marL="0" marR="0">
                        <a:lnSpc>
                          <a:spcPct val="107000"/>
                        </a:lnSpc>
                        <a:spcBef>
                          <a:spcPts val="0"/>
                        </a:spcBef>
                        <a:spcAft>
                          <a:spcPts val="0"/>
                        </a:spcAft>
                      </a:pPr>
                      <a:r>
                        <a:rPr lang="ro-RO" sz="1200" dirty="0">
                          <a:effectLst/>
                        </a:rPr>
                        <a:t>Continuarea cursurilor de perfecţionare</a:t>
                      </a:r>
                      <a:endParaRPr lang="en-US" sz="1200" dirty="0">
                        <a:effectLst/>
                      </a:endParaRPr>
                    </a:p>
                    <a:p>
                      <a:pPr marL="0" marR="0">
                        <a:lnSpc>
                          <a:spcPct val="107000"/>
                        </a:lnSpc>
                        <a:spcBef>
                          <a:spcPts val="0"/>
                        </a:spcBef>
                        <a:spcAft>
                          <a:spcPts val="0"/>
                        </a:spcAft>
                      </a:pPr>
                      <a:r>
                        <a:rPr lang="ro-RO" sz="1200" dirty="0">
                          <a:effectLst/>
                        </a:rPr>
                        <a:t>Continuarea şi diversificarea proiectelor</a:t>
                      </a:r>
                      <a:endParaRPr lang="en-US" sz="1200" dirty="0">
                        <a:effectLst/>
                      </a:endParaRPr>
                    </a:p>
                    <a:p>
                      <a:pPr marL="0" marR="0">
                        <a:lnSpc>
                          <a:spcPct val="107000"/>
                        </a:lnSpc>
                        <a:spcBef>
                          <a:spcPts val="0"/>
                        </a:spcBef>
                        <a:spcAft>
                          <a:spcPts val="0"/>
                        </a:spcAft>
                      </a:pPr>
                      <a:r>
                        <a:rPr lang="ro-RO" sz="1200" dirty="0">
                          <a:effectLst/>
                        </a:rPr>
                        <a:t>Stabilirea prezenţei la oră mai ales pe baza postării, în detrimentul apelării elevilor, în cazul scenariului online.</a:t>
                      </a:r>
                      <a:endParaRPr lang="en-US" sz="1200" dirty="0">
                        <a:effectLst/>
                      </a:endParaRPr>
                    </a:p>
                    <a:p>
                      <a:pPr marL="0" marR="0">
                        <a:lnSpc>
                          <a:spcPct val="107000"/>
                        </a:lnSpc>
                        <a:spcBef>
                          <a:spcPts val="0"/>
                        </a:spcBef>
                        <a:spcAft>
                          <a:spcPts val="0"/>
                        </a:spcAft>
                      </a:pPr>
                      <a:r>
                        <a:rPr lang="ro-RO" sz="1200" dirty="0">
                          <a:effectLst/>
                        </a:rPr>
                        <a:t>Realizarea de activităţi remediale diferenţiate la orele ROSE la clasele a XII-a</a:t>
                      </a:r>
                      <a:endParaRPr lang="en-US" sz="1200" dirty="0">
                        <a:effectLst/>
                      </a:endParaRPr>
                    </a:p>
                    <a:p>
                      <a:pPr marL="0" marR="0">
                        <a:lnSpc>
                          <a:spcPct val="107000"/>
                        </a:lnSpc>
                        <a:spcBef>
                          <a:spcPts val="0"/>
                        </a:spcBef>
                        <a:spcAft>
                          <a:spcPts val="0"/>
                        </a:spcAft>
                      </a:pPr>
                      <a:r>
                        <a:rPr lang="ro-RO" sz="1200" dirty="0">
                          <a:effectLst/>
                        </a:rPr>
                        <a:t>Susţinerea unor simulări pentru disciplinele de bacalaureat în prima lună de la începerea cursurilor faţă în faţă, deoarece perspectiva revenirii la formatul online se multiplică în timp.</a:t>
                      </a:r>
                      <a:endParaRPr lang="en-US" sz="1200" dirty="0">
                        <a:effectLst/>
                      </a:endParaRPr>
                    </a:p>
                    <a:p>
                      <a:pPr marL="0" marR="0">
                        <a:lnSpc>
                          <a:spcPct val="107000"/>
                        </a:lnSpc>
                        <a:spcBef>
                          <a:spcPts val="0"/>
                        </a:spcBef>
                        <a:spcAft>
                          <a:spcPts val="0"/>
                        </a:spcAft>
                      </a:pPr>
                      <a:r>
                        <a:rPr lang="ro-RO"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extLst>
                  <a:ext uri="{0D108BD9-81ED-4DB2-BD59-A6C34878D82A}">
                    <a16:rowId xmlns:a16="http://schemas.microsoft.com/office/drawing/2014/main" val="1738171444"/>
                  </a:ext>
                </a:extLst>
              </a:tr>
            </a:tbl>
          </a:graphicData>
        </a:graphic>
      </p:graphicFrame>
    </p:spTree>
    <p:extLst>
      <p:ext uri="{BB962C8B-B14F-4D97-AF65-F5344CB8AC3E}">
        <p14:creationId xmlns:p14="http://schemas.microsoft.com/office/powerpoint/2010/main" val="1798374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312630962"/>
              </p:ext>
            </p:extLst>
          </p:nvPr>
        </p:nvGraphicFramePr>
        <p:xfrm>
          <a:off x="205945" y="164756"/>
          <a:ext cx="11854249" cy="7093675"/>
        </p:xfrm>
        <a:graphic>
          <a:graphicData uri="http://schemas.openxmlformats.org/drawingml/2006/table">
            <a:tbl>
              <a:tblPr firstRow="1" bandRow="1">
                <a:tableStyleId>{BC89EF96-8CEA-46FF-86C4-4CE0E7609802}</a:tableStyleId>
              </a:tblPr>
              <a:tblGrid>
                <a:gridCol w="11854249">
                  <a:extLst>
                    <a:ext uri="{9D8B030D-6E8A-4147-A177-3AD203B41FA5}">
                      <a16:colId xmlns:a16="http://schemas.microsoft.com/office/drawing/2014/main" val="20000"/>
                    </a:ext>
                  </a:extLst>
                </a:gridCol>
              </a:tblGrid>
              <a:tr h="692875">
                <a:tc>
                  <a:txBody>
                    <a:bodyPr/>
                    <a:lstStyle/>
                    <a:p>
                      <a:pPr marL="0" indent="0" algn="just">
                        <a:buNone/>
                      </a:pPr>
                      <a:r>
                        <a:rPr lang="ro-RO" sz="1800" b="1" dirty="0" smtClean="0">
                          <a:solidFill>
                            <a:schemeClr val="tx1"/>
                          </a:solidFill>
                          <a:latin typeface="Times New Roman" panose="02020603050405020304" pitchFamily="18" charset="0"/>
                          <a:cs typeface="Times New Roman" panose="02020603050405020304" pitchFamily="18" charset="0"/>
                        </a:rPr>
                        <a:t>PUNCTE TARI: </a:t>
                      </a:r>
                    </a:p>
                    <a:p>
                      <a:pPr marL="285750" indent="-285750" algn="just">
                        <a:buFontTx/>
                        <a:buChar char="-"/>
                      </a:pPr>
                      <a:r>
                        <a:rPr lang="ro-RO" sz="1800" b="1" dirty="0" smtClean="0">
                          <a:solidFill>
                            <a:schemeClr val="tx1"/>
                          </a:solidFill>
                          <a:latin typeface="Times New Roman" panose="02020603050405020304" pitchFamily="18" charset="0"/>
                          <a:cs typeface="Times New Roman" panose="02020603050405020304" pitchFamily="18" charset="0"/>
                        </a:rPr>
                        <a:t>Digitalizare prin platforme online</a:t>
                      </a:r>
                    </a:p>
                    <a:p>
                      <a:pPr marL="285750" indent="-285750" algn="just">
                        <a:buFontTx/>
                        <a:buChar char="-"/>
                      </a:pPr>
                      <a:r>
                        <a:rPr lang="ro-RO" sz="1800" b="1" dirty="0" smtClean="0">
                          <a:solidFill>
                            <a:schemeClr val="tx1"/>
                          </a:solidFill>
                          <a:latin typeface="Times New Roman" panose="02020603050405020304" pitchFamily="18" charset="0"/>
                          <a:cs typeface="Times New Roman" panose="02020603050405020304" pitchFamily="18" charset="0"/>
                        </a:rPr>
                        <a:t>Adaptarea elevilor la mediul online în context formal</a:t>
                      </a:r>
                    </a:p>
                    <a:p>
                      <a:pPr marL="285750" indent="-285750" algn="just">
                        <a:buFontTx/>
                        <a:buChar char="-"/>
                      </a:pPr>
                      <a:r>
                        <a:rPr lang="ro-RO" sz="1800" b="1" dirty="0" smtClean="0">
                          <a:solidFill>
                            <a:schemeClr val="tx1"/>
                          </a:solidFill>
                          <a:latin typeface="Times New Roman" panose="02020603050405020304" pitchFamily="18" charset="0"/>
                          <a:cs typeface="Times New Roman" panose="02020603050405020304" pitchFamily="18" charset="0"/>
                        </a:rPr>
                        <a:t>Ore ROSE</a:t>
                      </a:r>
                    </a:p>
                    <a:p>
                      <a:pPr marL="0" indent="0" algn="just">
                        <a:buFontTx/>
                        <a:buNone/>
                      </a:pPr>
                      <a:endParaRPr lang="ro-RO" sz="1800" b="1" dirty="0" smtClean="0">
                        <a:solidFill>
                          <a:schemeClr val="tx1"/>
                        </a:solidFill>
                        <a:latin typeface="Times New Roman" panose="02020603050405020304" pitchFamily="18" charset="0"/>
                        <a:cs typeface="Times New Roman" panose="02020603050405020304" pitchFamily="18" charset="0"/>
                      </a:endParaRPr>
                    </a:p>
                    <a:p>
                      <a:pPr marL="0" indent="0" algn="just">
                        <a:buFontTx/>
                        <a:buNone/>
                      </a:pPr>
                      <a:r>
                        <a:rPr lang="ro-RO" sz="1800" b="1" dirty="0" smtClean="0">
                          <a:solidFill>
                            <a:schemeClr val="tx1"/>
                          </a:solidFill>
                          <a:latin typeface="Times New Roman" panose="02020603050405020304" pitchFamily="18" charset="0"/>
                          <a:cs typeface="Times New Roman" panose="02020603050405020304" pitchFamily="18" charset="0"/>
                        </a:rPr>
                        <a:t>PUNCTE SLABE:</a:t>
                      </a:r>
                    </a:p>
                    <a:p>
                      <a:pPr marL="285750" indent="-285750" algn="just">
                        <a:buFontTx/>
                        <a:buChar char="-"/>
                      </a:pPr>
                      <a:r>
                        <a:rPr lang="ro-RO" sz="1800" b="1" dirty="0" smtClean="0">
                          <a:solidFill>
                            <a:schemeClr val="tx1"/>
                          </a:solidFill>
                          <a:latin typeface="Times New Roman" panose="02020603050405020304" pitchFamily="18" charset="0"/>
                          <a:cs typeface="Times New Roman" panose="02020603050405020304" pitchFamily="18" charset="0"/>
                        </a:rPr>
                        <a:t>Absențe (nejustificate) de la ore</a:t>
                      </a:r>
                    </a:p>
                    <a:p>
                      <a:pPr marL="285750" indent="-285750" algn="just">
                        <a:buFontTx/>
                        <a:buChar char="-"/>
                      </a:pPr>
                      <a:r>
                        <a:rPr lang="ro-RO" sz="1800" b="1" dirty="0" smtClean="0">
                          <a:solidFill>
                            <a:schemeClr val="tx1"/>
                          </a:solidFill>
                          <a:latin typeface="Times New Roman" panose="02020603050405020304" pitchFamily="18" charset="0"/>
                          <a:cs typeface="Times New Roman" panose="02020603050405020304" pitchFamily="18" charset="0"/>
                        </a:rPr>
                        <a:t>Neadaptarea suficientă a conținuturilor</a:t>
                      </a:r>
                      <a:r>
                        <a:rPr lang="ro-RO" sz="1800" b="1" baseline="0" dirty="0" smtClean="0">
                          <a:solidFill>
                            <a:schemeClr val="tx1"/>
                          </a:solidFill>
                          <a:latin typeface="Times New Roman" panose="02020603050405020304" pitchFamily="18" charset="0"/>
                          <a:cs typeface="Times New Roman" panose="02020603050405020304" pitchFamily="18" charset="0"/>
                        </a:rPr>
                        <a:t> la nivelul clasei/ al elevului (tratarea diferențiată)</a:t>
                      </a:r>
                    </a:p>
                    <a:p>
                      <a:pPr marL="285750" indent="-285750" algn="just">
                        <a:buFontTx/>
                        <a:buChar char="-"/>
                      </a:pPr>
                      <a:r>
                        <a:rPr lang="ro-RO" sz="1800" b="1" baseline="0" dirty="0" smtClean="0">
                          <a:solidFill>
                            <a:schemeClr val="tx1"/>
                          </a:solidFill>
                          <a:latin typeface="Times New Roman" panose="02020603050405020304" pitchFamily="18" charset="0"/>
                          <a:cs typeface="Times New Roman" panose="02020603050405020304" pitchFamily="18" charset="0"/>
                        </a:rPr>
                        <a:t>Nu s-a utilizat platforma ILIAS (matematică)</a:t>
                      </a:r>
                      <a:endParaRPr lang="ro-RO" sz="1800" b="1" dirty="0" smtClean="0">
                        <a:solidFill>
                          <a:schemeClr val="tx1"/>
                        </a:solidFill>
                        <a:latin typeface="Times New Roman" panose="02020603050405020304" pitchFamily="18" charset="0"/>
                        <a:cs typeface="Times New Roman" panose="02020603050405020304" pitchFamily="18" charset="0"/>
                      </a:endParaRPr>
                    </a:p>
                    <a:p>
                      <a:pPr marL="285750" indent="-285750" algn="just">
                        <a:buFontTx/>
                        <a:buChar char="-"/>
                      </a:pPr>
                      <a:r>
                        <a:rPr lang="ro-RO" sz="1800" b="1" dirty="0" smtClean="0">
                          <a:solidFill>
                            <a:schemeClr val="tx1"/>
                          </a:solidFill>
                          <a:latin typeface="Times New Roman" panose="02020603050405020304" pitchFamily="18" charset="0"/>
                          <a:cs typeface="Times New Roman" panose="02020603050405020304" pitchFamily="18" charset="0"/>
                        </a:rPr>
                        <a:t>Inexistența activităților extracurriculare</a:t>
                      </a:r>
                    </a:p>
                    <a:p>
                      <a:pPr marL="285750" indent="-285750" algn="just">
                        <a:buFontTx/>
                        <a:buChar char="-"/>
                      </a:pPr>
                      <a:r>
                        <a:rPr lang="ro-RO" sz="1800" b="1" dirty="0" smtClean="0">
                          <a:solidFill>
                            <a:schemeClr val="tx1"/>
                          </a:solidFill>
                          <a:latin typeface="Times New Roman" panose="02020603050405020304" pitchFamily="18" charset="0"/>
                          <a:cs typeface="Times New Roman" panose="02020603050405020304" pitchFamily="18" charset="0"/>
                        </a:rPr>
                        <a:t>Scăderea obiectivității în notare</a:t>
                      </a:r>
                    </a:p>
                    <a:p>
                      <a:pPr marL="0" indent="0" algn="just">
                        <a:buNone/>
                      </a:pPr>
                      <a:endParaRPr lang="ro-RO" sz="1800" b="1"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ro-RO" sz="1800" b="1" dirty="0" smtClean="0">
                          <a:solidFill>
                            <a:schemeClr val="tx1"/>
                          </a:solidFill>
                          <a:latin typeface="Times New Roman" panose="02020603050405020304" pitchFamily="18" charset="0"/>
                          <a:cs typeface="Times New Roman" panose="02020603050405020304" pitchFamily="18" charset="0"/>
                        </a:rPr>
                        <a:t>DIRECȚII – CULTURĂ</a:t>
                      </a:r>
                      <a:r>
                        <a:rPr lang="ro-RO" sz="1800" b="1" baseline="0" dirty="0" smtClean="0">
                          <a:solidFill>
                            <a:schemeClr val="tx1"/>
                          </a:solidFill>
                          <a:latin typeface="Times New Roman" panose="02020603050405020304" pitchFamily="18" charset="0"/>
                          <a:cs typeface="Times New Roman" panose="02020603050405020304" pitchFamily="18" charset="0"/>
                        </a:rPr>
                        <a:t> GENERALĂ:</a:t>
                      </a:r>
                    </a:p>
                    <a:p>
                      <a:pPr marL="342900" marR="0" indent="-342900" algn="just" defTabSz="914400" rtl="0" eaLnBrk="1" fontAlgn="auto" latinLnBrk="0" hangingPunct="1">
                        <a:lnSpc>
                          <a:spcPct val="100000"/>
                        </a:lnSpc>
                        <a:spcBef>
                          <a:spcPts val="0"/>
                        </a:spcBef>
                        <a:spcAft>
                          <a:spcPts val="0"/>
                        </a:spcAft>
                        <a:buClrTx/>
                        <a:buSzTx/>
                        <a:buFontTx/>
                        <a:buAutoNum type="arabicPeriod"/>
                        <a:tabLst/>
                        <a:defRPr/>
                      </a:pPr>
                      <a:r>
                        <a:rPr lang="ro-RO" sz="1800" b="1" dirty="0" smtClean="0">
                          <a:solidFill>
                            <a:schemeClr val="tx1"/>
                          </a:solidFill>
                          <a:latin typeface="Times New Roman" panose="02020603050405020304" pitchFamily="18" charset="0"/>
                          <a:cs typeface="Times New Roman" panose="02020603050405020304" pitchFamily="18" charset="0"/>
                        </a:rPr>
                        <a:t>MINIMUM 87% PROMOVABILITATE BAC DIN MINIMUM 80%</a:t>
                      </a:r>
                      <a:r>
                        <a:rPr lang="ro-RO" sz="1800" b="1" baseline="0" dirty="0" smtClean="0">
                          <a:solidFill>
                            <a:schemeClr val="tx1"/>
                          </a:solidFill>
                          <a:latin typeface="Times New Roman" panose="02020603050405020304" pitchFamily="18" charset="0"/>
                          <a:cs typeface="Times New Roman" panose="02020603050405020304" pitchFamily="18" charset="0"/>
                        </a:rPr>
                        <a:t> PROMOVAȚI ÎN IUNIE (LICEU TEHNOLOGIC); 100% PROMOVABILITATE BAC DIN MINIMUM 100% ÎN IUNIE (LICEU TEORETIC)</a:t>
                      </a:r>
                    </a:p>
                    <a:p>
                      <a:pPr marL="342900" marR="0" indent="-342900" algn="just" defTabSz="914400" rtl="0" eaLnBrk="1" fontAlgn="auto" latinLnBrk="0" hangingPunct="1">
                        <a:lnSpc>
                          <a:spcPct val="100000"/>
                        </a:lnSpc>
                        <a:spcBef>
                          <a:spcPts val="0"/>
                        </a:spcBef>
                        <a:spcAft>
                          <a:spcPts val="0"/>
                        </a:spcAft>
                        <a:buClrTx/>
                        <a:buSzTx/>
                        <a:buFontTx/>
                        <a:buAutoNum type="arabicPeriod"/>
                        <a:tabLst/>
                        <a:defRPr/>
                      </a:pPr>
                      <a:r>
                        <a:rPr lang="ro-RO" sz="1800" b="1" baseline="0" dirty="0" smtClean="0">
                          <a:solidFill>
                            <a:schemeClr val="tx1"/>
                          </a:solidFill>
                          <a:latin typeface="Times New Roman" panose="02020603050405020304" pitchFamily="18" charset="0"/>
                          <a:cs typeface="Times New Roman" panose="02020603050405020304" pitchFamily="18" charset="0"/>
                        </a:rPr>
                        <a:t>Creșterea și menținerea exigenței</a:t>
                      </a:r>
                    </a:p>
                    <a:p>
                      <a:pPr marL="342900" marR="0" indent="-342900" algn="just" defTabSz="914400" rtl="0" eaLnBrk="1" fontAlgn="auto" latinLnBrk="0" hangingPunct="1">
                        <a:lnSpc>
                          <a:spcPct val="100000"/>
                        </a:lnSpc>
                        <a:spcBef>
                          <a:spcPts val="0"/>
                        </a:spcBef>
                        <a:spcAft>
                          <a:spcPts val="0"/>
                        </a:spcAft>
                        <a:buClrTx/>
                        <a:buSzTx/>
                        <a:buFontTx/>
                        <a:buAutoNum type="arabicPeriod"/>
                        <a:tabLst/>
                        <a:defRPr/>
                      </a:pPr>
                      <a:r>
                        <a:rPr lang="ro-RO" sz="1800" b="1" baseline="0" dirty="0" smtClean="0">
                          <a:solidFill>
                            <a:schemeClr val="tx1"/>
                          </a:solidFill>
                          <a:latin typeface="Times New Roman" panose="02020603050405020304" pitchFamily="18" charset="0"/>
                          <a:cs typeface="Times New Roman" panose="02020603050405020304" pitchFamily="18" charset="0"/>
                        </a:rPr>
                        <a:t>Organizarea simulărilor de bacalaureat</a:t>
                      </a:r>
                    </a:p>
                    <a:p>
                      <a:pPr marL="342900" marR="0" indent="-342900" algn="just" defTabSz="914400" rtl="0" eaLnBrk="1" fontAlgn="auto" latinLnBrk="0" hangingPunct="1">
                        <a:lnSpc>
                          <a:spcPct val="100000"/>
                        </a:lnSpc>
                        <a:spcBef>
                          <a:spcPts val="0"/>
                        </a:spcBef>
                        <a:spcAft>
                          <a:spcPts val="0"/>
                        </a:spcAft>
                        <a:buClrTx/>
                        <a:buSzTx/>
                        <a:buFontTx/>
                        <a:buAutoNum type="arabicPeriod"/>
                        <a:tabLst/>
                        <a:defRPr/>
                      </a:pPr>
                      <a:r>
                        <a:rPr lang="ro-RO" sz="1800" b="1" baseline="0" dirty="0" smtClean="0">
                          <a:solidFill>
                            <a:schemeClr val="tx1"/>
                          </a:solidFill>
                          <a:latin typeface="Times New Roman" panose="02020603050405020304" pitchFamily="18" charset="0"/>
                          <a:cs typeface="Times New Roman" panose="02020603050405020304" pitchFamily="18" charset="0"/>
                        </a:rPr>
                        <a:t>Standardizarea și obiectivarea evaluării și prin intermediul platformelor (ILIAS)</a:t>
                      </a:r>
                    </a:p>
                    <a:p>
                      <a:pPr marL="342900" marR="0" indent="-342900" algn="just" defTabSz="914400" rtl="0" eaLnBrk="1" fontAlgn="auto" latinLnBrk="0" hangingPunct="1">
                        <a:lnSpc>
                          <a:spcPct val="100000"/>
                        </a:lnSpc>
                        <a:spcBef>
                          <a:spcPts val="0"/>
                        </a:spcBef>
                        <a:spcAft>
                          <a:spcPts val="0"/>
                        </a:spcAft>
                        <a:buClrTx/>
                        <a:buSzTx/>
                        <a:buFontTx/>
                        <a:buAutoNum type="arabicPeriod"/>
                        <a:tabLst/>
                        <a:defRPr/>
                      </a:pPr>
                      <a:r>
                        <a:rPr lang="ro-RO" sz="1800" b="1" baseline="0" dirty="0" smtClean="0">
                          <a:solidFill>
                            <a:schemeClr val="tx1"/>
                          </a:solidFill>
                          <a:latin typeface="Times New Roman" panose="02020603050405020304" pitchFamily="18" charset="0"/>
                          <a:cs typeface="Times New Roman" panose="02020603050405020304" pitchFamily="18" charset="0"/>
                        </a:rPr>
                        <a:t>Perfecționare online</a:t>
                      </a:r>
                    </a:p>
                    <a:p>
                      <a:pPr marL="342900" marR="0" indent="-342900" algn="just" defTabSz="914400" rtl="0" eaLnBrk="1" fontAlgn="auto" latinLnBrk="0" hangingPunct="1">
                        <a:lnSpc>
                          <a:spcPct val="100000"/>
                        </a:lnSpc>
                        <a:spcBef>
                          <a:spcPts val="0"/>
                        </a:spcBef>
                        <a:spcAft>
                          <a:spcPts val="0"/>
                        </a:spcAft>
                        <a:buClrTx/>
                        <a:buSzTx/>
                        <a:buFontTx/>
                        <a:buAutoNum type="arabicPeriod"/>
                        <a:tabLst/>
                        <a:defRPr/>
                      </a:pPr>
                      <a:r>
                        <a:rPr lang="ro-RO" sz="1800" b="1" dirty="0" smtClean="0">
                          <a:solidFill>
                            <a:schemeClr val="tx1"/>
                          </a:solidFill>
                          <a:latin typeface="Times New Roman" panose="02020603050405020304" pitchFamily="18" charset="0"/>
                          <a:cs typeface="Times New Roman" panose="02020603050405020304" pitchFamily="18" charset="0"/>
                        </a:rPr>
                        <a:t>Intensificarea asistențelor/ interasistențelor – minimum 2/ cadru didactic, respectiv susținerea a minimum 2 activități demonstrative/ catedră</a:t>
                      </a:r>
                    </a:p>
                    <a:p>
                      <a:pPr marL="342900" marR="0" indent="-342900" algn="just" defTabSz="914400" rtl="0" eaLnBrk="1" fontAlgn="auto" latinLnBrk="0" hangingPunct="1">
                        <a:lnSpc>
                          <a:spcPct val="100000"/>
                        </a:lnSpc>
                        <a:spcBef>
                          <a:spcPts val="0"/>
                        </a:spcBef>
                        <a:spcAft>
                          <a:spcPts val="0"/>
                        </a:spcAft>
                        <a:buClrTx/>
                        <a:buSzTx/>
                        <a:buFontTx/>
                        <a:buAutoNum type="arabicPeriod"/>
                        <a:tabLst/>
                        <a:defRPr/>
                      </a:pPr>
                      <a:r>
                        <a:rPr lang="ro-RO" sz="1800" b="1" baseline="0" dirty="0" smtClean="0">
                          <a:solidFill>
                            <a:schemeClr val="tx1"/>
                          </a:solidFill>
                          <a:latin typeface="Times New Roman" panose="02020603050405020304" pitchFamily="18" charset="0"/>
                          <a:cs typeface="Times New Roman" panose="02020603050405020304" pitchFamily="18" charset="0"/>
                        </a:rPr>
                        <a:t>Continuarea procesului de digitalizare prin utilizarea platformelor chiar și în scenariu verde</a:t>
                      </a:r>
                      <a:endParaRPr lang="ro-RO" sz="1800" b="1" dirty="0" smtClean="0">
                        <a:solidFill>
                          <a:schemeClr val="tx1"/>
                        </a:solidFill>
                        <a:latin typeface="Times New Roman" panose="02020603050405020304" pitchFamily="18" charset="0"/>
                        <a:cs typeface="Times New Roman" panose="02020603050405020304" pitchFamily="18" charset="0"/>
                      </a:endParaRPr>
                    </a:p>
                    <a:p>
                      <a:endParaRPr lang="en-US" dirty="0"/>
                    </a:p>
                  </a:txBody>
                  <a:tcPr/>
                </a:tc>
                <a:extLst>
                  <a:ext uri="{0D108BD9-81ED-4DB2-BD59-A6C34878D82A}">
                    <a16:rowId xmlns:a16="http://schemas.microsoft.com/office/drawing/2014/main" val="10006"/>
                  </a:ext>
                </a:extLst>
              </a:tr>
              <a:tr h="692875">
                <a:tc>
                  <a:txBody>
                    <a:bodyPr/>
                    <a:lstStyle/>
                    <a:p>
                      <a:endParaRPr lang="en-US" dirty="0"/>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380909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9931" y="220225"/>
            <a:ext cx="9509760" cy="613295"/>
          </a:xfrm>
        </p:spPr>
        <p:txBody>
          <a:bodyPr>
            <a:noAutofit/>
          </a:bodyPr>
          <a:lstStyle/>
          <a:p>
            <a:r>
              <a:rPr lang="ro-RO" sz="2000" dirty="0"/>
              <a:t>RAPORT DE ACTIVITATE AL CATEDREI TEHNICE</a:t>
            </a:r>
            <a:r>
              <a:rPr lang="en-US" sz="2000" dirty="0"/>
              <a:t/>
            </a:r>
            <a:br>
              <a:rPr lang="en-US" sz="2000" dirty="0"/>
            </a:br>
            <a:endParaRPr lang="en-US" sz="2000" dirty="0"/>
          </a:p>
        </p:txBody>
      </p:sp>
      <p:graphicFrame>
        <p:nvGraphicFramePr>
          <p:cNvPr id="3" name="Table 2"/>
          <p:cNvGraphicFramePr>
            <a:graphicFrameLocks noGrp="1"/>
          </p:cNvGraphicFramePr>
          <p:nvPr>
            <p:extLst/>
          </p:nvPr>
        </p:nvGraphicFramePr>
        <p:xfrm>
          <a:off x="818484" y="718265"/>
          <a:ext cx="10755677" cy="1697505"/>
        </p:xfrm>
        <a:graphic>
          <a:graphicData uri="http://schemas.openxmlformats.org/drawingml/2006/table">
            <a:tbl>
              <a:tblPr firstRow="1" firstCol="1" bandRow="1">
                <a:tableStyleId>{BC89EF96-8CEA-46FF-86C4-4CE0E7609802}</a:tableStyleId>
              </a:tblPr>
              <a:tblGrid>
                <a:gridCol w="3602319">
                  <a:extLst>
                    <a:ext uri="{9D8B030D-6E8A-4147-A177-3AD203B41FA5}">
                      <a16:colId xmlns:a16="http://schemas.microsoft.com/office/drawing/2014/main" val="2943792395"/>
                    </a:ext>
                  </a:extLst>
                </a:gridCol>
                <a:gridCol w="3289813">
                  <a:extLst>
                    <a:ext uri="{9D8B030D-6E8A-4147-A177-3AD203B41FA5}">
                      <a16:colId xmlns:a16="http://schemas.microsoft.com/office/drawing/2014/main" val="4098573724"/>
                    </a:ext>
                  </a:extLst>
                </a:gridCol>
                <a:gridCol w="3863545">
                  <a:extLst>
                    <a:ext uri="{9D8B030D-6E8A-4147-A177-3AD203B41FA5}">
                      <a16:colId xmlns:a16="http://schemas.microsoft.com/office/drawing/2014/main" val="369329868"/>
                    </a:ext>
                  </a:extLst>
                </a:gridCol>
              </a:tblGrid>
              <a:tr h="327556">
                <a:tc>
                  <a:txBody>
                    <a:bodyPr/>
                    <a:lstStyle/>
                    <a:p>
                      <a:pPr marL="0" marR="0" algn="ctr">
                        <a:lnSpc>
                          <a:spcPct val="107000"/>
                        </a:lnSpc>
                        <a:spcBef>
                          <a:spcPts val="0"/>
                        </a:spcBef>
                        <a:spcAft>
                          <a:spcPts val="0"/>
                        </a:spcAft>
                      </a:pPr>
                      <a:r>
                        <a:rPr lang="ro-RO" sz="1200" dirty="0">
                          <a:effectLst/>
                        </a:rPr>
                        <a:t>PUNCTE TARI:</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tc>
                  <a:txBody>
                    <a:bodyPr/>
                    <a:lstStyle/>
                    <a:p>
                      <a:pPr marL="0" marR="0" algn="ctr">
                        <a:lnSpc>
                          <a:spcPct val="107000"/>
                        </a:lnSpc>
                        <a:spcBef>
                          <a:spcPts val="0"/>
                        </a:spcBef>
                        <a:spcAft>
                          <a:spcPts val="0"/>
                        </a:spcAft>
                      </a:pPr>
                      <a:r>
                        <a:rPr lang="ro-RO" sz="1200" dirty="0">
                          <a:effectLst/>
                        </a:rPr>
                        <a:t>PUNCTE SLABE: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tc>
                  <a:txBody>
                    <a:bodyPr/>
                    <a:lstStyle/>
                    <a:p>
                      <a:pPr marL="0" marR="0" algn="ctr">
                        <a:lnSpc>
                          <a:spcPct val="107000"/>
                        </a:lnSpc>
                        <a:spcBef>
                          <a:spcPts val="0"/>
                        </a:spcBef>
                        <a:spcAft>
                          <a:spcPts val="0"/>
                        </a:spcAft>
                      </a:pPr>
                      <a:r>
                        <a:rPr lang="ro-RO" sz="1200">
                          <a:effectLst/>
                        </a:rPr>
                        <a:t>DIRECȚII DE ACȚIUNE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extLst>
                  <a:ext uri="{0D108BD9-81ED-4DB2-BD59-A6C34878D82A}">
                    <a16:rowId xmlns:a16="http://schemas.microsoft.com/office/drawing/2014/main" val="3867717155"/>
                  </a:ext>
                </a:extLst>
              </a:tr>
              <a:tr h="800694">
                <a:tc>
                  <a:txBody>
                    <a:bodyPr/>
                    <a:lstStyle/>
                    <a:p>
                      <a:pPr marL="0" marR="0">
                        <a:lnSpc>
                          <a:spcPct val="107000"/>
                        </a:lnSpc>
                        <a:spcBef>
                          <a:spcPts val="0"/>
                        </a:spcBef>
                        <a:spcAft>
                          <a:spcPts val="0"/>
                        </a:spcAft>
                      </a:pPr>
                      <a:r>
                        <a:rPr lang="ro-RO" sz="1200" b="0" dirty="0" smtClean="0">
                          <a:effectLst/>
                        </a:rPr>
                        <a:t>- Posibilitatea </a:t>
                      </a:r>
                      <a:r>
                        <a:rPr lang="ro-RO" sz="1200" b="0" dirty="0">
                          <a:effectLst/>
                        </a:rPr>
                        <a:t>desfăşurării orelor în </a:t>
                      </a:r>
                      <a:r>
                        <a:rPr lang="ro-RO" sz="1200" b="0" noProof="0" dirty="0" smtClean="0">
                          <a:effectLst/>
                        </a:rPr>
                        <a:t>cămin</a:t>
                      </a:r>
                      <a:r>
                        <a:rPr lang="en-US" sz="1200" b="0" dirty="0" smtClean="0">
                          <a:effectLst/>
                        </a:rPr>
                        <a:t> </a:t>
                      </a:r>
                      <a:r>
                        <a:rPr lang="en-US" sz="1200" b="0" dirty="0" err="1">
                          <a:effectLst/>
                        </a:rPr>
                        <a:t>pentru</a:t>
                      </a:r>
                      <a:r>
                        <a:rPr lang="en-US" sz="1200" b="0" dirty="0">
                          <a:effectLst/>
                        </a:rPr>
                        <a:t> </a:t>
                      </a:r>
                      <a:r>
                        <a:rPr lang="en-US" sz="1200" b="0" dirty="0" err="1">
                          <a:effectLst/>
                        </a:rPr>
                        <a:t>elevii</a:t>
                      </a:r>
                      <a:r>
                        <a:rPr lang="en-US" sz="1200" b="0" dirty="0">
                          <a:effectLst/>
                        </a:rPr>
                        <a:t> care nu  </a:t>
                      </a:r>
                      <a:r>
                        <a:rPr lang="en-US" sz="1200" b="0" dirty="0" err="1">
                          <a:effectLst/>
                        </a:rPr>
                        <a:t>dispun</a:t>
                      </a:r>
                      <a:r>
                        <a:rPr lang="en-US" sz="1200" b="0" dirty="0">
                          <a:effectLst/>
                        </a:rPr>
                        <a:t> de </a:t>
                      </a:r>
                      <a:r>
                        <a:rPr lang="en-US" sz="1200" b="0" dirty="0" err="1">
                          <a:effectLst/>
                        </a:rPr>
                        <a:t>semnal</a:t>
                      </a:r>
                      <a:r>
                        <a:rPr lang="en-US" sz="1200" b="0" dirty="0">
                          <a:effectLst/>
                        </a:rPr>
                        <a:t> </a:t>
                      </a:r>
                      <a:r>
                        <a:rPr lang="ro-RO" sz="1200" b="0" dirty="0" smtClean="0">
                          <a:effectLst/>
                        </a:rPr>
                        <a:t>la</a:t>
                      </a:r>
                      <a:r>
                        <a:rPr lang="en-US" sz="1200" b="0" dirty="0" smtClean="0">
                          <a:effectLst/>
                        </a:rPr>
                        <a:t> </a:t>
                      </a:r>
                      <a:r>
                        <a:rPr lang="en-US" sz="1200" b="0" dirty="0">
                          <a:effectLst/>
                        </a:rPr>
                        <a:t>internet </a:t>
                      </a:r>
                      <a:r>
                        <a:rPr lang="en-US" sz="1200" b="0" dirty="0" err="1">
                          <a:effectLst/>
                        </a:rPr>
                        <a:t>sau</a:t>
                      </a:r>
                      <a:r>
                        <a:rPr lang="en-US" sz="1200" b="0" dirty="0">
                          <a:effectLst/>
                        </a:rPr>
                        <a:t> de </a:t>
                      </a:r>
                      <a:r>
                        <a:rPr lang="en-US" sz="1200" b="0" dirty="0" err="1">
                          <a:effectLst/>
                        </a:rPr>
                        <a:t>reţea</a:t>
                      </a:r>
                      <a:r>
                        <a:rPr lang="en-US" sz="1200" b="0" dirty="0">
                          <a:effectLst/>
                        </a:rPr>
                        <a:t> de </a:t>
                      </a:r>
                      <a:r>
                        <a:rPr lang="en-US" sz="1200" b="0" dirty="0" err="1">
                          <a:effectLst/>
                        </a:rPr>
                        <a:t>electricitate</a:t>
                      </a:r>
                      <a:r>
                        <a:rPr lang="en-US" sz="1200" b="0" dirty="0">
                          <a:effectLst/>
                        </a:rPr>
                        <a:t>.</a:t>
                      </a:r>
                    </a:p>
                    <a:p>
                      <a:pPr marL="0" marR="0">
                        <a:lnSpc>
                          <a:spcPct val="107000"/>
                        </a:lnSpc>
                        <a:spcBef>
                          <a:spcPts val="0"/>
                        </a:spcBef>
                        <a:spcAft>
                          <a:spcPts val="0"/>
                        </a:spcAft>
                      </a:pPr>
                      <a:r>
                        <a:rPr lang="ro-RO" sz="1200" b="0" dirty="0" smtClean="0">
                          <a:effectLst/>
                        </a:rPr>
                        <a:t>- </a:t>
                      </a:r>
                      <a:r>
                        <a:rPr lang="en-US" sz="1200" b="0" dirty="0" err="1" smtClean="0">
                          <a:effectLst/>
                        </a:rPr>
                        <a:t>Diversificarea</a:t>
                      </a:r>
                      <a:r>
                        <a:rPr lang="en-US" sz="1200" b="0" dirty="0" smtClean="0">
                          <a:effectLst/>
                        </a:rPr>
                        <a:t> </a:t>
                      </a:r>
                      <a:r>
                        <a:rPr lang="en-US" sz="1200" b="0" dirty="0" err="1">
                          <a:effectLst/>
                        </a:rPr>
                        <a:t>procesului</a:t>
                      </a:r>
                      <a:r>
                        <a:rPr lang="en-US" sz="1200" b="0" dirty="0">
                          <a:effectLst/>
                        </a:rPr>
                        <a:t> didactic </a:t>
                      </a:r>
                      <a:r>
                        <a:rPr lang="en-US" sz="1200" b="0" dirty="0" err="1">
                          <a:effectLst/>
                        </a:rPr>
                        <a:t>prin</a:t>
                      </a:r>
                      <a:r>
                        <a:rPr lang="en-US" sz="1200" b="0" dirty="0">
                          <a:effectLst/>
                        </a:rPr>
                        <a:t> </a:t>
                      </a:r>
                      <a:r>
                        <a:rPr lang="en-US" sz="1200" b="0" dirty="0" err="1">
                          <a:effectLst/>
                        </a:rPr>
                        <a:t>îmbogăţirea</a:t>
                      </a:r>
                      <a:r>
                        <a:rPr lang="en-US" sz="1200" b="0" dirty="0">
                          <a:effectLst/>
                        </a:rPr>
                        <a:t> cu </a:t>
                      </a:r>
                      <a:r>
                        <a:rPr lang="en-US" sz="1200" b="0" dirty="0" err="1">
                          <a:effectLst/>
                        </a:rPr>
                        <a:t>materiale</a:t>
                      </a:r>
                      <a:r>
                        <a:rPr lang="en-US" sz="1200" b="0" dirty="0">
                          <a:effectLst/>
                        </a:rPr>
                        <a:t> video.</a:t>
                      </a:r>
                    </a:p>
                    <a:p>
                      <a:pPr marL="0" marR="0">
                        <a:lnSpc>
                          <a:spcPct val="107000"/>
                        </a:lnSpc>
                        <a:spcBef>
                          <a:spcPts val="0"/>
                        </a:spcBef>
                        <a:spcAft>
                          <a:spcPts val="0"/>
                        </a:spcAft>
                      </a:pPr>
                      <a:r>
                        <a:rPr lang="ro-RO" sz="1200" b="0" dirty="0" smtClean="0">
                          <a:effectLst/>
                        </a:rPr>
                        <a:t>- </a:t>
                      </a:r>
                      <a:r>
                        <a:rPr lang="en-US" sz="1200" b="0" dirty="0" err="1" smtClean="0">
                          <a:effectLst/>
                        </a:rPr>
                        <a:t>Posibilitatea</a:t>
                      </a:r>
                      <a:r>
                        <a:rPr lang="en-US" sz="1200" b="0" dirty="0" smtClean="0">
                          <a:effectLst/>
                        </a:rPr>
                        <a:t> </a:t>
                      </a:r>
                      <a:r>
                        <a:rPr lang="en-US" sz="1200" b="0" dirty="0" err="1">
                          <a:effectLst/>
                        </a:rPr>
                        <a:t>utiliz</a:t>
                      </a:r>
                      <a:r>
                        <a:rPr lang="ro-RO" sz="1200" b="0" dirty="0">
                          <a:effectLst/>
                        </a:rPr>
                        <a:t>ării platformelor </a:t>
                      </a:r>
                      <a:r>
                        <a:rPr lang="ro-RO" sz="1200" b="0" dirty="0" err="1">
                          <a:effectLst/>
                        </a:rPr>
                        <a:t>educaţionale</a:t>
                      </a:r>
                      <a:r>
                        <a:rPr lang="ro-RO" sz="1200" b="0" dirty="0">
                          <a:effectLst/>
                        </a:rPr>
                        <a:t> </a:t>
                      </a:r>
                      <a:endParaRPr lang="en-US" sz="1200" b="0" dirty="0">
                        <a:effectLst/>
                      </a:endParaRPr>
                    </a:p>
                    <a:p>
                      <a:pPr marL="0" marR="0">
                        <a:lnSpc>
                          <a:spcPct val="107000"/>
                        </a:lnSpc>
                        <a:spcBef>
                          <a:spcPts val="0"/>
                        </a:spcBef>
                        <a:spcAft>
                          <a:spcPts val="0"/>
                        </a:spcAft>
                        <a:tabLst>
                          <a:tab pos="1052830" algn="l"/>
                        </a:tabLst>
                      </a:pPr>
                      <a:r>
                        <a:rPr lang="ro-RO"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tc>
                  <a:txBody>
                    <a:bodyPr/>
                    <a:lstStyle/>
                    <a:p>
                      <a:pPr marL="0" marR="0">
                        <a:lnSpc>
                          <a:spcPct val="107000"/>
                        </a:lnSpc>
                        <a:spcBef>
                          <a:spcPts val="0"/>
                        </a:spcBef>
                        <a:spcAft>
                          <a:spcPts val="0"/>
                        </a:spcAft>
                      </a:pPr>
                      <a:r>
                        <a:rPr lang="ro-RO" sz="1200" dirty="0" smtClean="0">
                          <a:effectLst/>
                        </a:rPr>
                        <a:t>- Nu </a:t>
                      </a:r>
                      <a:r>
                        <a:rPr lang="ro-RO" sz="1200" dirty="0" err="1">
                          <a:effectLst/>
                        </a:rPr>
                        <a:t>toti</a:t>
                      </a:r>
                      <a:r>
                        <a:rPr lang="ro-RO" sz="1200" dirty="0">
                          <a:effectLst/>
                        </a:rPr>
                        <a:t> elevii au cele mai bune </a:t>
                      </a:r>
                      <a:r>
                        <a:rPr lang="ro-RO" sz="1200" dirty="0" err="1">
                          <a:effectLst/>
                        </a:rPr>
                        <a:t>conditii</a:t>
                      </a:r>
                      <a:r>
                        <a:rPr lang="ro-RO" sz="1200" dirty="0">
                          <a:effectLst/>
                        </a:rPr>
                        <a:t> pentru </a:t>
                      </a:r>
                      <a:r>
                        <a:rPr lang="ro-RO" sz="1200" dirty="0" err="1">
                          <a:effectLst/>
                        </a:rPr>
                        <a:t>desfasurarea</a:t>
                      </a:r>
                      <a:r>
                        <a:rPr lang="ro-RO" sz="1200" dirty="0">
                          <a:effectLst/>
                        </a:rPr>
                        <a:t> orelor online.</a:t>
                      </a:r>
                      <a:endParaRPr lang="en-US" sz="1200" dirty="0">
                        <a:effectLst/>
                      </a:endParaRPr>
                    </a:p>
                    <a:p>
                      <a:pPr marL="0" marR="0">
                        <a:lnSpc>
                          <a:spcPct val="107000"/>
                        </a:lnSpc>
                        <a:spcBef>
                          <a:spcPts val="0"/>
                        </a:spcBef>
                        <a:spcAft>
                          <a:spcPts val="0"/>
                        </a:spcAft>
                      </a:pPr>
                      <a:r>
                        <a:rPr lang="ro-RO" sz="1200" dirty="0" smtClean="0">
                          <a:effectLst/>
                        </a:rPr>
                        <a:t>- Participare </a:t>
                      </a:r>
                      <a:r>
                        <a:rPr lang="ro-RO" sz="1200" dirty="0">
                          <a:effectLst/>
                        </a:rPr>
                        <a:t>redusă a elevilor la </a:t>
                      </a:r>
                      <a:r>
                        <a:rPr lang="ro-RO" sz="1200" dirty="0" err="1">
                          <a:effectLst/>
                        </a:rPr>
                        <a:t>activităţi</a:t>
                      </a:r>
                      <a:r>
                        <a:rPr lang="ro-RO" sz="1200" dirty="0">
                          <a:effectLst/>
                        </a:rPr>
                        <a:t> </a:t>
                      </a:r>
                      <a:r>
                        <a:rPr lang="ro-RO" sz="1200" dirty="0" err="1">
                          <a:effectLst/>
                        </a:rPr>
                        <a:t>şcolare</a:t>
                      </a:r>
                      <a:r>
                        <a:rPr lang="ro-RO" sz="1200" dirty="0">
                          <a:effectLst/>
                        </a:rPr>
                        <a:t> </a:t>
                      </a:r>
                      <a:r>
                        <a:rPr lang="ro-RO" sz="1200" dirty="0" err="1">
                          <a:effectLst/>
                        </a:rPr>
                        <a:t>şi</a:t>
                      </a:r>
                      <a:r>
                        <a:rPr lang="ro-RO" sz="1200" dirty="0">
                          <a:effectLst/>
                        </a:rPr>
                        <a:t> </a:t>
                      </a:r>
                      <a:r>
                        <a:rPr lang="ro-RO" sz="1200" dirty="0" err="1">
                          <a:effectLst/>
                        </a:rPr>
                        <a:t>extraşcolare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tc>
                  <a:txBody>
                    <a:bodyPr/>
                    <a:lstStyle/>
                    <a:p>
                      <a:pPr marL="0" marR="0">
                        <a:lnSpc>
                          <a:spcPct val="107000"/>
                        </a:lnSpc>
                        <a:spcBef>
                          <a:spcPts val="0"/>
                        </a:spcBef>
                        <a:spcAft>
                          <a:spcPts val="0"/>
                        </a:spcAft>
                      </a:pPr>
                      <a:r>
                        <a:rPr lang="ro-RO" sz="1200" dirty="0" smtClean="0">
                          <a:effectLst/>
                        </a:rPr>
                        <a:t>-</a:t>
                      </a:r>
                      <a:r>
                        <a:rPr lang="ro-RO" sz="1200" baseline="0" dirty="0" smtClean="0">
                          <a:effectLst/>
                        </a:rPr>
                        <a:t> </a:t>
                      </a:r>
                      <a:r>
                        <a:rPr lang="ro-RO" sz="1200" dirty="0" smtClean="0">
                          <a:effectLst/>
                        </a:rPr>
                        <a:t>Îmbinarea </a:t>
                      </a:r>
                      <a:r>
                        <a:rPr lang="ro-RO" sz="1200" dirty="0">
                          <a:effectLst/>
                        </a:rPr>
                        <a:t>activităţilor on</a:t>
                      </a:r>
                      <a:r>
                        <a:rPr lang="en-US" sz="1200" dirty="0">
                          <a:effectLst/>
                        </a:rPr>
                        <a:t>-line cu cele fa</a:t>
                      </a:r>
                      <a:r>
                        <a:rPr lang="ro-RO" sz="1200" dirty="0">
                          <a:effectLst/>
                        </a:rPr>
                        <a:t>ţă în faţă</a:t>
                      </a:r>
                      <a:r>
                        <a:rPr lang="en-US" sz="1200" dirty="0">
                          <a:effectLst/>
                        </a:rPr>
                        <a:t>;</a:t>
                      </a:r>
                    </a:p>
                    <a:p>
                      <a:pPr marL="0" marR="0">
                        <a:lnSpc>
                          <a:spcPct val="107000"/>
                        </a:lnSpc>
                        <a:spcBef>
                          <a:spcPts val="0"/>
                        </a:spcBef>
                        <a:spcAft>
                          <a:spcPts val="0"/>
                        </a:spcAft>
                      </a:pPr>
                      <a:r>
                        <a:rPr lang="ro-RO" sz="1200" dirty="0" smtClean="0">
                          <a:effectLst/>
                        </a:rPr>
                        <a:t>- </a:t>
                      </a:r>
                      <a:r>
                        <a:rPr lang="en-US" sz="1200" dirty="0" err="1" smtClean="0">
                          <a:effectLst/>
                        </a:rPr>
                        <a:t>Motivarea</a:t>
                      </a:r>
                      <a:r>
                        <a:rPr lang="en-US" sz="1200" dirty="0" smtClean="0">
                          <a:effectLst/>
                        </a:rPr>
                        <a:t> </a:t>
                      </a:r>
                      <a:r>
                        <a:rPr lang="en-US" sz="1200" dirty="0" err="1">
                          <a:effectLst/>
                        </a:rPr>
                        <a:t>elevilor</a:t>
                      </a:r>
                      <a:r>
                        <a:rPr lang="en-US" sz="1200" dirty="0">
                          <a:effectLst/>
                        </a:rPr>
                        <a:t> </a:t>
                      </a:r>
                      <a:r>
                        <a:rPr lang="en-US" sz="1200" dirty="0" err="1">
                          <a:effectLst/>
                        </a:rPr>
                        <a:t>prin</a:t>
                      </a:r>
                      <a:r>
                        <a:rPr lang="en-US" sz="1200" dirty="0">
                          <a:effectLst/>
                        </a:rPr>
                        <a:t> </a:t>
                      </a:r>
                      <a:r>
                        <a:rPr lang="en-US" sz="1200" dirty="0" err="1">
                          <a:effectLst/>
                        </a:rPr>
                        <a:t>implicarea</a:t>
                      </a:r>
                      <a:r>
                        <a:rPr lang="en-US" sz="1200" dirty="0">
                          <a:effectLst/>
                        </a:rPr>
                        <a:t> </a:t>
                      </a:r>
                      <a:r>
                        <a:rPr lang="en-US" sz="1200" dirty="0" err="1">
                          <a:effectLst/>
                        </a:rPr>
                        <a:t>lor</a:t>
                      </a:r>
                      <a:r>
                        <a:rPr lang="en-US" sz="1200" dirty="0">
                          <a:effectLst/>
                        </a:rPr>
                        <a:t> </a:t>
                      </a:r>
                      <a:r>
                        <a:rPr lang="ro-RO" sz="1200" dirty="0">
                          <a:effectLst/>
                        </a:rPr>
                        <a:t>în cât mai multe activităţi atractive.</a:t>
                      </a:r>
                      <a:endParaRPr lang="en-US" sz="1200" dirty="0">
                        <a:effectLst/>
                      </a:endParaRPr>
                    </a:p>
                    <a:p>
                      <a:pPr marL="0" marR="0">
                        <a:lnSpc>
                          <a:spcPct val="107000"/>
                        </a:lnSpc>
                        <a:spcBef>
                          <a:spcPts val="0"/>
                        </a:spcBef>
                        <a:spcAft>
                          <a:spcPts val="0"/>
                        </a:spcAft>
                      </a:pPr>
                      <a:r>
                        <a:rPr lang="ro-RO" sz="1200" dirty="0" smtClean="0">
                          <a:effectLst/>
                        </a:rPr>
                        <a:t>- Dezvoltarea </a:t>
                      </a:r>
                      <a:r>
                        <a:rPr lang="ro-RO" sz="1200" dirty="0">
                          <a:effectLst/>
                        </a:rPr>
                        <a:t>continua a abilitatilor de lucru online, atat la profesori cat si la elevi.</a:t>
                      </a:r>
                      <a:endParaRPr lang="en-US" sz="1200" dirty="0">
                        <a:effectLst/>
                      </a:endParaRPr>
                    </a:p>
                    <a:p>
                      <a:pPr marL="0" marR="0">
                        <a:lnSpc>
                          <a:spcPct val="107000"/>
                        </a:lnSpc>
                        <a:spcBef>
                          <a:spcPts val="0"/>
                        </a:spcBef>
                        <a:spcAft>
                          <a:spcPts val="0"/>
                        </a:spcAft>
                      </a:pPr>
                      <a:r>
                        <a:rPr lang="ro-RO" sz="1200" dirty="0" smtClean="0">
                          <a:effectLst/>
                        </a:rPr>
                        <a:t>- </a:t>
                      </a:r>
                      <a:r>
                        <a:rPr lang="ro-RO" sz="1200" dirty="0" err="1" smtClean="0">
                          <a:effectLst/>
                        </a:rPr>
                        <a:t>Interacţiunea</a:t>
                      </a:r>
                      <a:r>
                        <a:rPr lang="ro-RO" sz="1200" dirty="0" smtClean="0">
                          <a:effectLst/>
                        </a:rPr>
                        <a:t> </a:t>
                      </a:r>
                      <a:r>
                        <a:rPr lang="ro-RO" sz="1200" dirty="0">
                          <a:effectLst/>
                        </a:rPr>
                        <a:t>umană reală.</a:t>
                      </a:r>
                      <a:endParaRPr lang="en-US" sz="1200" dirty="0">
                        <a:effectLst/>
                      </a:endParaRPr>
                    </a:p>
                    <a:p>
                      <a:pPr marL="0" marR="0">
                        <a:lnSpc>
                          <a:spcPct val="107000"/>
                        </a:lnSpc>
                        <a:spcBef>
                          <a:spcPts val="0"/>
                        </a:spcBef>
                        <a:spcAft>
                          <a:spcPts val="0"/>
                        </a:spcAft>
                      </a:pPr>
                      <a:r>
                        <a:rPr lang="ro-RO" sz="1200" dirty="0" smtClean="0">
                          <a:effectLst/>
                        </a:rPr>
                        <a:t>- Comunicare </a:t>
                      </a:r>
                      <a:r>
                        <a:rPr lang="ro-RO" sz="1200" dirty="0">
                          <a:effectLst/>
                        </a:rPr>
                        <a:t>strânsă cu elevii si părinţii.</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extLst>
                  <a:ext uri="{0D108BD9-81ED-4DB2-BD59-A6C34878D82A}">
                    <a16:rowId xmlns:a16="http://schemas.microsoft.com/office/drawing/2014/main" val="427040346"/>
                  </a:ext>
                </a:extLst>
              </a:tr>
            </a:tbl>
          </a:graphicData>
        </a:graphic>
      </p:graphicFrame>
      <p:sp>
        <p:nvSpPr>
          <p:cNvPr id="4" name="Title 1"/>
          <p:cNvSpPr txBox="1">
            <a:spLocks/>
          </p:cNvSpPr>
          <p:nvPr/>
        </p:nvSpPr>
        <p:spPr>
          <a:xfrm>
            <a:off x="1078033" y="2430245"/>
            <a:ext cx="9509760" cy="61329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400" b="1" kern="1200">
                <a:solidFill>
                  <a:schemeClr val="tx1"/>
                </a:solidFill>
                <a:latin typeface="+mj-lt"/>
                <a:ea typeface="+mj-ea"/>
                <a:cs typeface="+mj-cs"/>
              </a:defRPr>
            </a:lvl1pPr>
          </a:lstStyle>
          <a:p>
            <a:r>
              <a:rPr lang="ro-RO" sz="2000" dirty="0" smtClean="0"/>
              <a:t>RAPORT DE ACTIVITATE AL CATEDREI  SERVICII</a:t>
            </a:r>
            <a:endParaRPr lang="en-US" sz="2000" dirty="0"/>
          </a:p>
        </p:txBody>
      </p:sp>
      <p:graphicFrame>
        <p:nvGraphicFramePr>
          <p:cNvPr id="5" name="Table 4"/>
          <p:cNvGraphicFramePr>
            <a:graphicFrameLocks noGrp="1"/>
          </p:cNvGraphicFramePr>
          <p:nvPr>
            <p:extLst/>
          </p:nvPr>
        </p:nvGraphicFramePr>
        <p:xfrm>
          <a:off x="557486" y="3282454"/>
          <a:ext cx="10994650" cy="2935605"/>
        </p:xfrm>
        <a:graphic>
          <a:graphicData uri="http://schemas.openxmlformats.org/drawingml/2006/table">
            <a:tbl>
              <a:tblPr firstRow="1" firstCol="1" bandRow="1">
                <a:tableStyleId>{BC89EF96-8CEA-46FF-86C4-4CE0E7609802}</a:tableStyleId>
              </a:tblPr>
              <a:tblGrid>
                <a:gridCol w="3682356">
                  <a:extLst>
                    <a:ext uri="{9D8B030D-6E8A-4147-A177-3AD203B41FA5}">
                      <a16:colId xmlns:a16="http://schemas.microsoft.com/office/drawing/2014/main" val="3247150991"/>
                    </a:ext>
                  </a:extLst>
                </a:gridCol>
                <a:gridCol w="2992980">
                  <a:extLst>
                    <a:ext uri="{9D8B030D-6E8A-4147-A177-3AD203B41FA5}">
                      <a16:colId xmlns:a16="http://schemas.microsoft.com/office/drawing/2014/main" val="2420664156"/>
                    </a:ext>
                  </a:extLst>
                </a:gridCol>
                <a:gridCol w="4319314">
                  <a:extLst>
                    <a:ext uri="{9D8B030D-6E8A-4147-A177-3AD203B41FA5}">
                      <a16:colId xmlns:a16="http://schemas.microsoft.com/office/drawing/2014/main" val="2044400529"/>
                    </a:ext>
                  </a:extLst>
                </a:gridCol>
              </a:tblGrid>
              <a:tr h="133449">
                <a:tc>
                  <a:txBody>
                    <a:bodyPr/>
                    <a:lstStyle/>
                    <a:p>
                      <a:pPr marL="0" marR="0" algn="ctr">
                        <a:lnSpc>
                          <a:spcPct val="107000"/>
                        </a:lnSpc>
                        <a:spcBef>
                          <a:spcPts val="0"/>
                        </a:spcBef>
                        <a:spcAft>
                          <a:spcPts val="0"/>
                        </a:spcAft>
                      </a:pPr>
                      <a:r>
                        <a:rPr lang="ro-RO" sz="1200" dirty="0">
                          <a:effectLst/>
                        </a:rPr>
                        <a:t>PUNCTE TARI:</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tc>
                  <a:txBody>
                    <a:bodyPr/>
                    <a:lstStyle/>
                    <a:p>
                      <a:pPr marL="0" marR="0" algn="ctr">
                        <a:lnSpc>
                          <a:spcPct val="107000"/>
                        </a:lnSpc>
                        <a:spcBef>
                          <a:spcPts val="0"/>
                        </a:spcBef>
                        <a:spcAft>
                          <a:spcPts val="0"/>
                        </a:spcAft>
                      </a:pPr>
                      <a:r>
                        <a:rPr lang="ro-RO" sz="1200">
                          <a:effectLst/>
                        </a:rPr>
                        <a:t>PUNCTE SLABE: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tc>
                  <a:txBody>
                    <a:bodyPr/>
                    <a:lstStyle/>
                    <a:p>
                      <a:pPr marL="0" marR="0" algn="ctr">
                        <a:lnSpc>
                          <a:spcPct val="107000"/>
                        </a:lnSpc>
                        <a:spcBef>
                          <a:spcPts val="0"/>
                        </a:spcBef>
                        <a:spcAft>
                          <a:spcPts val="0"/>
                        </a:spcAft>
                      </a:pPr>
                      <a:r>
                        <a:rPr lang="ro-RO" sz="1200">
                          <a:effectLst/>
                        </a:rPr>
                        <a:t>DIRECȚII DE ACȚIUNE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extLst>
                  <a:ext uri="{0D108BD9-81ED-4DB2-BD59-A6C34878D82A}">
                    <a16:rowId xmlns:a16="http://schemas.microsoft.com/office/drawing/2014/main" val="1862756566"/>
                  </a:ext>
                </a:extLst>
              </a:tr>
              <a:tr h="2033904">
                <a:tc>
                  <a:txBody>
                    <a:bodyPr/>
                    <a:lstStyle/>
                    <a:p>
                      <a:pPr marL="0" marR="0" algn="just">
                        <a:lnSpc>
                          <a:spcPct val="107000"/>
                        </a:lnSpc>
                        <a:spcBef>
                          <a:spcPts val="0"/>
                        </a:spcBef>
                        <a:spcAft>
                          <a:spcPts val="0"/>
                        </a:spcAft>
                      </a:pPr>
                      <a:r>
                        <a:rPr lang="ro-RO" sz="1200" b="0" dirty="0">
                          <a:effectLst/>
                        </a:rPr>
                        <a:t>- Tehnologia aduce un plus, elevii au primit tablete, se pot desfășura mai multe activități interactive cu ajutorul tehnologiei.</a:t>
                      </a:r>
                      <a:endParaRPr lang="en-US" sz="1200" b="0" dirty="0">
                        <a:effectLst/>
                      </a:endParaRPr>
                    </a:p>
                    <a:p>
                      <a:pPr marL="0" marR="0" algn="just">
                        <a:lnSpc>
                          <a:spcPct val="107000"/>
                        </a:lnSpc>
                        <a:spcBef>
                          <a:spcPts val="0"/>
                        </a:spcBef>
                        <a:spcAft>
                          <a:spcPts val="0"/>
                        </a:spcAft>
                      </a:pPr>
                      <a:r>
                        <a:rPr lang="ro-RO" sz="1200" b="0" dirty="0">
                          <a:effectLst/>
                        </a:rPr>
                        <a:t>- Preocuparea unui număr mare de cadre didactice pentru perfecţionarea în specialitate, metodică, </a:t>
                      </a:r>
                      <a:r>
                        <a:rPr lang="ro-RO" sz="1200" b="0" dirty="0" smtClean="0">
                          <a:effectLst/>
                        </a:rPr>
                        <a:t>psihopedagogică;</a:t>
                      </a:r>
                      <a:endParaRPr lang="en-US" sz="1200" b="0" dirty="0">
                        <a:effectLst/>
                      </a:endParaRPr>
                    </a:p>
                    <a:p>
                      <a:pPr marL="0" marR="0" algn="just">
                        <a:lnSpc>
                          <a:spcPct val="107000"/>
                        </a:lnSpc>
                        <a:spcBef>
                          <a:spcPts val="0"/>
                        </a:spcBef>
                        <a:spcAft>
                          <a:spcPts val="0"/>
                        </a:spcAft>
                      </a:pPr>
                      <a:r>
                        <a:rPr lang="ro-RO" sz="1200" b="0" dirty="0">
                          <a:effectLst/>
                        </a:rPr>
                        <a:t>- Interesul cadrelor didactice pentru implicarea elevilor în proiecte educaţionale şi parteneriate;</a:t>
                      </a:r>
                      <a:endParaRPr lang="en-US" sz="1200" b="0" dirty="0">
                        <a:effectLst/>
                      </a:endParaRPr>
                    </a:p>
                    <a:p>
                      <a:pPr marL="0" marR="0">
                        <a:lnSpc>
                          <a:spcPct val="107000"/>
                        </a:lnSpc>
                        <a:spcBef>
                          <a:spcPts val="0"/>
                        </a:spcBef>
                        <a:spcAft>
                          <a:spcPts val="0"/>
                        </a:spcAft>
                        <a:tabLst>
                          <a:tab pos="1052830" algn="l"/>
                        </a:tabLst>
                      </a:pPr>
                      <a:r>
                        <a:rPr lang="ro-RO" sz="1200" b="0" dirty="0">
                          <a:effectLst/>
                        </a:rPr>
                        <a:t>- Aprecierea pozitivă a elevilor, la adresa cadrelor didactice, care folosesc metode activ-participative de predare-învăţare, care ştiu să-i valorizeze şi care fac publice progresele înregistrate de către aceştia (prin evaluare pozitivă, prin încurajare, prin sprijin acordat, etc.)</a:t>
                      </a: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tc>
                  <a:txBody>
                    <a:bodyPr/>
                    <a:lstStyle/>
                    <a:p>
                      <a:pPr marL="0" marR="0" algn="just">
                        <a:lnSpc>
                          <a:spcPct val="107000"/>
                        </a:lnSpc>
                        <a:spcBef>
                          <a:spcPts val="0"/>
                        </a:spcBef>
                        <a:spcAft>
                          <a:spcPts val="0"/>
                        </a:spcAft>
                      </a:pPr>
                      <a:r>
                        <a:rPr lang="ro-RO" sz="1200" dirty="0">
                          <a:effectLst/>
                        </a:rPr>
                        <a:t>- Lipsa efectuării stagiilor de pregătire practică la agenții economici</a:t>
                      </a:r>
                      <a:endParaRPr lang="en-US" sz="1200" dirty="0">
                        <a:effectLst/>
                      </a:endParaRPr>
                    </a:p>
                    <a:p>
                      <a:pPr marL="0" marR="0" algn="just">
                        <a:lnSpc>
                          <a:spcPct val="107000"/>
                        </a:lnSpc>
                        <a:spcBef>
                          <a:spcPts val="0"/>
                        </a:spcBef>
                        <a:spcAft>
                          <a:spcPts val="0"/>
                        </a:spcAft>
                      </a:pPr>
                      <a:r>
                        <a:rPr lang="ro-RO" sz="1200" dirty="0">
                          <a:effectLst/>
                        </a:rPr>
                        <a:t>- Insuficienta particularizare a metodelor de predare - învăţare la stilurile şi nevoile speciale ale elevilor;</a:t>
                      </a:r>
                      <a:endParaRPr lang="en-US" sz="1200" dirty="0">
                        <a:effectLst/>
                      </a:endParaRPr>
                    </a:p>
                    <a:p>
                      <a:pPr marL="0" marR="0">
                        <a:lnSpc>
                          <a:spcPct val="107000"/>
                        </a:lnSpc>
                        <a:spcBef>
                          <a:spcPts val="0"/>
                        </a:spcBef>
                        <a:spcAft>
                          <a:spcPts val="0"/>
                        </a:spcAft>
                      </a:pPr>
                      <a:r>
                        <a:rPr lang="ro-RO" sz="1200" dirty="0">
                          <a:effectLst/>
                        </a:rPr>
                        <a:t>- Insuficienta utilizare a metodelor de evaluare alternativă de către anumite cadre didactice.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tc>
                  <a:txBody>
                    <a:bodyPr/>
                    <a:lstStyle/>
                    <a:p>
                      <a:pPr marL="457200" marR="0" algn="just">
                        <a:lnSpc>
                          <a:spcPct val="115000"/>
                        </a:lnSpc>
                        <a:spcBef>
                          <a:spcPts val="0"/>
                        </a:spcBef>
                        <a:spcAft>
                          <a:spcPts val="0"/>
                        </a:spcAft>
                        <a:tabLst>
                          <a:tab pos="9814560" algn="l"/>
                          <a:tab pos="9994900" algn="l"/>
                        </a:tabLst>
                      </a:pPr>
                      <a:r>
                        <a:rPr lang="ro-RO" sz="1200" dirty="0">
                          <a:effectLst/>
                        </a:rPr>
                        <a:t>- centrarea procesului instructiv-educativ-evaluativ pe elev, sprijinirea progresului şcolar prin furnizarea feed-back-ului.</a:t>
                      </a:r>
                      <a:endParaRPr lang="en-US" sz="1200" dirty="0">
                        <a:effectLst/>
                      </a:endParaRPr>
                    </a:p>
                    <a:p>
                      <a:pPr marL="457200" marR="0" algn="just">
                        <a:lnSpc>
                          <a:spcPct val="115000"/>
                        </a:lnSpc>
                        <a:spcBef>
                          <a:spcPts val="0"/>
                        </a:spcBef>
                        <a:spcAft>
                          <a:spcPts val="0"/>
                        </a:spcAft>
                        <a:tabLst>
                          <a:tab pos="9814560" algn="l"/>
                          <a:tab pos="9994900" algn="l"/>
                        </a:tabLst>
                      </a:pPr>
                      <a:r>
                        <a:rPr lang="ro-RO" sz="1200" dirty="0">
                          <a:effectLst/>
                        </a:rPr>
                        <a:t>- dirijarea autoinstruirii, prin forme alternative de evaluare, prin încurajarea autoevaluării capabile să motiveze actul învăţării.</a:t>
                      </a:r>
                      <a:endParaRPr lang="en-US" sz="1200" dirty="0">
                        <a:effectLst/>
                      </a:endParaRPr>
                    </a:p>
                    <a:p>
                      <a:pPr marL="628650" marR="0" indent="-171450" algn="just">
                        <a:lnSpc>
                          <a:spcPct val="115000"/>
                        </a:lnSpc>
                        <a:spcBef>
                          <a:spcPts val="0"/>
                        </a:spcBef>
                        <a:spcAft>
                          <a:spcPts val="0"/>
                        </a:spcAft>
                        <a:buFontTx/>
                        <a:buChar char="-"/>
                        <a:tabLst>
                          <a:tab pos="9814560" algn="l"/>
                          <a:tab pos="9994900" algn="l"/>
                        </a:tabLst>
                      </a:pPr>
                      <a:r>
                        <a:rPr lang="ro-RO" sz="1200" dirty="0" smtClean="0">
                          <a:effectLst/>
                        </a:rPr>
                        <a:t>abordarea </a:t>
                      </a:r>
                      <a:r>
                        <a:rPr lang="ro-RO" sz="1200" dirty="0">
                          <a:effectLst/>
                        </a:rPr>
                        <a:t>orelor de laborator și instruire practică prin prisma dezvoltării la elevi a abilităților practice și nu a competențelor </a:t>
                      </a:r>
                      <a:r>
                        <a:rPr lang="ro-RO" sz="1200" dirty="0" smtClean="0">
                          <a:effectLst/>
                        </a:rPr>
                        <a:t>teoretice.</a:t>
                      </a:r>
                      <a:endParaRPr lang="ro-RO" sz="1200" dirty="0">
                        <a:effectLst/>
                      </a:endParaRPr>
                    </a:p>
                    <a:p>
                      <a:pPr marL="628650" marR="0" indent="-171450" algn="just">
                        <a:lnSpc>
                          <a:spcPct val="115000"/>
                        </a:lnSpc>
                        <a:spcBef>
                          <a:spcPts val="0"/>
                        </a:spcBef>
                        <a:spcAft>
                          <a:spcPts val="0"/>
                        </a:spcAft>
                        <a:buFontTx/>
                        <a:buChar char="-"/>
                        <a:tabLst>
                          <a:tab pos="9814560" algn="l"/>
                          <a:tab pos="9994900" algn="l"/>
                        </a:tabLst>
                      </a:pPr>
                      <a:r>
                        <a:rPr lang="ro-RO" sz="1200" dirty="0" smtClean="0">
                          <a:effectLst/>
                        </a:rPr>
                        <a:t>valorificarea </a:t>
                      </a:r>
                      <a:r>
                        <a:rPr lang="ro-RO" sz="1200" dirty="0">
                          <a:effectLst/>
                        </a:rPr>
                        <a:t>experientelor pozitive și diseminarea exemplelor de bune practici în cadrul activităţilor comisiei metodice, a catedrei</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51018" marR="51018" marT="0" marB="0"/>
                </a:tc>
                <a:extLst>
                  <a:ext uri="{0D108BD9-81ED-4DB2-BD59-A6C34878D82A}">
                    <a16:rowId xmlns:a16="http://schemas.microsoft.com/office/drawing/2014/main" val="4051291114"/>
                  </a:ext>
                </a:extLst>
              </a:tr>
            </a:tbl>
          </a:graphicData>
        </a:graphic>
      </p:graphicFrame>
    </p:spTree>
    <p:extLst>
      <p:ext uri="{BB962C8B-B14F-4D97-AF65-F5344CB8AC3E}">
        <p14:creationId xmlns:p14="http://schemas.microsoft.com/office/powerpoint/2010/main" val="3309421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u 2"/>
          <p:cNvSpPr>
            <a:spLocks noGrp="1"/>
          </p:cNvSpPr>
          <p:nvPr>
            <p:ph type="title"/>
          </p:nvPr>
        </p:nvSpPr>
        <p:spPr>
          <a:xfrm>
            <a:off x="560173" y="486032"/>
            <a:ext cx="10274231" cy="926427"/>
          </a:xfrm>
        </p:spPr>
        <p:txBody>
          <a:bodyPr>
            <a:noAutofit/>
          </a:bodyPr>
          <a:lstStyle/>
          <a:p>
            <a:pPr algn="ctr"/>
            <a:r>
              <a:rPr lang="ro-RO" sz="2200" dirty="0">
                <a:latin typeface="Times New Roman" panose="02020603050405020304" pitchFamily="18" charset="0"/>
                <a:ea typeface="Calibri" panose="020F0502020204030204" pitchFamily="34" charset="0"/>
                <a:cs typeface="Times New Roman" panose="02020603050405020304" pitchFamily="18" charset="0"/>
              </a:rPr>
              <a:t>Analiza </a:t>
            </a:r>
            <a:r>
              <a:rPr lang="ro-RO" sz="2200" dirty="0" err="1">
                <a:latin typeface="Times New Roman" panose="02020603050405020304" pitchFamily="18" charset="0"/>
                <a:ea typeface="Calibri" panose="020F0502020204030204" pitchFamily="34" charset="0"/>
                <a:cs typeface="Times New Roman" panose="02020603050405020304" pitchFamily="18" charset="0"/>
              </a:rPr>
              <a:t>activităţii</a:t>
            </a:r>
            <a:r>
              <a:rPr lang="ro-RO" sz="2200" dirty="0">
                <a:latin typeface="Times New Roman" panose="02020603050405020304" pitchFamily="18" charset="0"/>
                <a:ea typeface="Calibri" panose="020F0502020204030204" pitchFamily="34" charset="0"/>
                <a:cs typeface="Times New Roman" panose="02020603050405020304" pitchFamily="18" charset="0"/>
              </a:rPr>
              <a:t> </a:t>
            </a:r>
            <a:r>
              <a:rPr lang="ro-RO" sz="2200" dirty="0" err="1">
                <a:latin typeface="Times New Roman" panose="02020603050405020304" pitchFamily="18" charset="0"/>
                <a:ea typeface="Calibri" panose="020F0502020204030204" pitchFamily="34" charset="0"/>
                <a:cs typeface="Times New Roman" panose="02020603050405020304" pitchFamily="18" charset="0"/>
              </a:rPr>
              <a:t>desfăşurate</a:t>
            </a:r>
            <a:r>
              <a:rPr lang="ro-RO" sz="2200" dirty="0">
                <a:latin typeface="Times New Roman" panose="02020603050405020304" pitchFamily="18" charset="0"/>
                <a:ea typeface="Calibri" panose="020F0502020204030204" pitchFamily="34" charset="0"/>
                <a:cs typeface="Times New Roman" panose="02020603050405020304" pitchFamily="18" charset="0"/>
              </a:rPr>
              <a:t> în semestrul I al anului </a:t>
            </a:r>
            <a:r>
              <a:rPr lang="ro-RO" sz="2200" dirty="0" err="1">
                <a:latin typeface="Times New Roman" panose="02020603050405020304" pitchFamily="18" charset="0"/>
                <a:ea typeface="Calibri" panose="020F0502020204030204" pitchFamily="34" charset="0"/>
                <a:cs typeface="Times New Roman" panose="02020603050405020304" pitchFamily="18" charset="0"/>
              </a:rPr>
              <a:t>şcolar</a:t>
            </a:r>
            <a:r>
              <a:rPr lang="ro-RO" sz="2200" dirty="0">
                <a:latin typeface="Times New Roman" panose="02020603050405020304" pitchFamily="18" charset="0"/>
                <a:ea typeface="Calibri" panose="020F0502020204030204" pitchFamily="34" charset="0"/>
                <a:cs typeface="Times New Roman" panose="02020603050405020304" pitchFamily="18" charset="0"/>
              </a:rPr>
              <a:t> 20</a:t>
            </a:r>
            <a:r>
              <a:rPr lang="en-US" sz="2200" dirty="0">
                <a:latin typeface="Times New Roman" panose="02020603050405020304" pitchFamily="18" charset="0"/>
                <a:ea typeface="Calibri" panose="020F0502020204030204" pitchFamily="34" charset="0"/>
                <a:cs typeface="Times New Roman" panose="02020603050405020304" pitchFamily="18" charset="0"/>
              </a:rPr>
              <a:t>20</a:t>
            </a:r>
            <a:r>
              <a:rPr lang="ro-RO" sz="2200" dirty="0">
                <a:latin typeface="Times New Roman" panose="02020603050405020304" pitchFamily="18" charset="0"/>
                <a:ea typeface="Calibri" panose="020F0502020204030204" pitchFamily="34" charset="0"/>
                <a:cs typeface="Times New Roman" panose="02020603050405020304" pitchFamily="18" charset="0"/>
              </a:rPr>
              <a:t> – 202</a:t>
            </a:r>
            <a:r>
              <a:rPr lang="en-US" sz="2200" dirty="0" smtClean="0">
                <a:latin typeface="Times New Roman" panose="02020603050405020304" pitchFamily="18" charset="0"/>
                <a:ea typeface="Calibri" panose="020F0502020204030204" pitchFamily="34" charset="0"/>
                <a:cs typeface="Times New Roman" panose="02020603050405020304" pitchFamily="18" charset="0"/>
              </a:rPr>
              <a:t>1</a:t>
            </a:r>
            <a:r>
              <a:rPr lang="ro-RO" sz="2200" dirty="0" smtClean="0">
                <a:latin typeface="Times New Roman" panose="02020603050405020304" pitchFamily="18" charset="0"/>
                <a:ea typeface="Calibri" panose="020F0502020204030204" pitchFamily="34" charset="0"/>
                <a:cs typeface="Times New Roman" panose="02020603050405020304" pitchFamily="18" charset="0"/>
              </a:rPr>
              <a:t> la nivelul </a:t>
            </a:r>
            <a:br>
              <a:rPr lang="ro-RO" sz="2200" dirty="0" smtClean="0">
                <a:latin typeface="Times New Roman" panose="02020603050405020304" pitchFamily="18" charset="0"/>
                <a:ea typeface="Calibri" panose="020F0502020204030204" pitchFamily="34" charset="0"/>
                <a:cs typeface="Times New Roman" panose="02020603050405020304" pitchFamily="18" charset="0"/>
              </a:rPr>
            </a:br>
            <a:r>
              <a:rPr lang="ro-RO" sz="2200" dirty="0" smtClean="0">
                <a:latin typeface="Times New Roman" panose="02020603050405020304" pitchFamily="18" charset="0"/>
                <a:ea typeface="Calibri" panose="020F0502020204030204" pitchFamily="34" charset="0"/>
                <a:cs typeface="Times New Roman" panose="02020603050405020304" pitchFamily="18" charset="0"/>
              </a:rPr>
              <a:t>ARIEI CURRICULARE TEHNOLOGII</a:t>
            </a:r>
            <a:endParaRPr lang="en-US" sz="2200" dirty="0"/>
          </a:p>
        </p:txBody>
      </p:sp>
      <p:graphicFrame>
        <p:nvGraphicFramePr>
          <p:cNvPr id="5" name="Substituent conținut 4"/>
          <p:cNvGraphicFramePr>
            <a:graphicFrameLocks noGrp="1"/>
          </p:cNvGraphicFramePr>
          <p:nvPr>
            <p:ph idx="1"/>
            <p:extLst/>
          </p:nvPr>
        </p:nvGraphicFramePr>
        <p:xfrm>
          <a:off x="222422" y="1901825"/>
          <a:ext cx="11483546" cy="3632200"/>
        </p:xfrm>
        <a:graphic>
          <a:graphicData uri="http://schemas.openxmlformats.org/drawingml/2006/table">
            <a:tbl>
              <a:tblPr firstRow="1" bandRow="1">
                <a:tableStyleId>{BC89EF96-8CEA-46FF-86C4-4CE0E7609802}</a:tableStyleId>
              </a:tblPr>
              <a:tblGrid>
                <a:gridCol w="6359610">
                  <a:extLst>
                    <a:ext uri="{9D8B030D-6E8A-4147-A177-3AD203B41FA5}">
                      <a16:colId xmlns:a16="http://schemas.microsoft.com/office/drawing/2014/main" val="20000"/>
                    </a:ext>
                  </a:extLst>
                </a:gridCol>
                <a:gridCol w="5123936">
                  <a:extLst>
                    <a:ext uri="{9D8B030D-6E8A-4147-A177-3AD203B41FA5}">
                      <a16:colId xmlns:a16="http://schemas.microsoft.com/office/drawing/2014/main" val="20001"/>
                    </a:ext>
                  </a:extLst>
                </a:gridCol>
              </a:tblGrid>
              <a:tr h="370840">
                <a:tc>
                  <a:txBody>
                    <a:bodyPr/>
                    <a:lstStyle/>
                    <a:p>
                      <a:pPr algn="ctr"/>
                      <a:r>
                        <a:rPr lang="ro-RO" dirty="0" smtClean="0"/>
                        <a:t>PUNCTE TARI</a:t>
                      </a:r>
                      <a:endParaRPr lang="en-US" dirty="0"/>
                    </a:p>
                  </a:txBody>
                  <a:tcPr/>
                </a:tc>
                <a:tc>
                  <a:txBody>
                    <a:bodyPr/>
                    <a:lstStyle/>
                    <a:p>
                      <a:pPr algn="ctr"/>
                      <a:r>
                        <a:rPr lang="ro-RO" dirty="0" smtClean="0"/>
                        <a:t>PUNCTE SLABE</a:t>
                      </a:r>
                      <a:endParaRPr lang="en-US" dirty="0"/>
                    </a:p>
                  </a:txBody>
                  <a:tcPr/>
                </a:tc>
                <a:extLst>
                  <a:ext uri="{0D108BD9-81ED-4DB2-BD59-A6C34878D82A}">
                    <a16:rowId xmlns:a16="http://schemas.microsoft.com/office/drawing/2014/main" val="10000"/>
                  </a:ext>
                </a:extLst>
              </a:tr>
              <a:tr h="370840">
                <a:tc>
                  <a:txBody>
                    <a:bodyPr/>
                    <a:lstStyle/>
                    <a:p>
                      <a:pPr marL="285750" indent="-285750">
                        <a:buFont typeface="Arial" panose="020B0604020202020204" pitchFamily="34" charset="0"/>
                        <a:buChar char="•"/>
                      </a:pPr>
                      <a:r>
                        <a:rPr lang="ro-RO" sz="1600" kern="1200" dirty="0" smtClean="0">
                          <a:solidFill>
                            <a:schemeClr val="tx1"/>
                          </a:solidFill>
                          <a:effectLst/>
                          <a:latin typeface="Times New Roman" panose="02020603050405020304" pitchFamily="18" charset="0"/>
                          <a:ea typeface="+mn-ea"/>
                          <a:cs typeface="Times New Roman" panose="02020603050405020304" pitchFamily="18" charset="0"/>
                        </a:rPr>
                        <a:t>experiența dobândită pe parcursul anului școlar 2019-2020 când o parte din activitate s-a desfășurat tot în mediul online</a:t>
                      </a:r>
                    </a:p>
                    <a:p>
                      <a:pPr marL="285750" indent="-285750">
                        <a:buFont typeface="Arial" panose="020B0604020202020204" pitchFamily="34" charset="0"/>
                        <a:buChar char="•"/>
                      </a:pPr>
                      <a:r>
                        <a:rPr lang="ro-RO" sz="1600" kern="1200" dirty="0" smtClean="0">
                          <a:solidFill>
                            <a:schemeClr val="tx1"/>
                          </a:solidFill>
                          <a:effectLst/>
                          <a:latin typeface="Times New Roman" panose="02020603050405020304" pitchFamily="18" charset="0"/>
                          <a:ea typeface="+mn-ea"/>
                          <a:cs typeface="Times New Roman" panose="02020603050405020304" pitchFamily="18" charset="0"/>
                        </a:rPr>
                        <a:t>existența la nivelul unității a două platforme destinate învățării online; </a:t>
                      </a:r>
                    </a:p>
                    <a:p>
                      <a:pPr marL="285750" indent="-285750">
                        <a:buFont typeface="Arial" panose="020B0604020202020204" pitchFamily="34" charset="0"/>
                        <a:buChar char="•"/>
                      </a:pPr>
                      <a:r>
                        <a:rPr lang="ro-RO" sz="1600" kern="1200" dirty="0" smtClean="0">
                          <a:solidFill>
                            <a:schemeClr val="tx1"/>
                          </a:solidFill>
                          <a:effectLst/>
                          <a:latin typeface="Times New Roman" panose="02020603050405020304" pitchFamily="18" charset="0"/>
                          <a:ea typeface="+mn-ea"/>
                          <a:cs typeface="Times New Roman" panose="02020603050405020304" pitchFamily="18" charset="0"/>
                        </a:rPr>
                        <a:t>participarea membrilor ariei curriculare la diverse cursuri de formare privind utilizarea platformelor educaționale;</a:t>
                      </a:r>
                    </a:p>
                    <a:p>
                      <a:pPr marL="285750" indent="-285750">
                        <a:buFont typeface="Arial" panose="020B0604020202020204" pitchFamily="34" charset="0"/>
                        <a:buChar char="•"/>
                      </a:pPr>
                      <a:r>
                        <a:rPr lang="ro-RO" sz="1600" kern="1200" dirty="0" smtClean="0">
                          <a:solidFill>
                            <a:schemeClr val="tx1"/>
                          </a:solidFill>
                          <a:effectLst/>
                          <a:latin typeface="Times New Roman" panose="02020603050405020304" pitchFamily="18" charset="0"/>
                          <a:ea typeface="+mn-ea"/>
                          <a:cs typeface="Times New Roman" panose="02020603050405020304" pitchFamily="18" charset="0"/>
                        </a:rPr>
                        <a:t>sesiuni de formare internă cu privire la utilizarea platformei </a:t>
                      </a:r>
                      <a:r>
                        <a:rPr lang="ro-RO" sz="1600" kern="1200" dirty="0" err="1" smtClean="0">
                          <a:solidFill>
                            <a:schemeClr val="tx1"/>
                          </a:solidFill>
                          <a:effectLst/>
                          <a:latin typeface="Times New Roman" panose="02020603050405020304" pitchFamily="18" charset="0"/>
                          <a:ea typeface="+mn-ea"/>
                          <a:cs typeface="Times New Roman" panose="02020603050405020304" pitchFamily="18" charset="0"/>
                        </a:rPr>
                        <a:t>Ilias</a:t>
                      </a:r>
                      <a:r>
                        <a:rPr lang="ro-RO" sz="1600" kern="1200" dirty="0" smtClean="0">
                          <a:solidFill>
                            <a:schemeClr val="tx1"/>
                          </a:solidFill>
                          <a:effectLst/>
                          <a:latin typeface="Times New Roman" panose="02020603050405020304" pitchFamily="18" charset="0"/>
                          <a:ea typeface="+mn-ea"/>
                          <a:cs typeface="Times New Roman" panose="02020603050405020304" pitchFamily="18" charset="0"/>
                        </a:rPr>
                        <a:t>;</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ro-RO" sz="1600" i="1" kern="1200" dirty="0" err="1" smtClean="0">
                          <a:solidFill>
                            <a:schemeClr val="tx1"/>
                          </a:solidFill>
                          <a:effectLst/>
                          <a:latin typeface="Times New Roman" panose="02020603050405020304" pitchFamily="18" charset="0"/>
                          <a:ea typeface="+mn-ea"/>
                          <a:cs typeface="Times New Roman" panose="02020603050405020304" pitchFamily="18" charset="0"/>
                        </a:rPr>
                        <a:t>backgound</a:t>
                      </a:r>
                      <a:r>
                        <a:rPr lang="ro-RO" sz="1600" i="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o-RO" sz="1600" kern="1200" dirty="0" smtClean="0">
                          <a:solidFill>
                            <a:schemeClr val="tx1"/>
                          </a:solidFill>
                          <a:effectLst/>
                          <a:latin typeface="Times New Roman" panose="02020603050405020304" pitchFamily="18" charset="0"/>
                          <a:ea typeface="+mn-ea"/>
                          <a:cs typeface="Times New Roman" panose="02020603050405020304" pitchFamily="18" charset="0"/>
                        </a:rPr>
                        <a:t>tehnic bun din partea colegilor de la </a:t>
                      </a:r>
                      <a:r>
                        <a:rPr lang="ro-RO" sz="1600" kern="1200" dirty="0" err="1" smtClean="0">
                          <a:solidFill>
                            <a:schemeClr val="tx1"/>
                          </a:solidFill>
                          <a:effectLst/>
                          <a:latin typeface="Times New Roman" panose="02020603050405020304" pitchFamily="18" charset="0"/>
                          <a:ea typeface="+mn-ea"/>
                          <a:cs typeface="Times New Roman" panose="02020603050405020304" pitchFamily="18" charset="0"/>
                        </a:rPr>
                        <a:t>SLInfo</a:t>
                      </a:r>
                      <a:r>
                        <a:rPr lang="ro-RO" sz="1600" kern="1200" dirty="0" smtClean="0">
                          <a:solidFill>
                            <a:schemeClr val="tx1"/>
                          </a:solidFill>
                          <a:effectLst/>
                          <a:latin typeface="Times New Roman" panose="02020603050405020304" pitchFamily="18" charset="0"/>
                          <a:ea typeface="+mn-ea"/>
                          <a:cs typeface="Times New Roman" panose="02020603050405020304" pitchFamily="18" charset="0"/>
                        </a:rPr>
                        <a:t>;</a:t>
                      </a:r>
                    </a:p>
                    <a:p>
                      <a:pPr marL="285750" indent="-285750">
                        <a:buFont typeface="Arial" panose="020B0604020202020204" pitchFamily="34" charset="0"/>
                        <a:buChar char="•"/>
                      </a:pPr>
                      <a:r>
                        <a:rPr lang="ro-RO" sz="1600" b="0" kern="1200" dirty="0" smtClean="0">
                          <a:solidFill>
                            <a:schemeClr val="tx1"/>
                          </a:solidFill>
                          <a:effectLst/>
                          <a:latin typeface="Times New Roman" panose="02020603050405020304" pitchFamily="18" charset="0"/>
                          <a:ea typeface="+mn-ea"/>
                          <a:cs typeface="Times New Roman" panose="02020603050405020304" pitchFamily="18" charset="0"/>
                        </a:rPr>
                        <a:t>reorganizarea demersului educațional prin adaptarea stilului de predare-învățare-evaluare la condițiile actuale;</a:t>
                      </a:r>
                    </a:p>
                    <a:p>
                      <a:pPr marL="285750" indent="-285750">
                        <a:buFont typeface="Arial" panose="020B0604020202020204" pitchFamily="34" charset="0"/>
                        <a:buChar char="•"/>
                      </a:pPr>
                      <a:r>
                        <a:rPr lang="ro-RO" sz="1600" kern="1200" dirty="0" smtClean="0">
                          <a:solidFill>
                            <a:schemeClr val="tx1"/>
                          </a:solidFill>
                          <a:effectLst/>
                          <a:latin typeface="Times New Roman" panose="02020603050405020304" pitchFamily="18" charset="0"/>
                          <a:ea typeface="+mn-ea"/>
                          <a:cs typeface="Times New Roman" panose="02020603050405020304" pitchFamily="18" charset="0"/>
                        </a:rPr>
                        <a:t>rezultate bune în contexte evaluative externe: verificarea activității didactice online la nivelul unității de învățământ de către inspectorul de specialitate (9 asistențe).</a:t>
                      </a:r>
                      <a:endParaRPr lang="en-US" sz="1600" kern="1200" dirty="0" smtClean="0">
                        <a:solidFill>
                          <a:schemeClr val="tx1"/>
                        </a:solidFill>
                        <a:effectLst/>
                        <a:latin typeface="Times New Roman" panose="02020603050405020304" pitchFamily="18" charset="0"/>
                        <a:ea typeface="+mn-ea"/>
                        <a:cs typeface="Times New Roman" panose="02020603050405020304" pitchFamily="18" charset="0"/>
                      </a:endParaRPr>
                    </a:p>
                    <a:p>
                      <a:endParaRPr lang="en-US" sz="1600" dirty="0">
                        <a:latin typeface="Times New Roman" panose="02020603050405020304" pitchFamily="18" charset="0"/>
                        <a:cs typeface="Times New Roman" panose="02020603050405020304" pitchFamily="18" charset="0"/>
                      </a:endParaRPr>
                    </a:p>
                  </a:txBody>
                  <a:tcPr/>
                </a:tc>
                <a:tc>
                  <a:txBody>
                    <a:bodyPr/>
                    <a:lstStyle/>
                    <a:p>
                      <a:pPr marL="285750" lvl="0" indent="-285750">
                        <a:buFont typeface="Arial" panose="020B0604020202020204" pitchFamily="34" charset="0"/>
                        <a:buChar char="•"/>
                      </a:pPr>
                      <a:r>
                        <a:rPr lang="ro-RO" sz="1600" kern="1200" dirty="0" smtClean="0">
                          <a:solidFill>
                            <a:schemeClr val="tx1"/>
                          </a:solidFill>
                          <a:effectLst/>
                          <a:latin typeface="Times New Roman" panose="02020603050405020304" pitchFamily="18" charset="0"/>
                          <a:ea typeface="+mn-ea"/>
                          <a:cs typeface="Times New Roman" panose="02020603050405020304" pitchFamily="18" charset="0"/>
                        </a:rPr>
                        <a:t>Rezistența la schimbare a unor cadre didactice;</a:t>
                      </a:r>
                      <a:endParaRPr lang="en-US" sz="1600" kern="1200" dirty="0" smtClean="0">
                        <a:solidFill>
                          <a:schemeClr val="tx1"/>
                        </a:solidFill>
                        <a:effectLst/>
                        <a:latin typeface="Times New Roman" panose="02020603050405020304" pitchFamily="18" charset="0"/>
                        <a:ea typeface="+mn-ea"/>
                        <a:cs typeface="Times New Roman" panose="02020603050405020304" pitchFamily="18" charset="0"/>
                      </a:endParaRPr>
                    </a:p>
                    <a:p>
                      <a:pPr marL="285750" lvl="0" indent="-285750">
                        <a:buFont typeface="Arial" panose="020B0604020202020204" pitchFamily="34" charset="0"/>
                        <a:buChar char="•"/>
                      </a:pPr>
                      <a:r>
                        <a:rPr lang="ro-RO" sz="1600" kern="1200" dirty="0" smtClean="0">
                          <a:solidFill>
                            <a:schemeClr val="tx1"/>
                          </a:solidFill>
                          <a:effectLst/>
                          <a:latin typeface="Times New Roman" panose="02020603050405020304" pitchFamily="18" charset="0"/>
                          <a:ea typeface="+mn-ea"/>
                          <a:cs typeface="Times New Roman" panose="02020603050405020304" pitchFamily="18" charset="0"/>
                        </a:rPr>
                        <a:t>Lipsa de adaptabilitate a unor cadre didactice la contexte de predare audio-video;</a:t>
                      </a:r>
                    </a:p>
                    <a:p>
                      <a:pPr marL="285750" lvl="0" indent="-285750">
                        <a:buFont typeface="Arial" panose="020B0604020202020204" pitchFamily="34" charset="0"/>
                        <a:buChar char="•"/>
                      </a:pPr>
                      <a:r>
                        <a:rPr lang="ro-RO" sz="1600" kern="1200" dirty="0" smtClean="0">
                          <a:solidFill>
                            <a:schemeClr val="tx1"/>
                          </a:solidFill>
                          <a:effectLst/>
                          <a:latin typeface="Times New Roman" panose="02020603050405020304" pitchFamily="18" charset="0"/>
                          <a:ea typeface="+mn-ea"/>
                          <a:cs typeface="Times New Roman" panose="02020603050405020304" pitchFamily="18" charset="0"/>
                        </a:rPr>
                        <a:t>Desfășurarea online a orelor de laborator și instruire practică a generat dificultăți în dobândirea competențelor de către elevi, specifice calificărilor;</a:t>
                      </a:r>
                    </a:p>
                    <a:p>
                      <a:pPr marL="285750" lvl="0" indent="-285750">
                        <a:buFont typeface="Arial" panose="020B0604020202020204" pitchFamily="34" charset="0"/>
                        <a:buChar char="•"/>
                      </a:pPr>
                      <a:r>
                        <a:rPr lang="ro-RO" sz="1600" kern="1200" dirty="0" smtClean="0">
                          <a:solidFill>
                            <a:schemeClr val="tx1"/>
                          </a:solidFill>
                          <a:effectLst/>
                          <a:latin typeface="Times New Roman" panose="02020603050405020304" pitchFamily="18" charset="0"/>
                          <a:ea typeface="+mn-ea"/>
                          <a:cs typeface="Times New Roman" panose="02020603050405020304" pitchFamily="18" charset="0"/>
                        </a:rPr>
                        <a:t>Exagerarea componenței teoretice în detrimentul celei practice;</a:t>
                      </a:r>
                    </a:p>
                    <a:p>
                      <a:pPr marL="285750" lvl="0" indent="-285750">
                        <a:buFont typeface="Arial" panose="020B0604020202020204" pitchFamily="34" charset="0"/>
                        <a:buChar char="•"/>
                      </a:pPr>
                      <a:r>
                        <a:rPr lang="ro-RO" sz="1600" kern="1200" dirty="0" smtClean="0">
                          <a:solidFill>
                            <a:schemeClr val="tx1"/>
                          </a:solidFill>
                          <a:effectLst/>
                          <a:latin typeface="Times New Roman" panose="02020603050405020304" pitchFamily="18" charset="0"/>
                          <a:ea typeface="+mn-ea"/>
                          <a:cs typeface="Times New Roman" panose="02020603050405020304" pitchFamily="18" charset="0"/>
                        </a:rPr>
                        <a:t>Lipsa posibilității desfășurării unor </a:t>
                      </a:r>
                      <a:r>
                        <a:rPr lang="ro-RO" sz="1600" kern="1200" dirty="0" err="1" smtClean="0">
                          <a:solidFill>
                            <a:schemeClr val="tx1"/>
                          </a:solidFill>
                          <a:effectLst/>
                          <a:latin typeface="Times New Roman" panose="02020603050405020304" pitchFamily="18" charset="0"/>
                          <a:ea typeface="+mn-ea"/>
                          <a:cs typeface="Times New Roman" panose="02020603050405020304" pitchFamily="18" charset="0"/>
                        </a:rPr>
                        <a:t>activitati</a:t>
                      </a:r>
                      <a:r>
                        <a:rPr lang="ro-RO" sz="1600" kern="1200" dirty="0" smtClean="0">
                          <a:solidFill>
                            <a:schemeClr val="tx1"/>
                          </a:solidFill>
                          <a:effectLst/>
                          <a:latin typeface="Times New Roman" panose="02020603050405020304" pitchFamily="18" charset="0"/>
                          <a:ea typeface="+mn-ea"/>
                          <a:cs typeface="Times New Roman" panose="02020603050405020304" pitchFamily="18" charset="0"/>
                        </a:rPr>
                        <a:t> de tip </a:t>
                      </a:r>
                      <a:r>
                        <a:rPr lang="ro-RO" sz="1600" i="1" kern="1200" dirty="0" err="1" smtClean="0">
                          <a:solidFill>
                            <a:schemeClr val="tx1"/>
                          </a:solidFill>
                          <a:effectLst/>
                          <a:latin typeface="Times New Roman" panose="02020603050405020304" pitchFamily="18" charset="0"/>
                          <a:ea typeface="+mn-ea"/>
                          <a:cs typeface="Times New Roman" panose="02020603050405020304" pitchFamily="18" charset="0"/>
                        </a:rPr>
                        <a:t>learning</a:t>
                      </a:r>
                      <a:r>
                        <a:rPr lang="ro-RO" sz="1600" i="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o-RO" sz="1600" i="1" kern="1200" dirty="0" err="1" smtClean="0">
                          <a:solidFill>
                            <a:schemeClr val="tx1"/>
                          </a:solidFill>
                          <a:effectLst/>
                          <a:latin typeface="Times New Roman" panose="02020603050405020304" pitchFamily="18" charset="0"/>
                          <a:ea typeface="+mn-ea"/>
                          <a:cs typeface="Times New Roman" panose="02020603050405020304" pitchFamily="18" charset="0"/>
                        </a:rPr>
                        <a:t>by</a:t>
                      </a:r>
                      <a:r>
                        <a:rPr lang="ro-RO" sz="1600" i="1" kern="1200" dirty="0" smtClean="0">
                          <a:solidFill>
                            <a:schemeClr val="tx1"/>
                          </a:solidFill>
                          <a:effectLst/>
                          <a:latin typeface="Times New Roman" panose="02020603050405020304" pitchFamily="18" charset="0"/>
                          <a:ea typeface="+mn-ea"/>
                          <a:cs typeface="Times New Roman" panose="02020603050405020304" pitchFamily="18" charset="0"/>
                        </a:rPr>
                        <a:t> </a:t>
                      </a:r>
                      <a:r>
                        <a:rPr lang="ro-RO" sz="1600" i="1" kern="1200" dirty="0" err="1" smtClean="0">
                          <a:solidFill>
                            <a:schemeClr val="tx1"/>
                          </a:solidFill>
                          <a:effectLst/>
                          <a:latin typeface="Times New Roman" panose="02020603050405020304" pitchFamily="18" charset="0"/>
                          <a:ea typeface="+mn-ea"/>
                          <a:cs typeface="Times New Roman" panose="02020603050405020304" pitchFamily="18" charset="0"/>
                        </a:rPr>
                        <a:t>doing</a:t>
                      </a:r>
                      <a:r>
                        <a:rPr lang="ro-RO" sz="1600" i="1" kern="1200" dirty="0" smtClean="0">
                          <a:solidFill>
                            <a:schemeClr val="tx1"/>
                          </a:solidFill>
                          <a:effectLst/>
                          <a:latin typeface="Times New Roman" panose="02020603050405020304" pitchFamily="18" charset="0"/>
                          <a:ea typeface="+mn-ea"/>
                          <a:cs typeface="Times New Roman" panose="02020603050405020304" pitchFamily="18" charset="0"/>
                        </a:rPr>
                        <a:t>;</a:t>
                      </a:r>
                      <a:endParaRPr lang="ro-RO" sz="1600" i="0" kern="1200" dirty="0" smtClean="0">
                        <a:solidFill>
                          <a:schemeClr val="tx1"/>
                        </a:solidFill>
                        <a:effectLst/>
                        <a:latin typeface="Times New Roman" panose="02020603050405020304" pitchFamily="18" charset="0"/>
                        <a:ea typeface="+mn-ea"/>
                        <a:cs typeface="Times New Roman" panose="02020603050405020304" pitchFamily="18" charset="0"/>
                      </a:endParaRPr>
                    </a:p>
                    <a:p>
                      <a:pPr marL="285750" lvl="0" indent="-285750">
                        <a:buFont typeface="Arial" panose="020B0604020202020204" pitchFamily="34" charset="0"/>
                        <a:buChar char="•"/>
                      </a:pPr>
                      <a:r>
                        <a:rPr lang="ro-RO" sz="1600" kern="1200" dirty="0" smtClean="0">
                          <a:solidFill>
                            <a:schemeClr val="tx1"/>
                          </a:solidFill>
                          <a:effectLst/>
                          <a:latin typeface="Times New Roman" panose="02020603050405020304" pitchFamily="18" charset="0"/>
                          <a:ea typeface="+mn-ea"/>
                          <a:cs typeface="Times New Roman" panose="02020603050405020304" pitchFamily="18" charset="0"/>
                        </a:rPr>
                        <a:t>Dificultăți în evaluarea competențelor practice;</a:t>
                      </a:r>
                      <a:endParaRPr lang="en-US" sz="1600" kern="1200" dirty="0" smtClean="0">
                        <a:solidFill>
                          <a:schemeClr val="tx1"/>
                        </a:solidFill>
                        <a:effectLst/>
                        <a:latin typeface="Times New Roman" panose="02020603050405020304" pitchFamily="18" charset="0"/>
                        <a:ea typeface="+mn-ea"/>
                        <a:cs typeface="Times New Roman" panose="02020603050405020304" pitchFamily="18" charset="0"/>
                      </a:endParaRPr>
                    </a:p>
                    <a:p>
                      <a:endParaRPr lang="en-US"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35913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ubstituent conținut 3"/>
          <p:cNvGraphicFramePr>
            <a:graphicFrameLocks noGrp="1"/>
          </p:cNvGraphicFramePr>
          <p:nvPr>
            <p:ph idx="1"/>
            <p:extLst/>
          </p:nvPr>
        </p:nvGraphicFramePr>
        <p:xfrm>
          <a:off x="461317" y="929761"/>
          <a:ext cx="10931612" cy="4136844"/>
        </p:xfrm>
        <a:graphic>
          <a:graphicData uri="http://schemas.openxmlformats.org/drawingml/2006/table">
            <a:tbl>
              <a:tblPr firstRow="1" bandRow="1">
                <a:tableStyleId>{BC89EF96-8CEA-46FF-86C4-4CE0E7609802}</a:tableStyleId>
              </a:tblPr>
              <a:tblGrid>
                <a:gridCol w="5465806">
                  <a:extLst>
                    <a:ext uri="{9D8B030D-6E8A-4147-A177-3AD203B41FA5}">
                      <a16:colId xmlns:a16="http://schemas.microsoft.com/office/drawing/2014/main" val="20000"/>
                    </a:ext>
                  </a:extLst>
                </a:gridCol>
                <a:gridCol w="5465806">
                  <a:extLst>
                    <a:ext uri="{9D8B030D-6E8A-4147-A177-3AD203B41FA5}">
                      <a16:colId xmlns:a16="http://schemas.microsoft.com/office/drawing/2014/main" val="20001"/>
                    </a:ext>
                  </a:extLst>
                </a:gridCol>
              </a:tblGrid>
              <a:tr h="332475">
                <a:tc>
                  <a:txBody>
                    <a:bodyPr/>
                    <a:lstStyle/>
                    <a:p>
                      <a:r>
                        <a:rPr lang="ro-RO" dirty="0" smtClean="0"/>
                        <a:t>OPORTUNITĂȚI</a:t>
                      </a:r>
                      <a:endParaRPr lang="en-US" dirty="0"/>
                    </a:p>
                  </a:txBody>
                  <a:tcPr/>
                </a:tc>
                <a:tc>
                  <a:txBody>
                    <a:bodyPr/>
                    <a:lstStyle/>
                    <a:p>
                      <a:r>
                        <a:rPr lang="ro-RO" dirty="0" smtClean="0"/>
                        <a:t>AMENINȚĂRI</a:t>
                      </a:r>
                      <a:endParaRPr lang="en-US" dirty="0"/>
                    </a:p>
                  </a:txBody>
                  <a:tcPr/>
                </a:tc>
                <a:extLst>
                  <a:ext uri="{0D108BD9-81ED-4DB2-BD59-A6C34878D82A}">
                    <a16:rowId xmlns:a16="http://schemas.microsoft.com/office/drawing/2014/main" val="10000"/>
                  </a:ext>
                </a:extLst>
              </a:tr>
              <a:tr h="3771084">
                <a:tc>
                  <a:txBody>
                    <a:bodyPr/>
                    <a:lstStyle/>
                    <a:p>
                      <a:pPr marL="285750" lvl="0" indent="-285750" algn="just">
                        <a:buFont typeface="Arial" panose="020B0604020202020204" pitchFamily="34" charset="0"/>
                        <a:buChar char="•"/>
                      </a:pPr>
                      <a:r>
                        <a:rPr lang="ro-RO" sz="1600" b="0" kern="1200" dirty="0" smtClean="0">
                          <a:solidFill>
                            <a:schemeClr val="tx1"/>
                          </a:solidFill>
                          <a:effectLst/>
                          <a:latin typeface="Times New Roman" panose="02020603050405020304" pitchFamily="18" charset="0"/>
                          <a:ea typeface="+mn-ea"/>
                          <a:cs typeface="Times New Roman" panose="02020603050405020304" pitchFamily="18" charset="0"/>
                        </a:rPr>
                        <a:t>Desfășurarea unor programe ce au avut ca scop susținerea elevilor proveniți din medii defavorizate (distribuirea în regim comodat a tabletelor oferite de Asociația </a:t>
                      </a:r>
                      <a:r>
                        <a:rPr lang="ro-RO" sz="1600" b="0" kern="1200" dirty="0" err="1" smtClean="0">
                          <a:solidFill>
                            <a:schemeClr val="tx1"/>
                          </a:solidFill>
                          <a:effectLst/>
                          <a:latin typeface="Times New Roman" panose="02020603050405020304" pitchFamily="18" charset="0"/>
                          <a:ea typeface="+mn-ea"/>
                          <a:cs typeface="Times New Roman" panose="02020603050405020304" pitchFamily="18" charset="0"/>
                        </a:rPr>
                        <a:t>Karpen</a:t>
                      </a:r>
                      <a:r>
                        <a:rPr lang="ro-RO" sz="1600" b="0" kern="1200" dirty="0" smtClean="0">
                          <a:solidFill>
                            <a:schemeClr val="tx1"/>
                          </a:solidFill>
                          <a:effectLst/>
                          <a:latin typeface="Times New Roman" panose="02020603050405020304" pitchFamily="18" charset="0"/>
                          <a:ea typeface="+mn-ea"/>
                          <a:cs typeface="Times New Roman" panose="02020603050405020304" pitchFamily="18" charset="0"/>
                        </a:rPr>
                        <a:t> și a celor primite prin programul Național ,,Școala de Acasă”).</a:t>
                      </a:r>
                      <a:endParaRPr lang="en-US" sz="1600" b="0" kern="1200" dirty="0" smtClean="0">
                        <a:solidFill>
                          <a:schemeClr val="tx1"/>
                        </a:solidFill>
                        <a:effectLst/>
                        <a:latin typeface="Times New Roman" panose="02020603050405020304" pitchFamily="18" charset="0"/>
                        <a:ea typeface="+mn-ea"/>
                        <a:cs typeface="Times New Roman" panose="02020603050405020304" pitchFamily="18" charset="0"/>
                      </a:endParaRPr>
                    </a:p>
                    <a:p>
                      <a:pPr marL="285750" lvl="0" indent="-285750" algn="just">
                        <a:buFont typeface="Arial" panose="020B0604020202020204" pitchFamily="34" charset="0"/>
                        <a:buChar char="•"/>
                      </a:pPr>
                      <a:r>
                        <a:rPr lang="ro-RO" sz="1600" b="0" kern="1200" dirty="0" smtClean="0">
                          <a:solidFill>
                            <a:schemeClr val="tx1"/>
                          </a:solidFill>
                          <a:effectLst/>
                          <a:latin typeface="Times New Roman" panose="02020603050405020304" pitchFamily="18" charset="0"/>
                          <a:ea typeface="+mn-ea"/>
                          <a:cs typeface="Times New Roman" panose="02020603050405020304" pitchFamily="18" charset="0"/>
                        </a:rPr>
                        <a:t>Susținerea cadrelor didactice cu resurse tehnologice optime pentru desfășurarea activității</a:t>
                      </a:r>
                      <a:endParaRPr lang="en-US" sz="1600" b="0" kern="1200" dirty="0" smtClean="0">
                        <a:solidFill>
                          <a:schemeClr val="tx1"/>
                        </a:solidFill>
                        <a:effectLst/>
                        <a:latin typeface="Times New Roman" panose="02020603050405020304" pitchFamily="18" charset="0"/>
                        <a:ea typeface="+mn-ea"/>
                        <a:cs typeface="Times New Roman" panose="02020603050405020304" pitchFamily="18" charset="0"/>
                      </a:endParaRPr>
                    </a:p>
                    <a:p>
                      <a:pPr marL="285750" lvl="0" indent="-285750" algn="just">
                        <a:buFont typeface="Arial" panose="020B0604020202020204" pitchFamily="34" charset="0"/>
                        <a:buChar char="•"/>
                      </a:pPr>
                      <a:r>
                        <a:rPr lang="ro-RO" sz="1600" b="0" kern="1200" dirty="0" smtClean="0">
                          <a:solidFill>
                            <a:schemeClr val="tx1"/>
                          </a:solidFill>
                          <a:effectLst/>
                          <a:latin typeface="Times New Roman" panose="02020603050405020304" pitchFamily="18" charset="0"/>
                          <a:ea typeface="+mn-ea"/>
                          <a:cs typeface="Times New Roman" panose="02020603050405020304" pitchFamily="18" charset="0"/>
                        </a:rPr>
                        <a:t>În contextul revenirii la învățământul clasic, resursele educaționale online și competențele privind învățarea asistata de calculator, dobândite de către profesori în perioada de predare online, pot constitui premisele unei creșteri a </a:t>
                      </a:r>
                      <a:r>
                        <a:rPr lang="ro-RO" sz="1600" b="0" kern="1200" dirty="0" err="1" smtClean="0">
                          <a:solidFill>
                            <a:schemeClr val="tx1"/>
                          </a:solidFill>
                          <a:effectLst/>
                          <a:latin typeface="Times New Roman" panose="02020603050405020304" pitchFamily="18" charset="0"/>
                          <a:ea typeface="+mn-ea"/>
                          <a:cs typeface="Times New Roman" panose="02020603050405020304" pitchFamily="18" charset="0"/>
                        </a:rPr>
                        <a:t>calitații</a:t>
                      </a:r>
                      <a:r>
                        <a:rPr lang="ro-RO" sz="1600" b="0" kern="1200" dirty="0" smtClean="0">
                          <a:solidFill>
                            <a:schemeClr val="tx1"/>
                          </a:solidFill>
                          <a:effectLst/>
                          <a:latin typeface="Times New Roman" panose="02020603050405020304" pitchFamily="18" charset="0"/>
                          <a:ea typeface="+mn-ea"/>
                          <a:cs typeface="Times New Roman" panose="02020603050405020304" pitchFamily="18" charset="0"/>
                        </a:rPr>
                        <a:t> educației.</a:t>
                      </a:r>
                      <a:endParaRPr lang="en-US" sz="1600" b="0" kern="1200" dirty="0" smtClean="0">
                        <a:solidFill>
                          <a:schemeClr val="tx1"/>
                        </a:solidFill>
                        <a:effectLst/>
                        <a:latin typeface="Times New Roman" panose="02020603050405020304" pitchFamily="18" charset="0"/>
                        <a:ea typeface="+mn-ea"/>
                        <a:cs typeface="Times New Roman" panose="02020603050405020304" pitchFamily="18" charset="0"/>
                      </a:endParaRPr>
                    </a:p>
                    <a:p>
                      <a:r>
                        <a:rPr lang="ro-RO" sz="1600" b="1" kern="1200" dirty="0" smtClean="0">
                          <a:solidFill>
                            <a:schemeClr val="tx1"/>
                          </a:solidFill>
                          <a:effectLst/>
                          <a:latin typeface="Times New Roman" panose="02020603050405020304" pitchFamily="18" charset="0"/>
                          <a:ea typeface="+mn-ea"/>
                          <a:cs typeface="Times New Roman" panose="02020603050405020304" pitchFamily="18" charset="0"/>
                        </a:rPr>
                        <a:t> </a:t>
                      </a:r>
                      <a:endParaRPr lang="en-US" sz="1600" kern="1200" dirty="0" smtClean="0">
                        <a:solidFill>
                          <a:schemeClr val="tx1"/>
                        </a:solidFill>
                        <a:effectLst/>
                        <a:latin typeface="Times New Roman" panose="02020603050405020304" pitchFamily="18" charset="0"/>
                        <a:ea typeface="+mn-ea"/>
                        <a:cs typeface="Times New Roman" panose="02020603050405020304" pitchFamily="18" charset="0"/>
                      </a:endParaRPr>
                    </a:p>
                    <a:p>
                      <a:endParaRPr lang="en-US" sz="1600" dirty="0">
                        <a:latin typeface="Times New Roman" panose="02020603050405020304" pitchFamily="18" charset="0"/>
                        <a:cs typeface="Times New Roman" panose="02020603050405020304" pitchFamily="18" charset="0"/>
                      </a:endParaRPr>
                    </a:p>
                  </a:txBody>
                  <a:tcPr/>
                </a:tc>
                <a:tc>
                  <a:txBody>
                    <a:bodyPr/>
                    <a:lstStyle/>
                    <a:p>
                      <a:pPr marL="285750" lvl="0" indent="-285750" algn="just">
                        <a:buFont typeface="Arial" panose="020B0604020202020204" pitchFamily="34" charset="0"/>
                        <a:buChar char="•"/>
                      </a:pPr>
                      <a:r>
                        <a:rPr lang="ro-RO" sz="1600" kern="1200" dirty="0" smtClean="0">
                          <a:solidFill>
                            <a:schemeClr val="tx1"/>
                          </a:solidFill>
                          <a:effectLst/>
                          <a:latin typeface="Times New Roman" panose="02020603050405020304" pitchFamily="18" charset="0"/>
                          <a:ea typeface="+mn-ea"/>
                          <a:cs typeface="Times New Roman" panose="02020603050405020304" pitchFamily="18" charset="0"/>
                        </a:rPr>
                        <a:t>Schimbările legislative dese au creat lipsă de predictibilitate în ceea ce privește activitatea de predare-învățare (alternarea scenariilor).</a:t>
                      </a:r>
                      <a:endParaRPr lang="en-US" sz="1600" kern="1200" dirty="0" smtClean="0">
                        <a:solidFill>
                          <a:schemeClr val="tx1"/>
                        </a:solidFill>
                        <a:effectLst/>
                        <a:latin typeface="Times New Roman" panose="02020603050405020304" pitchFamily="18" charset="0"/>
                        <a:ea typeface="+mn-ea"/>
                        <a:cs typeface="Times New Roman" panose="02020603050405020304" pitchFamily="18" charset="0"/>
                      </a:endParaRPr>
                    </a:p>
                    <a:p>
                      <a:pPr marL="285750" lvl="0" indent="-285750" algn="just">
                        <a:buFont typeface="Arial" panose="020B0604020202020204" pitchFamily="34" charset="0"/>
                        <a:buChar char="•"/>
                      </a:pPr>
                      <a:r>
                        <a:rPr lang="ro-RO" sz="1600" kern="1200" dirty="0" smtClean="0">
                          <a:solidFill>
                            <a:schemeClr val="tx1"/>
                          </a:solidFill>
                          <a:effectLst/>
                          <a:latin typeface="Times New Roman" panose="02020603050405020304" pitchFamily="18" charset="0"/>
                          <a:ea typeface="+mn-ea"/>
                          <a:cs typeface="Times New Roman" panose="02020603050405020304" pitchFamily="18" charset="0"/>
                        </a:rPr>
                        <a:t>Lipsa accesului la baza materială și resursele școlii pentru perioada în care elevii au desfășurat exclusiv activitate online.</a:t>
                      </a:r>
                      <a:endParaRPr lang="en-US" sz="1600" kern="1200" dirty="0" smtClean="0">
                        <a:solidFill>
                          <a:schemeClr val="tx1"/>
                        </a:solidFill>
                        <a:effectLst/>
                        <a:latin typeface="Times New Roman" panose="02020603050405020304" pitchFamily="18" charset="0"/>
                        <a:ea typeface="+mn-ea"/>
                        <a:cs typeface="Times New Roman" panose="02020603050405020304" pitchFamily="18" charset="0"/>
                      </a:endParaRPr>
                    </a:p>
                    <a:p>
                      <a:pPr marL="285750" lvl="0" indent="-285750" algn="just">
                        <a:buFont typeface="Arial" panose="020B0604020202020204" pitchFamily="34" charset="0"/>
                        <a:buChar char="•"/>
                      </a:pPr>
                      <a:r>
                        <a:rPr lang="ro-RO" sz="1600" kern="1200" dirty="0" smtClean="0">
                          <a:solidFill>
                            <a:schemeClr val="tx1"/>
                          </a:solidFill>
                          <a:effectLst/>
                          <a:latin typeface="Times New Roman" panose="02020603050405020304" pitchFamily="18" charset="0"/>
                          <a:ea typeface="+mn-ea"/>
                          <a:cs typeface="Times New Roman" panose="02020603050405020304" pitchFamily="18" charset="0"/>
                        </a:rPr>
                        <a:t>Dificultăți în realizarea stagiilor de instruire practică datorate normativelor în vigoare și lipsei de deschidere a operatorilor economici.</a:t>
                      </a:r>
                      <a:endParaRPr lang="en-US" sz="1600" kern="1200" dirty="0" smtClean="0">
                        <a:solidFill>
                          <a:schemeClr val="tx1"/>
                        </a:solidFill>
                        <a:effectLst/>
                        <a:latin typeface="Times New Roman" panose="02020603050405020304" pitchFamily="18" charset="0"/>
                        <a:ea typeface="+mn-ea"/>
                        <a:cs typeface="Times New Roman" panose="02020603050405020304" pitchFamily="18" charset="0"/>
                      </a:endParaRPr>
                    </a:p>
                    <a:p>
                      <a:pPr marL="285750" lvl="0" indent="-285750" algn="just">
                        <a:buFont typeface="Arial" panose="020B0604020202020204" pitchFamily="34" charset="0"/>
                        <a:buChar char="•"/>
                      </a:pPr>
                      <a:r>
                        <a:rPr lang="ro-RO" sz="1600" kern="1200" dirty="0" smtClean="0">
                          <a:solidFill>
                            <a:schemeClr val="tx1"/>
                          </a:solidFill>
                          <a:effectLst/>
                          <a:latin typeface="Times New Roman" panose="02020603050405020304" pitchFamily="18" charset="0"/>
                          <a:ea typeface="+mn-ea"/>
                          <a:cs typeface="Times New Roman" panose="02020603050405020304" pitchFamily="18" charset="0"/>
                        </a:rPr>
                        <a:t>Normativele care </a:t>
                      </a:r>
                      <a:r>
                        <a:rPr lang="ro-RO" sz="1600" kern="1200" dirty="0" err="1" smtClean="0">
                          <a:solidFill>
                            <a:schemeClr val="tx1"/>
                          </a:solidFill>
                          <a:effectLst/>
                          <a:latin typeface="Times New Roman" panose="02020603050405020304" pitchFamily="18" charset="0"/>
                          <a:ea typeface="+mn-ea"/>
                          <a:cs typeface="Times New Roman" panose="02020603050405020304" pitchFamily="18" charset="0"/>
                        </a:rPr>
                        <a:t>restricționeaza</a:t>
                      </a:r>
                      <a:r>
                        <a:rPr lang="ro-RO" sz="1600" kern="1200" dirty="0" smtClean="0">
                          <a:solidFill>
                            <a:schemeClr val="tx1"/>
                          </a:solidFill>
                          <a:effectLst/>
                          <a:latin typeface="Times New Roman" panose="02020603050405020304" pitchFamily="18" charset="0"/>
                          <a:ea typeface="+mn-ea"/>
                          <a:cs typeface="Times New Roman" panose="02020603050405020304" pitchFamily="18" charset="0"/>
                        </a:rPr>
                        <a:t> accesul elevilor la unele resurse educaționale importante: mijloace și echipamente folosite la orele de laborator și instruire practică.</a:t>
                      </a:r>
                      <a:endParaRPr lang="en-US" sz="1600" kern="1200" dirty="0" smtClean="0">
                        <a:solidFill>
                          <a:schemeClr val="tx1"/>
                        </a:solidFill>
                        <a:effectLst/>
                        <a:latin typeface="Times New Roman" panose="02020603050405020304" pitchFamily="18" charset="0"/>
                        <a:ea typeface="+mn-ea"/>
                        <a:cs typeface="Times New Roman" panose="02020603050405020304" pitchFamily="18" charset="0"/>
                      </a:endParaRPr>
                    </a:p>
                    <a:p>
                      <a:r>
                        <a:rPr lang="ro-RO" sz="1600" kern="1200" dirty="0" smtClean="0">
                          <a:solidFill>
                            <a:schemeClr val="tx1"/>
                          </a:solidFill>
                          <a:effectLst/>
                          <a:latin typeface="Times New Roman" panose="02020603050405020304" pitchFamily="18" charset="0"/>
                          <a:ea typeface="+mn-ea"/>
                          <a:cs typeface="Times New Roman" panose="02020603050405020304" pitchFamily="18" charset="0"/>
                        </a:rPr>
                        <a:t> </a:t>
                      </a:r>
                      <a:endParaRPr lang="en-US" sz="1600" kern="1200" dirty="0" smtClean="0">
                        <a:solidFill>
                          <a:schemeClr val="tx1"/>
                        </a:solidFill>
                        <a:effectLst/>
                        <a:latin typeface="Times New Roman" panose="02020603050405020304" pitchFamily="18" charset="0"/>
                        <a:ea typeface="+mn-ea"/>
                        <a:cs typeface="Times New Roman" panose="02020603050405020304" pitchFamily="18" charset="0"/>
                      </a:endParaRPr>
                    </a:p>
                    <a:p>
                      <a:endParaRPr lang="en-US"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097381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u 2"/>
          <p:cNvSpPr>
            <a:spLocks noGrp="1"/>
          </p:cNvSpPr>
          <p:nvPr>
            <p:ph type="title"/>
          </p:nvPr>
        </p:nvSpPr>
        <p:spPr>
          <a:xfrm>
            <a:off x="1341120" y="593124"/>
            <a:ext cx="9509760" cy="790833"/>
          </a:xfrm>
        </p:spPr>
        <p:txBody>
          <a:bodyPr>
            <a:normAutofit fontScale="90000"/>
          </a:bodyPr>
          <a:lstStyle/>
          <a:p>
            <a:r>
              <a:rPr lang="ro-RO" sz="2400" dirty="0"/>
              <a:t>Direcții de acțiune – ARIA CURRICULARĂ TEHNOLOGII</a:t>
            </a:r>
            <a:r>
              <a:rPr lang="en-US" sz="2400" dirty="0"/>
              <a:t/>
            </a:r>
            <a:br>
              <a:rPr lang="en-US" sz="2400" dirty="0"/>
            </a:br>
            <a:r>
              <a:rPr lang="en-US" dirty="0"/>
              <a:t/>
            </a:r>
            <a:br>
              <a:rPr lang="en-US" dirty="0"/>
            </a:br>
            <a:endParaRPr lang="en-US" dirty="0"/>
          </a:p>
        </p:txBody>
      </p:sp>
      <p:sp>
        <p:nvSpPr>
          <p:cNvPr id="4" name="Substituent conținut 3"/>
          <p:cNvSpPr>
            <a:spLocks noGrp="1"/>
          </p:cNvSpPr>
          <p:nvPr>
            <p:ph idx="1"/>
          </p:nvPr>
        </p:nvSpPr>
        <p:spPr>
          <a:xfrm>
            <a:off x="601362" y="856734"/>
            <a:ext cx="10816281" cy="5642919"/>
          </a:xfrm>
        </p:spPr>
        <p:txBody>
          <a:bodyPr>
            <a:noAutofit/>
          </a:bodyPr>
          <a:lstStyle/>
          <a:p>
            <a:pPr lvl="0">
              <a:spcBef>
                <a:spcPts val="0"/>
              </a:spcBef>
              <a:buFont typeface="Wingdings" panose="05000000000000000000" pitchFamily="2" charset="2"/>
              <a:buChar char="Ø"/>
            </a:pPr>
            <a:r>
              <a:rPr lang="ro-RO" sz="1400" dirty="0">
                <a:latin typeface="Times New Roman" panose="02020603050405020304" pitchFamily="18" charset="0"/>
                <a:cs typeface="Times New Roman" panose="02020603050405020304" pitchFamily="18" charset="0"/>
              </a:rPr>
              <a:t>Atingerea unui optim motivațional atât pentru cadrele didactice cât și pentru elevi în vederea obținerii performanței și a îndeplinirii standardelor de pregătire profesională</a:t>
            </a:r>
            <a:r>
              <a:rPr lang="ro-RO" sz="1400" dirty="0" smtClean="0">
                <a:latin typeface="Times New Roman" panose="02020603050405020304" pitchFamily="18" charset="0"/>
                <a:cs typeface="Times New Roman" panose="02020603050405020304" pitchFamily="18" charset="0"/>
              </a:rPr>
              <a:t>.</a:t>
            </a:r>
          </a:p>
          <a:p>
            <a:pPr marL="45720" lvl="0" indent="0">
              <a:spcBef>
                <a:spcPts val="0"/>
              </a:spcBef>
              <a:buNone/>
            </a:pPr>
            <a:endParaRPr lang="en-US" sz="1400" dirty="0">
              <a:latin typeface="Times New Roman" panose="02020603050405020304" pitchFamily="18" charset="0"/>
              <a:cs typeface="Times New Roman" panose="02020603050405020304" pitchFamily="18" charset="0"/>
            </a:endParaRPr>
          </a:p>
          <a:p>
            <a:pPr lvl="0">
              <a:spcBef>
                <a:spcPts val="0"/>
              </a:spcBef>
              <a:buFont typeface="Wingdings" panose="05000000000000000000" pitchFamily="2" charset="2"/>
              <a:buChar char="Ø"/>
            </a:pPr>
            <a:r>
              <a:rPr lang="ro-RO" sz="1400" dirty="0">
                <a:latin typeface="Times New Roman" panose="02020603050405020304" pitchFamily="18" charset="0"/>
                <a:cs typeface="Times New Roman" panose="02020603050405020304" pitchFamily="18" charset="0"/>
              </a:rPr>
              <a:t>Regândirea secvențelor didactice în acord cu noul context educativ generat de pandemia SARS-</a:t>
            </a:r>
            <a:r>
              <a:rPr lang="ro-RO" sz="1400" dirty="0" err="1">
                <a:latin typeface="Times New Roman" panose="02020603050405020304" pitchFamily="18" charset="0"/>
                <a:cs typeface="Times New Roman" panose="02020603050405020304" pitchFamily="18" charset="0"/>
              </a:rPr>
              <a:t>CoV</a:t>
            </a:r>
            <a:r>
              <a:rPr lang="ro-RO" sz="1400" dirty="0">
                <a:latin typeface="Times New Roman" panose="02020603050405020304" pitchFamily="18" charset="0"/>
                <a:cs typeface="Times New Roman" panose="02020603050405020304" pitchFamily="18" charset="0"/>
              </a:rPr>
              <a:t> 2: </a:t>
            </a:r>
            <a:endParaRPr lang="en-US" sz="1400" dirty="0">
              <a:latin typeface="Times New Roman" panose="02020603050405020304" pitchFamily="18" charset="0"/>
              <a:cs typeface="Times New Roman" panose="02020603050405020304" pitchFamily="18" charset="0"/>
            </a:endParaRPr>
          </a:p>
          <a:p>
            <a:pPr lvl="1">
              <a:spcBef>
                <a:spcPts val="0"/>
              </a:spcBef>
              <a:buFont typeface="Wingdings" panose="05000000000000000000" pitchFamily="2" charset="2"/>
              <a:buChar char="ü"/>
            </a:pPr>
            <a:r>
              <a:rPr lang="ro-RO" sz="1400" dirty="0" smtClean="0">
                <a:latin typeface="Times New Roman" panose="02020603050405020304" pitchFamily="18" charset="0"/>
                <a:cs typeface="Times New Roman" panose="02020603050405020304" pitchFamily="18" charset="0"/>
              </a:rPr>
              <a:t>Activitate </a:t>
            </a:r>
            <a:r>
              <a:rPr lang="ro-RO" sz="1400" dirty="0">
                <a:latin typeface="Times New Roman" panose="02020603050405020304" pitchFamily="18" charset="0"/>
                <a:cs typeface="Times New Roman" panose="02020603050405020304" pitchFamily="18" charset="0"/>
              </a:rPr>
              <a:t>desfășurată </a:t>
            </a:r>
            <a:r>
              <a:rPr lang="ro-RO" sz="1400" i="1" dirty="0">
                <a:latin typeface="Times New Roman" panose="02020603050405020304" pitchFamily="18" charset="0"/>
                <a:cs typeface="Times New Roman" panose="02020603050405020304" pitchFamily="18" charset="0"/>
              </a:rPr>
              <a:t>face </a:t>
            </a:r>
            <a:r>
              <a:rPr lang="ro-RO" sz="1400" i="1" dirty="0" err="1">
                <a:latin typeface="Times New Roman" panose="02020603050405020304" pitchFamily="18" charset="0"/>
                <a:cs typeface="Times New Roman" panose="02020603050405020304" pitchFamily="18" charset="0"/>
              </a:rPr>
              <a:t>to</a:t>
            </a:r>
            <a:r>
              <a:rPr lang="ro-RO" sz="1400" i="1" dirty="0">
                <a:latin typeface="Times New Roman" panose="02020603050405020304" pitchFamily="18" charset="0"/>
                <a:cs typeface="Times New Roman" panose="02020603050405020304" pitchFamily="18" charset="0"/>
              </a:rPr>
              <a:t> face: </a:t>
            </a:r>
            <a:r>
              <a:rPr lang="ro-RO" sz="1400" dirty="0">
                <a:latin typeface="Times New Roman" panose="02020603050405020304" pitchFamily="18" charset="0"/>
                <a:cs typeface="Times New Roman" panose="02020603050405020304" pitchFamily="18" charset="0"/>
              </a:rPr>
              <a:t>realizarea unui melanj echilibrat de activități practice și de laborator care să respecte regulile de protecție și igiena și în același timp să asigure dobândirea de competențe profesionale;</a:t>
            </a:r>
            <a:endParaRPr lang="en-US" sz="1400" dirty="0">
              <a:latin typeface="Times New Roman" panose="02020603050405020304" pitchFamily="18" charset="0"/>
              <a:cs typeface="Times New Roman" panose="02020603050405020304" pitchFamily="18" charset="0"/>
            </a:endParaRPr>
          </a:p>
          <a:p>
            <a:pPr lvl="1">
              <a:spcBef>
                <a:spcPts val="0"/>
              </a:spcBef>
              <a:buFont typeface="Wingdings" panose="05000000000000000000" pitchFamily="2" charset="2"/>
              <a:buChar char="ü"/>
            </a:pPr>
            <a:r>
              <a:rPr lang="ro-RO" sz="1400" dirty="0">
                <a:latin typeface="Times New Roman" panose="02020603050405020304" pitchFamily="18" charset="0"/>
                <a:cs typeface="Times New Roman" panose="02020603050405020304" pitchFamily="18" charset="0"/>
              </a:rPr>
              <a:t>Activitate desfășurată online: adecvarea strategiei didactice la contextul de învățare online (de exemplu, folosirea resurselor într-o manieră creativă</a:t>
            </a:r>
            <a:r>
              <a:rPr lang="ro-RO" sz="1400" dirty="0" smtClean="0">
                <a:latin typeface="Times New Roman" panose="02020603050405020304" pitchFamily="18" charset="0"/>
                <a:cs typeface="Times New Roman" panose="02020603050405020304" pitchFamily="18" charset="0"/>
              </a:rPr>
              <a:t>);</a:t>
            </a:r>
            <a:endParaRPr lang="ro-RO" sz="1400" dirty="0">
              <a:latin typeface="Times New Roman" panose="02020603050405020304" pitchFamily="18" charset="0"/>
              <a:cs typeface="Times New Roman" panose="02020603050405020304" pitchFamily="18" charset="0"/>
            </a:endParaRPr>
          </a:p>
          <a:p>
            <a:pPr lvl="1">
              <a:spcBef>
                <a:spcPts val="0"/>
              </a:spcBef>
              <a:buFont typeface="Wingdings" panose="05000000000000000000" pitchFamily="2" charset="2"/>
              <a:buChar char="ü"/>
            </a:pPr>
            <a:r>
              <a:rPr lang="ro-RO" sz="1400" dirty="0" smtClean="0">
                <a:latin typeface="Times New Roman" panose="02020603050405020304" pitchFamily="18" charset="0"/>
                <a:cs typeface="Times New Roman" panose="02020603050405020304" pitchFamily="18" charset="0"/>
              </a:rPr>
              <a:t>Sincronizarea </a:t>
            </a:r>
            <a:r>
              <a:rPr lang="ro-RO" sz="1400" dirty="0">
                <a:latin typeface="Times New Roman" panose="02020603050405020304" pitchFamily="18" charset="0"/>
                <a:cs typeface="Times New Roman" panose="02020603050405020304" pitchFamily="18" charset="0"/>
              </a:rPr>
              <a:t>conținuturilor de la orele de teorie cu cele de la orele de laborator și instruire </a:t>
            </a:r>
            <a:r>
              <a:rPr lang="ro-RO" sz="1400" dirty="0" smtClean="0">
                <a:latin typeface="Times New Roman" panose="02020603050405020304" pitchFamily="18" charset="0"/>
                <a:cs typeface="Times New Roman" panose="02020603050405020304" pitchFamily="18" charset="0"/>
              </a:rPr>
              <a:t>practică;</a:t>
            </a:r>
            <a:endParaRPr lang="ro-RO" sz="1400" dirty="0">
              <a:latin typeface="Times New Roman" panose="02020603050405020304" pitchFamily="18" charset="0"/>
              <a:cs typeface="Times New Roman" panose="02020603050405020304" pitchFamily="18" charset="0"/>
            </a:endParaRPr>
          </a:p>
          <a:p>
            <a:pPr lvl="1">
              <a:spcBef>
                <a:spcPts val="0"/>
              </a:spcBef>
              <a:buFont typeface="Wingdings" panose="05000000000000000000" pitchFamily="2" charset="2"/>
              <a:buChar char="ü"/>
            </a:pPr>
            <a:r>
              <a:rPr lang="ro-RO" sz="1400" dirty="0" smtClean="0">
                <a:latin typeface="Times New Roman" panose="02020603050405020304" pitchFamily="18" charset="0"/>
                <a:cs typeface="Times New Roman" panose="02020603050405020304" pitchFamily="18" charset="0"/>
              </a:rPr>
              <a:t>Utilizarea </a:t>
            </a:r>
            <a:r>
              <a:rPr lang="ro-RO" sz="1400" dirty="0">
                <a:latin typeface="Times New Roman" panose="02020603050405020304" pitchFamily="18" charset="0"/>
                <a:cs typeface="Times New Roman" panose="02020603050405020304" pitchFamily="18" charset="0"/>
              </a:rPr>
              <a:t>diferitelor instrumente de evaluare continuă și sumativă, care să măsoare obiectiv nivelul de pregătire a elevilor</a:t>
            </a:r>
            <a:r>
              <a:rPr lang="ro-RO" sz="1400" dirty="0" smtClean="0">
                <a:latin typeface="Times New Roman" panose="02020603050405020304" pitchFamily="18" charset="0"/>
                <a:cs typeface="Times New Roman" panose="02020603050405020304" pitchFamily="18" charset="0"/>
              </a:rPr>
              <a:t>.</a:t>
            </a:r>
          </a:p>
          <a:p>
            <a:pPr marL="365760" lvl="1" indent="0">
              <a:spcBef>
                <a:spcPts val="0"/>
              </a:spcBef>
              <a:buNone/>
            </a:pPr>
            <a:endParaRPr lang="ro-RO" sz="1400" dirty="0" smtClean="0">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Ø"/>
            </a:pPr>
            <a:r>
              <a:rPr lang="ro-RO" sz="1400" dirty="0">
                <a:latin typeface="Times New Roman" panose="02020603050405020304" pitchFamily="18" charset="0"/>
                <a:cs typeface="Times New Roman" panose="02020603050405020304" pitchFamily="18" charset="0"/>
              </a:rPr>
              <a:t>Pregătirea elevilor în vederea susținerii în bune condiții a examenelor de certificare a calificării nivel 3/4/5 </a:t>
            </a:r>
            <a:endParaRPr lang="ro-RO" sz="1400" dirty="0" smtClean="0">
              <a:latin typeface="Times New Roman" panose="02020603050405020304" pitchFamily="18" charset="0"/>
              <a:cs typeface="Times New Roman" panose="02020603050405020304" pitchFamily="18" charset="0"/>
            </a:endParaRPr>
          </a:p>
          <a:p>
            <a:pPr marL="45720" indent="0">
              <a:spcBef>
                <a:spcPts val="0"/>
              </a:spcBef>
              <a:buNone/>
            </a:pPr>
            <a:endParaRPr lang="ro-RO" sz="1400" dirty="0" smtClean="0">
              <a:latin typeface="Times New Roman" panose="02020603050405020304" pitchFamily="18" charset="0"/>
              <a:cs typeface="Times New Roman" panose="02020603050405020304" pitchFamily="18" charset="0"/>
            </a:endParaRPr>
          </a:p>
          <a:p>
            <a:pPr lvl="0">
              <a:spcBef>
                <a:spcPts val="0"/>
              </a:spcBef>
              <a:buFont typeface="Wingdings" panose="05000000000000000000" pitchFamily="2" charset="2"/>
              <a:buChar char="Ø"/>
            </a:pPr>
            <a:r>
              <a:rPr lang="ro-RO" sz="1400" dirty="0">
                <a:latin typeface="Times New Roman" panose="02020603050405020304" pitchFamily="18" charset="0"/>
                <a:cs typeface="Times New Roman" panose="02020603050405020304" pitchFamily="18" charset="0"/>
              </a:rPr>
              <a:t>Pregătirea în vederea acreditării pentru calificarea Tehnician în instalații de bord </a:t>
            </a:r>
            <a:r>
              <a:rPr lang="ro-RO" sz="1400" dirty="0" smtClean="0">
                <a:latin typeface="Times New Roman" panose="02020603050405020304" pitchFamily="18" charset="0"/>
                <a:cs typeface="Times New Roman" panose="02020603050405020304" pitchFamily="18" charset="0"/>
              </a:rPr>
              <a:t>aeronave</a:t>
            </a:r>
          </a:p>
          <a:p>
            <a:pPr lvl="1">
              <a:spcBef>
                <a:spcPts val="0"/>
              </a:spcBef>
              <a:buFont typeface="Wingdings" panose="05000000000000000000" pitchFamily="2" charset="2"/>
              <a:buChar char="ü"/>
            </a:pPr>
            <a:r>
              <a:rPr lang="ro-RO" sz="1400" dirty="0" smtClean="0">
                <a:latin typeface="Times New Roman" panose="02020603050405020304" pitchFamily="18" charset="0"/>
                <a:cs typeface="Times New Roman" panose="02020603050405020304" pitchFamily="18" charset="0"/>
              </a:rPr>
              <a:t>Dezvoltarea </a:t>
            </a:r>
            <a:r>
              <a:rPr lang="ro-RO" sz="1400" dirty="0">
                <a:latin typeface="Times New Roman" panose="02020603050405020304" pitchFamily="18" charset="0"/>
                <a:cs typeface="Times New Roman" panose="02020603050405020304" pitchFamily="18" charset="0"/>
              </a:rPr>
              <a:t>bazei materiale în acord cu cerințele ARACIP </a:t>
            </a:r>
            <a:r>
              <a:rPr lang="ro-RO" sz="1400" dirty="0" smtClean="0">
                <a:latin typeface="Times New Roman" panose="02020603050405020304" pitchFamily="18" charset="0"/>
                <a:cs typeface="Times New Roman" panose="02020603050405020304" pitchFamily="18" charset="0"/>
              </a:rPr>
              <a:t>:</a:t>
            </a:r>
            <a:r>
              <a:rPr lang="ro-RO" sz="1400" dirty="0">
                <a:latin typeface="Times New Roman" panose="02020603050405020304" pitchFamily="18" charset="0"/>
                <a:cs typeface="Times New Roman" panose="02020603050405020304" pitchFamily="18" charset="0"/>
              </a:rPr>
              <a:t> </a:t>
            </a:r>
            <a:r>
              <a:rPr lang="ro-RO" sz="1400" dirty="0" smtClean="0">
                <a:latin typeface="Times New Roman" panose="02020603050405020304" pitchFamily="18" charset="0"/>
                <a:cs typeface="Times New Roman" panose="02020603050405020304" pitchFamily="18" charset="0"/>
              </a:rPr>
              <a:t>Realizarea </a:t>
            </a:r>
            <a:r>
              <a:rPr lang="ro-RO" sz="1400" dirty="0">
                <a:latin typeface="Times New Roman" panose="02020603050405020304" pitchFamily="18" charset="0"/>
                <a:cs typeface="Times New Roman" panose="02020603050405020304" pitchFamily="18" charset="0"/>
              </a:rPr>
              <a:t>de platforme de lucru (3 platforme/profesor) cu respectarea SPP, specificarea  listei de echipamente necesare </a:t>
            </a:r>
            <a:r>
              <a:rPr lang="ro-RO" sz="1400" dirty="0" smtClean="0">
                <a:latin typeface="Times New Roman" panose="02020603050405020304" pitchFamily="18" charset="0"/>
                <a:cs typeface="Times New Roman" panose="02020603050405020304" pitchFamily="18" charset="0"/>
              </a:rPr>
              <a:t>etc. ; dotarea </a:t>
            </a:r>
            <a:r>
              <a:rPr lang="ro-RO" sz="1400" dirty="0">
                <a:latin typeface="Times New Roman" panose="02020603050405020304" pitchFamily="18" charset="0"/>
                <a:cs typeface="Times New Roman" panose="02020603050405020304" pitchFamily="18" charset="0"/>
              </a:rPr>
              <a:t>cu manuale, </a:t>
            </a:r>
            <a:r>
              <a:rPr lang="ro-RO" sz="1400" dirty="0" err="1">
                <a:latin typeface="Times New Roman" panose="02020603050405020304" pitchFamily="18" charset="0"/>
                <a:cs typeface="Times New Roman" panose="02020603050405020304" pitchFamily="18" charset="0"/>
              </a:rPr>
              <a:t>carți</a:t>
            </a:r>
            <a:r>
              <a:rPr lang="ro-RO" sz="1400" dirty="0">
                <a:latin typeface="Times New Roman" panose="02020603050405020304" pitchFamily="18" charset="0"/>
                <a:cs typeface="Times New Roman" panose="02020603050405020304" pitchFamily="18" charset="0"/>
              </a:rPr>
              <a:t> de specialitate pentru calificarea </a:t>
            </a:r>
            <a:r>
              <a:rPr lang="ro-RO" sz="1400" dirty="0" smtClean="0">
                <a:latin typeface="Times New Roman" panose="02020603050405020304" pitchFamily="18" charset="0"/>
                <a:cs typeface="Times New Roman" panose="02020603050405020304" pitchFamily="18" charset="0"/>
              </a:rPr>
              <a:t>TIBA.</a:t>
            </a:r>
          </a:p>
          <a:p>
            <a:pPr marL="365760" lvl="1" indent="0">
              <a:spcBef>
                <a:spcPts val="0"/>
              </a:spcBef>
              <a:buNone/>
            </a:pPr>
            <a:endParaRPr lang="en-US" sz="1400" dirty="0">
              <a:latin typeface="Times New Roman" panose="02020603050405020304" pitchFamily="18" charset="0"/>
              <a:cs typeface="Times New Roman" panose="02020603050405020304" pitchFamily="18" charset="0"/>
            </a:endParaRPr>
          </a:p>
          <a:p>
            <a:pPr lvl="0">
              <a:spcBef>
                <a:spcPts val="0"/>
              </a:spcBef>
              <a:buFont typeface="Wingdings" panose="05000000000000000000" pitchFamily="2" charset="2"/>
              <a:buChar char="Ø"/>
            </a:pPr>
            <a:r>
              <a:rPr lang="ro-RO" sz="1400" dirty="0">
                <a:latin typeface="Times New Roman" panose="02020603050405020304" pitchFamily="18" charset="0"/>
                <a:cs typeface="Times New Roman" panose="02020603050405020304" pitchFamily="18" charset="0"/>
              </a:rPr>
              <a:t>O</a:t>
            </a:r>
            <a:r>
              <a:rPr lang="ro-RO" sz="1400" dirty="0" smtClean="0">
                <a:latin typeface="Times New Roman" panose="02020603050405020304" pitchFamily="18" charset="0"/>
                <a:cs typeface="Times New Roman" panose="02020603050405020304" pitchFamily="18" charset="0"/>
              </a:rPr>
              <a:t>rganizarea </a:t>
            </a:r>
            <a:r>
              <a:rPr lang="ro-RO" sz="1400" dirty="0">
                <a:latin typeface="Times New Roman" panose="02020603050405020304" pitchFamily="18" charset="0"/>
                <a:cs typeface="Times New Roman" panose="02020603050405020304" pitchFamily="18" charset="0"/>
              </a:rPr>
              <a:t>de </a:t>
            </a:r>
            <a:r>
              <a:rPr lang="ro-RO" sz="1400" i="1" dirty="0">
                <a:latin typeface="Times New Roman" panose="02020603050405020304" pitchFamily="18" charset="0"/>
                <a:cs typeface="Times New Roman" panose="02020603050405020304" pitchFamily="18" charset="0"/>
              </a:rPr>
              <a:t>workshop-uri</a:t>
            </a:r>
            <a:r>
              <a:rPr lang="ro-RO" sz="1400" dirty="0">
                <a:latin typeface="Times New Roman" panose="02020603050405020304" pitchFamily="18" charset="0"/>
                <a:cs typeface="Times New Roman" panose="02020603050405020304" pitchFamily="18" charset="0"/>
              </a:rPr>
              <a:t> în cadrul ariei curriculare (lunar</a:t>
            </a:r>
            <a:r>
              <a:rPr lang="ro-RO" sz="1400" dirty="0" smtClean="0">
                <a:latin typeface="Times New Roman" panose="02020603050405020304" pitchFamily="18" charset="0"/>
                <a:cs typeface="Times New Roman" panose="02020603050405020304" pitchFamily="18" charset="0"/>
              </a:rPr>
              <a:t>)</a:t>
            </a:r>
          </a:p>
          <a:p>
            <a:pPr marL="45720" lvl="0" indent="0">
              <a:spcBef>
                <a:spcPts val="0"/>
              </a:spcBef>
              <a:buNone/>
            </a:pPr>
            <a:endParaRPr lang="en-US" sz="1400" dirty="0">
              <a:latin typeface="Times New Roman" panose="02020603050405020304" pitchFamily="18" charset="0"/>
              <a:cs typeface="Times New Roman" panose="02020603050405020304" pitchFamily="18" charset="0"/>
            </a:endParaRPr>
          </a:p>
          <a:p>
            <a:pPr lvl="0">
              <a:spcBef>
                <a:spcPts val="0"/>
              </a:spcBef>
              <a:buFont typeface="Wingdings" panose="05000000000000000000" pitchFamily="2" charset="2"/>
              <a:buChar char="Ø"/>
            </a:pPr>
            <a:r>
              <a:rPr lang="ro-RO" sz="1400" dirty="0">
                <a:latin typeface="Times New Roman" panose="02020603050405020304" pitchFamily="18" charset="0"/>
                <a:cs typeface="Times New Roman" panose="02020603050405020304" pitchFamily="18" charset="0"/>
              </a:rPr>
              <a:t>U</a:t>
            </a:r>
            <a:r>
              <a:rPr lang="ro-RO" sz="1400" dirty="0" smtClean="0">
                <a:latin typeface="Times New Roman" panose="02020603050405020304" pitchFamily="18" charset="0"/>
                <a:cs typeface="Times New Roman" panose="02020603050405020304" pitchFamily="18" charset="0"/>
              </a:rPr>
              <a:t>tilizarea </a:t>
            </a:r>
            <a:r>
              <a:rPr lang="ro-RO" sz="1400" dirty="0">
                <a:latin typeface="Times New Roman" panose="02020603050405020304" pitchFamily="18" charset="0"/>
                <a:cs typeface="Times New Roman" panose="02020603050405020304" pitchFamily="18" charset="0"/>
              </a:rPr>
              <a:t>platformei </a:t>
            </a:r>
            <a:r>
              <a:rPr lang="ro-RO" sz="1400" dirty="0" err="1">
                <a:latin typeface="Times New Roman" panose="02020603050405020304" pitchFamily="18" charset="0"/>
                <a:cs typeface="Times New Roman" panose="02020603050405020304" pitchFamily="18" charset="0"/>
              </a:rPr>
              <a:t>Ilias</a:t>
            </a:r>
            <a:r>
              <a:rPr lang="ro-RO" sz="1400" dirty="0">
                <a:latin typeface="Times New Roman" panose="02020603050405020304" pitchFamily="18" charset="0"/>
                <a:cs typeface="Times New Roman" panose="02020603050405020304" pitchFamily="18" charset="0"/>
              </a:rPr>
              <a:t>:</a:t>
            </a:r>
            <a:endParaRPr lang="en-US" sz="1400" dirty="0">
              <a:latin typeface="Times New Roman" panose="02020603050405020304" pitchFamily="18" charset="0"/>
              <a:cs typeface="Times New Roman" panose="02020603050405020304" pitchFamily="18" charset="0"/>
            </a:endParaRPr>
          </a:p>
          <a:p>
            <a:pPr lvl="1">
              <a:spcBef>
                <a:spcPts val="0"/>
              </a:spcBef>
            </a:pPr>
            <a:r>
              <a:rPr lang="ro-RO" sz="1400" dirty="0">
                <a:latin typeface="Times New Roman" panose="02020603050405020304" pitchFamily="18" charset="0"/>
                <a:cs typeface="Times New Roman" panose="02020603050405020304" pitchFamily="18" charset="0"/>
              </a:rPr>
              <a:t>realizarea bazei de întrebări care să cuprindă un număr suficient de itemi;	</a:t>
            </a:r>
            <a:endParaRPr lang="en-US" sz="1400" dirty="0">
              <a:latin typeface="Times New Roman" panose="02020603050405020304" pitchFamily="18" charset="0"/>
              <a:cs typeface="Times New Roman" panose="02020603050405020304" pitchFamily="18" charset="0"/>
            </a:endParaRPr>
          </a:p>
          <a:p>
            <a:pPr lvl="1">
              <a:spcBef>
                <a:spcPts val="0"/>
              </a:spcBef>
            </a:pPr>
            <a:r>
              <a:rPr lang="ro-RO" sz="1400" dirty="0" smtClean="0">
                <a:latin typeface="Times New Roman" panose="02020603050405020304" pitchFamily="18" charset="0"/>
                <a:cs typeface="Times New Roman" panose="02020603050405020304" pitchFamily="18" charset="0"/>
              </a:rPr>
              <a:t>realizarea</a:t>
            </a:r>
            <a:r>
              <a:rPr lang="ro-RO" sz="1400" dirty="0">
                <a:latin typeface="Times New Roman" panose="02020603050405020304" pitchFamily="18" charset="0"/>
                <a:cs typeface="Times New Roman" panose="02020603050405020304" pitchFamily="18" charset="0"/>
              </a:rPr>
              <a:t>, verificarea și evaluarea materialelor / bazei de întrebări (în cadrul catedrei, în echipe de câte 2): informațiile sa fie prezentate succint, adaptate nivelului lor de înțelegere și capacității de învățare, baza de întrebări să cuprindă itemi diverși</a:t>
            </a:r>
            <a:r>
              <a:rPr lang="ro-RO" sz="1400" dirty="0" smtClean="0">
                <a:latin typeface="Times New Roman" panose="02020603050405020304" pitchFamily="18" charset="0"/>
                <a:cs typeface="Times New Roman" panose="02020603050405020304" pitchFamily="18" charset="0"/>
              </a:rPr>
              <a:t>)</a:t>
            </a:r>
          </a:p>
          <a:p>
            <a:pPr lvl="1">
              <a:spcBef>
                <a:spcPts val="0"/>
              </a:spcBef>
            </a:pPr>
            <a:r>
              <a:rPr lang="ro-RO" sz="1400" dirty="0">
                <a:latin typeface="Times New Roman" panose="02020603050405020304" pitchFamily="18" charset="0"/>
                <a:cs typeface="Times New Roman" panose="02020603050405020304" pitchFamily="18" charset="0"/>
              </a:rPr>
              <a:t>aplicarea de teste sumative (min. 2 teste/ profesor/semestrul al II-lea) și analiza obiectivă a rezultatelor evaluării la fiecare modul</a:t>
            </a:r>
            <a:r>
              <a:rPr lang="ro-RO" sz="1400" dirty="0" smtClean="0">
                <a:latin typeface="Times New Roman" panose="02020603050405020304" pitchFamily="18" charset="0"/>
                <a:cs typeface="Times New Roman" panose="02020603050405020304" pitchFamily="18" charset="0"/>
              </a:rPr>
              <a:t>;</a:t>
            </a:r>
          </a:p>
          <a:p>
            <a:pPr marL="365760" lvl="1" indent="0">
              <a:spcBef>
                <a:spcPts val="0"/>
              </a:spcBef>
              <a:buNone/>
            </a:pPr>
            <a:endParaRPr lang="en-US" sz="1400" dirty="0" smtClean="0">
              <a:latin typeface="Times New Roman" panose="02020603050405020304" pitchFamily="18" charset="0"/>
              <a:cs typeface="Times New Roman" panose="02020603050405020304" pitchFamily="18" charset="0"/>
            </a:endParaRPr>
          </a:p>
          <a:p>
            <a:pPr>
              <a:spcBef>
                <a:spcPts val="0"/>
              </a:spcBef>
              <a:buFont typeface="Wingdings" panose="05000000000000000000" pitchFamily="2" charset="2"/>
              <a:buChar char="Ø"/>
            </a:pPr>
            <a:r>
              <a:rPr lang="ro-RO" sz="1400" dirty="0">
                <a:latin typeface="Times New Roman" panose="02020603050405020304" pitchFamily="18" charset="0"/>
                <a:cs typeface="Times New Roman" panose="02020603050405020304" pitchFamily="18" charset="0"/>
              </a:rPr>
              <a:t>Asistențe și interasistențe la </a:t>
            </a:r>
            <a:r>
              <a:rPr lang="ro-RO" sz="1400" dirty="0" smtClean="0">
                <a:latin typeface="Times New Roman" panose="02020603050405020304" pitchFamily="18" charset="0"/>
                <a:cs typeface="Times New Roman" panose="02020603050405020304" pitchFamily="18" charset="0"/>
              </a:rPr>
              <a:t>ore: </a:t>
            </a:r>
            <a:r>
              <a:rPr lang="ro-RO" sz="1400" b="1" dirty="0">
                <a:solidFill>
                  <a:schemeClr val="tx1"/>
                </a:solidFill>
                <a:latin typeface="Times New Roman" panose="02020603050405020304" pitchFamily="18" charset="0"/>
                <a:cs typeface="Times New Roman" panose="02020603050405020304" pitchFamily="18" charset="0"/>
              </a:rPr>
              <a:t>minimum 2/ cadru didactic, respectiv susținerea a minimum 2 activități demonstrative/ catedră</a:t>
            </a:r>
          </a:p>
          <a:p>
            <a:pPr marL="45720" lvl="0" indent="0">
              <a:spcBef>
                <a:spcPts val="0"/>
              </a:spcBef>
              <a:buNone/>
            </a:pPr>
            <a:endParaRPr lang="en-US" sz="1400" dirty="0">
              <a:latin typeface="Times New Roman" panose="02020603050405020304" pitchFamily="18" charset="0"/>
              <a:cs typeface="Times New Roman" panose="02020603050405020304" pitchFamily="18" charset="0"/>
            </a:endParaRPr>
          </a:p>
          <a:p>
            <a:pPr marL="45720" indent="0">
              <a:spcBef>
                <a:spcPts val="0"/>
              </a:spcBef>
              <a:buNone/>
            </a:pPr>
            <a:endParaRPr lang="en-US" sz="1400" dirty="0"/>
          </a:p>
          <a:p>
            <a:pPr>
              <a:spcBef>
                <a:spcPts val="0"/>
              </a:spcBef>
            </a:pP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1172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9503" y="332507"/>
            <a:ext cx="9509760" cy="769759"/>
          </a:xfrm>
        </p:spPr>
        <p:txBody>
          <a:bodyPr/>
          <a:lstStyle/>
          <a:p>
            <a:r>
              <a:rPr lang="ro-RO" dirty="0" smtClean="0"/>
              <a:t>DATE STATISTICE PLATFORMA ILIAS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79412715"/>
              </p:ext>
            </p:extLst>
          </p:nvPr>
        </p:nvGraphicFramePr>
        <p:xfrm>
          <a:off x="1856826" y="1610880"/>
          <a:ext cx="8293013" cy="4450080"/>
        </p:xfrm>
        <a:graphic>
          <a:graphicData uri="http://schemas.openxmlformats.org/drawingml/2006/table">
            <a:tbl>
              <a:tblPr firstRow="1" bandRow="1">
                <a:tableStyleId>{BC89EF96-8CEA-46FF-86C4-4CE0E7609802}</a:tableStyleId>
              </a:tblPr>
              <a:tblGrid>
                <a:gridCol w="4360139">
                  <a:extLst>
                    <a:ext uri="{9D8B030D-6E8A-4147-A177-3AD203B41FA5}">
                      <a16:colId xmlns:a16="http://schemas.microsoft.com/office/drawing/2014/main" val="1174059542"/>
                    </a:ext>
                  </a:extLst>
                </a:gridCol>
                <a:gridCol w="3932874">
                  <a:extLst>
                    <a:ext uri="{9D8B030D-6E8A-4147-A177-3AD203B41FA5}">
                      <a16:colId xmlns:a16="http://schemas.microsoft.com/office/drawing/2014/main" val="2859956877"/>
                    </a:ext>
                  </a:extLst>
                </a:gridCol>
              </a:tblGrid>
              <a:tr h="370840">
                <a:tc>
                  <a:txBody>
                    <a:bodyPr/>
                    <a:lstStyle/>
                    <a:p>
                      <a:pPr algn="ctr"/>
                      <a:r>
                        <a:rPr lang="ro-RO" dirty="0" smtClean="0"/>
                        <a:t>Catedra</a:t>
                      </a:r>
                      <a:endParaRPr lang="en-US" dirty="0"/>
                    </a:p>
                  </a:txBody>
                  <a:tcPr/>
                </a:tc>
                <a:tc>
                  <a:txBody>
                    <a:bodyPr/>
                    <a:lstStyle/>
                    <a:p>
                      <a:pPr algn="ctr"/>
                      <a:r>
                        <a:rPr lang="ro-RO" dirty="0" smtClean="0"/>
                        <a:t>Numar</a:t>
                      </a:r>
                      <a:r>
                        <a:rPr lang="ro-RO" baseline="0" dirty="0" smtClean="0"/>
                        <a:t> de teste aplicate</a:t>
                      </a:r>
                      <a:endParaRPr lang="en-US" dirty="0"/>
                    </a:p>
                  </a:txBody>
                  <a:tcPr/>
                </a:tc>
                <a:extLst>
                  <a:ext uri="{0D108BD9-81ED-4DB2-BD59-A6C34878D82A}">
                    <a16:rowId xmlns:a16="http://schemas.microsoft.com/office/drawing/2014/main" val="4076000787"/>
                  </a:ext>
                </a:extLst>
              </a:tr>
              <a:tr h="370840">
                <a:tc>
                  <a:txBody>
                    <a:bodyPr/>
                    <a:lstStyle/>
                    <a:p>
                      <a:r>
                        <a:rPr lang="ro-RO" dirty="0" smtClean="0"/>
                        <a:t>Limba</a:t>
                      </a:r>
                      <a:r>
                        <a:rPr lang="ro-RO" baseline="0" dirty="0" smtClean="0"/>
                        <a:t> si literatura romana</a:t>
                      </a:r>
                      <a:endParaRPr lang="en-US" dirty="0"/>
                    </a:p>
                  </a:txBody>
                  <a:tcPr/>
                </a:tc>
                <a:tc>
                  <a:txBody>
                    <a:bodyPr/>
                    <a:lstStyle/>
                    <a:p>
                      <a:pPr algn="ctr"/>
                      <a:r>
                        <a:rPr lang="ro-RO" dirty="0" smtClean="0"/>
                        <a:t>50</a:t>
                      </a:r>
                      <a:endParaRPr lang="en-US" dirty="0"/>
                    </a:p>
                  </a:txBody>
                  <a:tcPr/>
                </a:tc>
                <a:extLst>
                  <a:ext uri="{0D108BD9-81ED-4DB2-BD59-A6C34878D82A}">
                    <a16:rowId xmlns:a16="http://schemas.microsoft.com/office/drawing/2014/main" val="1804857632"/>
                  </a:ext>
                </a:extLst>
              </a:tr>
              <a:tr h="370840">
                <a:tc>
                  <a:txBody>
                    <a:bodyPr/>
                    <a:lstStyle/>
                    <a:p>
                      <a:r>
                        <a:rPr lang="ro-RO" dirty="0" smtClean="0"/>
                        <a:t>Limba franceza</a:t>
                      </a:r>
                      <a:endParaRPr lang="en-US" dirty="0"/>
                    </a:p>
                  </a:txBody>
                  <a:tcPr/>
                </a:tc>
                <a:tc>
                  <a:txBody>
                    <a:bodyPr/>
                    <a:lstStyle/>
                    <a:p>
                      <a:pPr algn="ctr"/>
                      <a:r>
                        <a:rPr lang="ro-RO" dirty="0" smtClean="0"/>
                        <a:t>0</a:t>
                      </a:r>
                      <a:endParaRPr lang="en-US" dirty="0"/>
                    </a:p>
                  </a:txBody>
                  <a:tcPr/>
                </a:tc>
                <a:extLst>
                  <a:ext uri="{0D108BD9-81ED-4DB2-BD59-A6C34878D82A}">
                    <a16:rowId xmlns:a16="http://schemas.microsoft.com/office/drawing/2014/main" val="3959689542"/>
                  </a:ext>
                </a:extLst>
              </a:tr>
              <a:tr h="370840">
                <a:tc>
                  <a:txBody>
                    <a:bodyPr/>
                    <a:lstStyle/>
                    <a:p>
                      <a:r>
                        <a:rPr lang="ro-RO" dirty="0" smtClean="0"/>
                        <a:t>Limba engleza</a:t>
                      </a:r>
                      <a:endParaRPr lang="en-US" dirty="0"/>
                    </a:p>
                  </a:txBody>
                  <a:tcPr/>
                </a:tc>
                <a:tc>
                  <a:txBody>
                    <a:bodyPr/>
                    <a:lstStyle/>
                    <a:p>
                      <a:pPr algn="ctr"/>
                      <a:r>
                        <a:rPr lang="ro-RO" dirty="0" smtClean="0"/>
                        <a:t>55</a:t>
                      </a:r>
                      <a:endParaRPr lang="en-US" dirty="0"/>
                    </a:p>
                  </a:txBody>
                  <a:tcPr/>
                </a:tc>
                <a:extLst>
                  <a:ext uri="{0D108BD9-81ED-4DB2-BD59-A6C34878D82A}">
                    <a16:rowId xmlns:a16="http://schemas.microsoft.com/office/drawing/2014/main" val="4026796662"/>
                  </a:ext>
                </a:extLst>
              </a:tr>
              <a:tr h="370840">
                <a:tc>
                  <a:txBody>
                    <a:bodyPr/>
                    <a:lstStyle/>
                    <a:p>
                      <a:r>
                        <a:rPr lang="ro-RO" dirty="0" smtClean="0"/>
                        <a:t>Istorie</a:t>
                      </a:r>
                      <a:endParaRPr lang="en-US" dirty="0"/>
                    </a:p>
                  </a:txBody>
                  <a:tcPr/>
                </a:tc>
                <a:tc>
                  <a:txBody>
                    <a:bodyPr/>
                    <a:lstStyle/>
                    <a:p>
                      <a:pPr algn="ctr"/>
                      <a:r>
                        <a:rPr lang="ro-RO" dirty="0" smtClean="0"/>
                        <a:t>0</a:t>
                      </a:r>
                      <a:endParaRPr lang="en-US" dirty="0"/>
                    </a:p>
                  </a:txBody>
                  <a:tcPr/>
                </a:tc>
                <a:extLst>
                  <a:ext uri="{0D108BD9-81ED-4DB2-BD59-A6C34878D82A}">
                    <a16:rowId xmlns:a16="http://schemas.microsoft.com/office/drawing/2014/main" val="3656911026"/>
                  </a:ext>
                </a:extLst>
              </a:tr>
              <a:tr h="370840">
                <a:tc>
                  <a:txBody>
                    <a:bodyPr/>
                    <a:lstStyle/>
                    <a:p>
                      <a:r>
                        <a:rPr lang="ro-RO" dirty="0" smtClean="0"/>
                        <a:t>Geografie</a:t>
                      </a:r>
                      <a:endParaRPr lang="en-US" dirty="0"/>
                    </a:p>
                  </a:txBody>
                  <a:tcPr/>
                </a:tc>
                <a:tc>
                  <a:txBody>
                    <a:bodyPr/>
                    <a:lstStyle/>
                    <a:p>
                      <a:pPr algn="ctr"/>
                      <a:r>
                        <a:rPr lang="ro-RO" dirty="0" smtClean="0"/>
                        <a:t>38</a:t>
                      </a:r>
                      <a:endParaRPr lang="en-US" dirty="0"/>
                    </a:p>
                  </a:txBody>
                  <a:tcPr/>
                </a:tc>
                <a:extLst>
                  <a:ext uri="{0D108BD9-81ED-4DB2-BD59-A6C34878D82A}">
                    <a16:rowId xmlns:a16="http://schemas.microsoft.com/office/drawing/2014/main" val="3249616491"/>
                  </a:ext>
                </a:extLst>
              </a:tr>
              <a:tr h="370840">
                <a:tc>
                  <a:txBody>
                    <a:bodyPr/>
                    <a:lstStyle/>
                    <a:p>
                      <a:r>
                        <a:rPr lang="ro-RO" dirty="0" smtClean="0"/>
                        <a:t>Socio Umane</a:t>
                      </a:r>
                      <a:endParaRPr lang="en-US" dirty="0"/>
                    </a:p>
                  </a:txBody>
                  <a:tcPr/>
                </a:tc>
                <a:tc>
                  <a:txBody>
                    <a:bodyPr/>
                    <a:lstStyle/>
                    <a:p>
                      <a:pPr algn="ctr"/>
                      <a:r>
                        <a:rPr lang="ro-RO" dirty="0" smtClean="0"/>
                        <a:t>38</a:t>
                      </a:r>
                      <a:endParaRPr lang="en-US" dirty="0"/>
                    </a:p>
                  </a:txBody>
                  <a:tcPr/>
                </a:tc>
                <a:extLst>
                  <a:ext uri="{0D108BD9-81ED-4DB2-BD59-A6C34878D82A}">
                    <a16:rowId xmlns:a16="http://schemas.microsoft.com/office/drawing/2014/main" val="3703494751"/>
                  </a:ext>
                </a:extLst>
              </a:tr>
              <a:tr h="370840">
                <a:tc>
                  <a:txBody>
                    <a:bodyPr/>
                    <a:lstStyle/>
                    <a:p>
                      <a:r>
                        <a:rPr lang="ro-RO" dirty="0" smtClean="0"/>
                        <a:t>Matematica</a:t>
                      </a:r>
                      <a:endParaRPr lang="en-US" dirty="0"/>
                    </a:p>
                  </a:txBody>
                  <a:tcPr/>
                </a:tc>
                <a:tc>
                  <a:txBody>
                    <a:bodyPr/>
                    <a:lstStyle/>
                    <a:p>
                      <a:pPr algn="ctr"/>
                      <a:r>
                        <a:rPr lang="ro-RO" dirty="0" smtClean="0"/>
                        <a:t>0</a:t>
                      </a:r>
                      <a:endParaRPr lang="en-US" dirty="0"/>
                    </a:p>
                  </a:txBody>
                  <a:tcPr/>
                </a:tc>
                <a:extLst>
                  <a:ext uri="{0D108BD9-81ED-4DB2-BD59-A6C34878D82A}">
                    <a16:rowId xmlns:a16="http://schemas.microsoft.com/office/drawing/2014/main" val="3365973877"/>
                  </a:ext>
                </a:extLst>
              </a:tr>
              <a:tr h="370840">
                <a:tc>
                  <a:txBody>
                    <a:bodyPr/>
                    <a:lstStyle/>
                    <a:p>
                      <a:r>
                        <a:rPr lang="ro-RO" dirty="0" smtClean="0"/>
                        <a:t>Fizica</a:t>
                      </a:r>
                      <a:endParaRPr lang="en-US" dirty="0"/>
                    </a:p>
                  </a:txBody>
                  <a:tcPr/>
                </a:tc>
                <a:tc>
                  <a:txBody>
                    <a:bodyPr/>
                    <a:lstStyle/>
                    <a:p>
                      <a:pPr algn="ctr"/>
                      <a:r>
                        <a:rPr lang="ro-RO" dirty="0" smtClean="0"/>
                        <a:t>15</a:t>
                      </a:r>
                      <a:endParaRPr lang="en-US" dirty="0"/>
                    </a:p>
                  </a:txBody>
                  <a:tcPr/>
                </a:tc>
                <a:extLst>
                  <a:ext uri="{0D108BD9-81ED-4DB2-BD59-A6C34878D82A}">
                    <a16:rowId xmlns:a16="http://schemas.microsoft.com/office/drawing/2014/main" val="2091371366"/>
                  </a:ext>
                </a:extLst>
              </a:tr>
              <a:tr h="370840">
                <a:tc>
                  <a:txBody>
                    <a:bodyPr/>
                    <a:lstStyle/>
                    <a:p>
                      <a:r>
                        <a:rPr lang="ro-RO" dirty="0" smtClean="0"/>
                        <a:t>Biologie</a:t>
                      </a:r>
                      <a:endParaRPr lang="en-US" dirty="0"/>
                    </a:p>
                  </a:txBody>
                  <a:tcPr/>
                </a:tc>
                <a:tc>
                  <a:txBody>
                    <a:bodyPr/>
                    <a:lstStyle/>
                    <a:p>
                      <a:pPr algn="ctr"/>
                      <a:r>
                        <a:rPr lang="ro-RO" dirty="0" smtClean="0"/>
                        <a:t>11</a:t>
                      </a:r>
                      <a:endParaRPr lang="en-US" dirty="0"/>
                    </a:p>
                  </a:txBody>
                  <a:tcPr/>
                </a:tc>
                <a:extLst>
                  <a:ext uri="{0D108BD9-81ED-4DB2-BD59-A6C34878D82A}">
                    <a16:rowId xmlns:a16="http://schemas.microsoft.com/office/drawing/2014/main" val="3776009430"/>
                  </a:ext>
                </a:extLst>
              </a:tr>
              <a:tr h="370840">
                <a:tc>
                  <a:txBody>
                    <a:bodyPr/>
                    <a:lstStyle/>
                    <a:p>
                      <a:r>
                        <a:rPr lang="ro-RO" dirty="0" smtClean="0"/>
                        <a:t>Chimie</a:t>
                      </a:r>
                      <a:endParaRPr lang="en-US" dirty="0"/>
                    </a:p>
                  </a:txBody>
                  <a:tcPr/>
                </a:tc>
                <a:tc>
                  <a:txBody>
                    <a:bodyPr/>
                    <a:lstStyle/>
                    <a:p>
                      <a:pPr algn="ctr"/>
                      <a:r>
                        <a:rPr lang="ro-RO" dirty="0" smtClean="0"/>
                        <a:t>20</a:t>
                      </a:r>
                      <a:endParaRPr lang="en-US" dirty="0"/>
                    </a:p>
                  </a:txBody>
                  <a:tcPr/>
                </a:tc>
                <a:extLst>
                  <a:ext uri="{0D108BD9-81ED-4DB2-BD59-A6C34878D82A}">
                    <a16:rowId xmlns:a16="http://schemas.microsoft.com/office/drawing/2014/main" val="1785353162"/>
                  </a:ext>
                </a:extLst>
              </a:tr>
              <a:tr h="370840">
                <a:tc>
                  <a:txBody>
                    <a:bodyPr/>
                    <a:lstStyle/>
                    <a:p>
                      <a:r>
                        <a:rPr lang="ro-RO" dirty="0" smtClean="0"/>
                        <a:t>Aria curriculara tehnologii</a:t>
                      </a:r>
                      <a:endParaRPr lang="en-US" dirty="0"/>
                    </a:p>
                  </a:txBody>
                  <a:tcPr/>
                </a:tc>
                <a:tc>
                  <a:txBody>
                    <a:bodyPr/>
                    <a:lstStyle/>
                    <a:p>
                      <a:pPr algn="ctr"/>
                      <a:r>
                        <a:rPr lang="ro-RO" dirty="0" smtClean="0"/>
                        <a:t>115 (</a:t>
                      </a:r>
                      <a:r>
                        <a:rPr lang="ro-RO" b="1" dirty="0" smtClean="0">
                          <a:solidFill>
                            <a:srgbClr val="FF0000"/>
                          </a:solidFill>
                        </a:rPr>
                        <a:t>dintre care 65 domnul</a:t>
                      </a:r>
                      <a:r>
                        <a:rPr lang="ro-RO" b="1" baseline="0" dirty="0" smtClean="0">
                          <a:solidFill>
                            <a:srgbClr val="FF0000"/>
                          </a:solidFill>
                        </a:rPr>
                        <a:t> Frunza</a:t>
                      </a:r>
                      <a:r>
                        <a:rPr lang="ro-RO" baseline="0" dirty="0" smtClean="0"/>
                        <a:t>)</a:t>
                      </a:r>
                      <a:endParaRPr lang="en-US" dirty="0"/>
                    </a:p>
                  </a:txBody>
                  <a:tcPr/>
                </a:tc>
                <a:extLst>
                  <a:ext uri="{0D108BD9-81ED-4DB2-BD59-A6C34878D82A}">
                    <a16:rowId xmlns:a16="http://schemas.microsoft.com/office/drawing/2014/main" val="3320991386"/>
                  </a:ext>
                </a:extLst>
              </a:tr>
            </a:tbl>
          </a:graphicData>
        </a:graphic>
      </p:graphicFrame>
    </p:spTree>
    <p:extLst>
      <p:ext uri="{BB962C8B-B14F-4D97-AF65-F5344CB8AC3E}">
        <p14:creationId xmlns:p14="http://schemas.microsoft.com/office/powerpoint/2010/main" val="392911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idx="4294967295"/>
          </p:nvPr>
        </p:nvSpPr>
        <p:spPr>
          <a:xfrm>
            <a:off x="2613308" y="175622"/>
            <a:ext cx="7113587" cy="723252"/>
          </a:xfrm>
        </p:spPr>
        <p:txBody>
          <a:bodyPr/>
          <a:lstStyle/>
          <a:p>
            <a:pPr eaLnBrk="1" hangingPunct="1"/>
            <a:r>
              <a:rPr lang="en-US" altLang="ro-RO" b="1" dirty="0" smtClean="0">
                <a:solidFill>
                  <a:schemeClr val="tx1"/>
                </a:solidFill>
              </a:rPr>
              <a:t>                         </a:t>
            </a:r>
            <a:r>
              <a:rPr lang="en-US" altLang="ro-RO" b="1" dirty="0" smtClean="0">
                <a:solidFill>
                  <a:schemeClr val="accent3">
                    <a:lumMod val="50000"/>
                  </a:schemeClr>
                </a:solidFill>
              </a:rPr>
              <a:t>ILIAS</a:t>
            </a:r>
          </a:p>
        </p:txBody>
      </p:sp>
      <p:sp>
        <p:nvSpPr>
          <p:cNvPr id="18435" name="Content Placeholder 2"/>
          <p:cNvSpPr>
            <a:spLocks noGrp="1"/>
          </p:cNvSpPr>
          <p:nvPr>
            <p:ph sz="quarter" idx="4294967295"/>
          </p:nvPr>
        </p:nvSpPr>
        <p:spPr>
          <a:xfrm>
            <a:off x="793827" y="972589"/>
            <a:ext cx="10752551" cy="5345084"/>
          </a:xfrm>
        </p:spPr>
        <p:txBody>
          <a:bodyPr>
            <a:normAutofit fontScale="62500" lnSpcReduction="20000"/>
          </a:bodyPr>
          <a:lstStyle/>
          <a:p>
            <a:pPr marL="45720" indent="0" algn="ctr" eaLnBrk="1" hangingPunct="1">
              <a:lnSpc>
                <a:spcPct val="90000"/>
              </a:lnSpc>
              <a:buNone/>
            </a:pPr>
            <a:r>
              <a:rPr lang="en-US" altLang="ro-RO" sz="2400" b="1" u="sng" dirty="0" smtClean="0">
                <a:solidFill>
                  <a:schemeClr val="accent3">
                    <a:lumMod val="75000"/>
                  </a:schemeClr>
                </a:solidFill>
              </a:rPr>
              <a:t>AVANTAJELE TESTELOR ILIAS:</a:t>
            </a:r>
          </a:p>
          <a:p>
            <a:pPr eaLnBrk="1" hangingPunct="1">
              <a:lnSpc>
                <a:spcPct val="90000"/>
              </a:lnSpc>
            </a:pPr>
            <a:r>
              <a:rPr lang="en-US" altLang="ro-RO" b="1" dirty="0" err="1" smtClean="0">
                <a:solidFill>
                  <a:schemeClr val="tx1"/>
                </a:solidFill>
              </a:rPr>
              <a:t>Sunt</a:t>
            </a:r>
            <a:r>
              <a:rPr lang="en-US" altLang="ro-RO" b="1" dirty="0" smtClean="0">
                <a:solidFill>
                  <a:schemeClr val="tx1"/>
                </a:solidFill>
              </a:rPr>
              <a:t> </a:t>
            </a:r>
            <a:r>
              <a:rPr lang="en-US" altLang="ro-RO" b="1" dirty="0" err="1" smtClean="0">
                <a:solidFill>
                  <a:schemeClr val="tx1"/>
                </a:solidFill>
              </a:rPr>
              <a:t>obiective</a:t>
            </a:r>
            <a:r>
              <a:rPr lang="en-US" altLang="ro-RO" b="1" dirty="0" smtClean="0">
                <a:solidFill>
                  <a:schemeClr val="tx1"/>
                </a:solidFill>
              </a:rPr>
              <a:t> </a:t>
            </a:r>
            <a:r>
              <a:rPr lang="en-US" altLang="ro-RO" b="1" dirty="0" err="1" smtClean="0">
                <a:solidFill>
                  <a:schemeClr val="tx1"/>
                </a:solidFill>
              </a:rPr>
              <a:t>şi</a:t>
            </a:r>
            <a:r>
              <a:rPr lang="en-US" altLang="ro-RO" b="1" dirty="0" smtClean="0">
                <a:solidFill>
                  <a:schemeClr val="tx1"/>
                </a:solidFill>
              </a:rPr>
              <a:t> </a:t>
            </a:r>
            <a:r>
              <a:rPr lang="en-US" altLang="ro-RO" b="1" dirty="0" err="1" smtClean="0">
                <a:solidFill>
                  <a:schemeClr val="tx1"/>
                </a:solidFill>
              </a:rPr>
              <a:t>imparţiale</a:t>
            </a:r>
            <a:r>
              <a:rPr lang="en-US" altLang="ro-RO" b="1" dirty="0" smtClean="0">
                <a:solidFill>
                  <a:schemeClr val="tx1"/>
                </a:solidFill>
              </a:rPr>
              <a:t>;</a:t>
            </a:r>
          </a:p>
          <a:p>
            <a:pPr eaLnBrk="1" hangingPunct="1">
              <a:lnSpc>
                <a:spcPct val="90000"/>
              </a:lnSpc>
            </a:pPr>
            <a:r>
              <a:rPr lang="en-US" altLang="ro-RO" b="1" dirty="0" err="1" smtClean="0">
                <a:solidFill>
                  <a:schemeClr val="tx1"/>
                </a:solidFill>
              </a:rPr>
              <a:t>Sunt</a:t>
            </a:r>
            <a:r>
              <a:rPr lang="en-US" altLang="ro-RO" b="1" dirty="0" smtClean="0">
                <a:solidFill>
                  <a:schemeClr val="tx1"/>
                </a:solidFill>
              </a:rPr>
              <a:t> </a:t>
            </a:r>
            <a:r>
              <a:rPr lang="en-US" altLang="ro-RO" b="1" dirty="0" err="1" smtClean="0">
                <a:solidFill>
                  <a:schemeClr val="tx1"/>
                </a:solidFill>
              </a:rPr>
              <a:t>lipsite</a:t>
            </a:r>
            <a:r>
              <a:rPr lang="en-US" altLang="ro-RO" b="1" dirty="0" smtClean="0">
                <a:solidFill>
                  <a:schemeClr val="tx1"/>
                </a:solidFill>
              </a:rPr>
              <a:t> de </a:t>
            </a:r>
            <a:r>
              <a:rPr lang="en-US" altLang="ro-RO" b="1" dirty="0" err="1" smtClean="0">
                <a:solidFill>
                  <a:schemeClr val="tx1"/>
                </a:solidFill>
              </a:rPr>
              <a:t>eroare</a:t>
            </a:r>
            <a:r>
              <a:rPr lang="en-US" altLang="ro-RO" b="1" dirty="0" smtClean="0">
                <a:solidFill>
                  <a:schemeClr val="tx1"/>
                </a:solidFill>
              </a:rPr>
              <a:t>;</a:t>
            </a:r>
          </a:p>
          <a:p>
            <a:pPr eaLnBrk="1" hangingPunct="1">
              <a:lnSpc>
                <a:spcPct val="90000"/>
              </a:lnSpc>
            </a:pPr>
            <a:r>
              <a:rPr lang="en-US" altLang="ro-RO" b="1" dirty="0" err="1" smtClean="0">
                <a:solidFill>
                  <a:schemeClr val="tx1"/>
                </a:solidFill>
              </a:rPr>
              <a:t>Sunt</a:t>
            </a:r>
            <a:r>
              <a:rPr lang="en-US" altLang="ro-RO" b="1" dirty="0" smtClean="0">
                <a:solidFill>
                  <a:schemeClr val="tx1"/>
                </a:solidFill>
              </a:rPr>
              <a:t> </a:t>
            </a:r>
            <a:r>
              <a:rPr lang="en-US" altLang="ro-RO" b="1" dirty="0" err="1" smtClean="0">
                <a:solidFill>
                  <a:schemeClr val="tx1"/>
                </a:solidFill>
              </a:rPr>
              <a:t>valide</a:t>
            </a:r>
            <a:r>
              <a:rPr lang="en-US" altLang="ro-RO" b="1" dirty="0" smtClean="0">
                <a:solidFill>
                  <a:schemeClr val="tx1"/>
                </a:solidFill>
              </a:rPr>
              <a:t>;</a:t>
            </a:r>
          </a:p>
          <a:p>
            <a:pPr eaLnBrk="1" hangingPunct="1">
              <a:lnSpc>
                <a:spcPct val="90000"/>
              </a:lnSpc>
            </a:pPr>
            <a:r>
              <a:rPr lang="en-US" altLang="ro-RO" b="1" dirty="0" err="1" smtClean="0">
                <a:solidFill>
                  <a:schemeClr val="tx1"/>
                </a:solidFill>
              </a:rPr>
              <a:t>Sunt</a:t>
            </a:r>
            <a:r>
              <a:rPr lang="en-US" altLang="ro-RO" b="1" dirty="0" smtClean="0">
                <a:solidFill>
                  <a:schemeClr val="tx1"/>
                </a:solidFill>
              </a:rPr>
              <a:t> </a:t>
            </a:r>
            <a:r>
              <a:rPr lang="en-US" altLang="ro-RO" b="1" dirty="0" err="1" smtClean="0">
                <a:solidFill>
                  <a:schemeClr val="tx1"/>
                </a:solidFill>
              </a:rPr>
              <a:t>criteriu</a:t>
            </a:r>
            <a:r>
              <a:rPr lang="en-US" altLang="ro-RO" b="1" dirty="0" smtClean="0">
                <a:solidFill>
                  <a:schemeClr val="tx1"/>
                </a:solidFill>
              </a:rPr>
              <a:t> de </a:t>
            </a:r>
            <a:r>
              <a:rPr lang="en-US" altLang="ro-RO" b="1" dirty="0" err="1" smtClean="0">
                <a:solidFill>
                  <a:schemeClr val="tx1"/>
                </a:solidFill>
              </a:rPr>
              <a:t>performanţă</a:t>
            </a:r>
            <a:r>
              <a:rPr lang="en-US" altLang="ro-RO" b="1" dirty="0" smtClean="0">
                <a:solidFill>
                  <a:schemeClr val="tx1"/>
                </a:solidFill>
              </a:rPr>
              <a:t>;</a:t>
            </a:r>
          </a:p>
          <a:p>
            <a:r>
              <a:rPr lang="en-US" altLang="ro-RO" b="1" dirty="0">
                <a:solidFill>
                  <a:schemeClr val="tx1"/>
                </a:solidFill>
              </a:rPr>
              <a:t>Permit </a:t>
            </a:r>
            <a:r>
              <a:rPr lang="en-US" altLang="ro-RO" b="1" dirty="0" err="1">
                <a:solidFill>
                  <a:schemeClr val="tx1"/>
                </a:solidFill>
              </a:rPr>
              <a:t>monitorizarea</a:t>
            </a:r>
            <a:r>
              <a:rPr lang="en-US" altLang="ro-RO" b="1" dirty="0">
                <a:solidFill>
                  <a:schemeClr val="tx1"/>
                </a:solidFill>
              </a:rPr>
              <a:t> </a:t>
            </a:r>
            <a:r>
              <a:rPr lang="en-US" altLang="ro-RO" b="1" dirty="0" err="1">
                <a:solidFill>
                  <a:schemeClr val="tx1"/>
                </a:solidFill>
              </a:rPr>
              <a:t>evoluţiei</a:t>
            </a:r>
            <a:r>
              <a:rPr lang="en-US" altLang="ro-RO" b="1" dirty="0">
                <a:solidFill>
                  <a:schemeClr val="tx1"/>
                </a:solidFill>
              </a:rPr>
              <a:t> </a:t>
            </a:r>
            <a:r>
              <a:rPr lang="en-US" altLang="ro-RO" b="1" dirty="0" err="1">
                <a:solidFill>
                  <a:schemeClr val="tx1"/>
                </a:solidFill>
              </a:rPr>
              <a:t>elevilor</a:t>
            </a:r>
            <a:r>
              <a:rPr lang="en-US" altLang="ro-RO" b="1" dirty="0">
                <a:solidFill>
                  <a:schemeClr val="tx1"/>
                </a:solidFill>
              </a:rPr>
              <a:t> </a:t>
            </a:r>
            <a:r>
              <a:rPr lang="en-US" altLang="ro-RO" b="1" dirty="0" err="1">
                <a:solidFill>
                  <a:schemeClr val="tx1"/>
                </a:solidFill>
              </a:rPr>
              <a:t>şi</a:t>
            </a:r>
            <a:r>
              <a:rPr lang="en-US" altLang="ro-RO" b="1" dirty="0">
                <a:solidFill>
                  <a:schemeClr val="tx1"/>
                </a:solidFill>
              </a:rPr>
              <a:t> a </a:t>
            </a:r>
            <a:r>
              <a:rPr lang="en-US" altLang="ro-RO" b="1" dirty="0" err="1">
                <a:solidFill>
                  <a:schemeClr val="tx1"/>
                </a:solidFill>
              </a:rPr>
              <a:t>claselor</a:t>
            </a:r>
            <a:r>
              <a:rPr lang="en-US" altLang="ro-RO" b="1" dirty="0">
                <a:solidFill>
                  <a:schemeClr val="tx1"/>
                </a:solidFill>
              </a:rPr>
              <a:t> </a:t>
            </a:r>
            <a:r>
              <a:rPr lang="en-US" altLang="ro-RO" b="1" dirty="0" err="1">
                <a:solidFill>
                  <a:schemeClr val="tx1"/>
                </a:solidFill>
              </a:rPr>
              <a:t>în</a:t>
            </a:r>
            <a:r>
              <a:rPr lang="en-US" altLang="ro-RO" b="1" dirty="0">
                <a:solidFill>
                  <a:schemeClr val="tx1"/>
                </a:solidFill>
              </a:rPr>
              <a:t> </a:t>
            </a:r>
            <a:r>
              <a:rPr lang="en-US" altLang="ro-RO" b="1" dirty="0" err="1">
                <a:solidFill>
                  <a:schemeClr val="tx1"/>
                </a:solidFill>
              </a:rPr>
              <a:t>timp</a:t>
            </a:r>
            <a:r>
              <a:rPr lang="en-US" altLang="ro-RO" b="1" dirty="0">
                <a:solidFill>
                  <a:schemeClr val="tx1"/>
                </a:solidFill>
              </a:rPr>
              <a:t>;</a:t>
            </a:r>
          </a:p>
          <a:p>
            <a:pPr eaLnBrk="1" hangingPunct="1">
              <a:lnSpc>
                <a:spcPct val="90000"/>
              </a:lnSpc>
            </a:pPr>
            <a:r>
              <a:rPr lang="en-US" altLang="ro-RO" b="1" dirty="0" err="1" smtClean="0">
                <a:solidFill>
                  <a:schemeClr val="tx1"/>
                </a:solidFill>
              </a:rPr>
              <a:t>Facilitează</a:t>
            </a:r>
            <a:r>
              <a:rPr lang="en-US" altLang="ro-RO" b="1" dirty="0" smtClean="0">
                <a:solidFill>
                  <a:schemeClr val="tx1"/>
                </a:solidFill>
              </a:rPr>
              <a:t> </a:t>
            </a:r>
            <a:r>
              <a:rPr lang="en-US" altLang="ro-RO" b="1" dirty="0" err="1" smtClean="0">
                <a:solidFill>
                  <a:schemeClr val="tx1"/>
                </a:solidFill>
              </a:rPr>
              <a:t>testarea</a:t>
            </a:r>
            <a:r>
              <a:rPr lang="en-US" altLang="ro-RO" b="1" dirty="0" smtClean="0">
                <a:solidFill>
                  <a:schemeClr val="tx1"/>
                </a:solidFill>
              </a:rPr>
              <a:t> </a:t>
            </a:r>
            <a:r>
              <a:rPr lang="en-US" altLang="ro-RO" b="1" dirty="0" err="1" smtClean="0">
                <a:solidFill>
                  <a:schemeClr val="tx1"/>
                </a:solidFill>
              </a:rPr>
              <a:t>repetată</a:t>
            </a:r>
            <a:r>
              <a:rPr lang="en-US" altLang="ro-RO" b="1" dirty="0" smtClean="0">
                <a:solidFill>
                  <a:schemeClr val="tx1"/>
                </a:solidFill>
              </a:rPr>
              <a:t>, </a:t>
            </a:r>
            <a:r>
              <a:rPr lang="en-US" altLang="ro-RO" b="1" dirty="0" err="1" smtClean="0">
                <a:solidFill>
                  <a:schemeClr val="tx1"/>
                </a:solidFill>
              </a:rPr>
              <a:t>fără</a:t>
            </a:r>
            <a:r>
              <a:rPr lang="en-US" altLang="ro-RO" b="1" dirty="0" smtClean="0">
                <a:solidFill>
                  <a:schemeClr val="tx1"/>
                </a:solidFill>
              </a:rPr>
              <a:t> </a:t>
            </a:r>
            <a:r>
              <a:rPr lang="en-US" altLang="ro-RO" b="1" dirty="0" err="1" smtClean="0">
                <a:solidFill>
                  <a:schemeClr val="tx1"/>
                </a:solidFill>
              </a:rPr>
              <a:t>ca</a:t>
            </a:r>
            <a:r>
              <a:rPr lang="en-US" altLang="ro-RO" b="1" dirty="0" smtClean="0">
                <a:solidFill>
                  <a:schemeClr val="tx1"/>
                </a:solidFill>
              </a:rPr>
              <a:t> </a:t>
            </a:r>
            <a:r>
              <a:rPr lang="en-US" altLang="ro-RO" b="1" dirty="0" err="1" smtClean="0">
                <a:solidFill>
                  <a:schemeClr val="tx1"/>
                </a:solidFill>
              </a:rPr>
              <a:t>întrebările</a:t>
            </a:r>
            <a:r>
              <a:rPr lang="en-US" altLang="ro-RO" b="1" dirty="0" smtClean="0">
                <a:solidFill>
                  <a:schemeClr val="tx1"/>
                </a:solidFill>
              </a:rPr>
              <a:t> </a:t>
            </a:r>
            <a:r>
              <a:rPr lang="en-US" altLang="ro-RO" b="1" dirty="0" err="1" smtClean="0">
                <a:solidFill>
                  <a:schemeClr val="tx1"/>
                </a:solidFill>
              </a:rPr>
              <a:t>să</a:t>
            </a:r>
            <a:r>
              <a:rPr lang="en-US" altLang="ro-RO" b="1" dirty="0" smtClean="0">
                <a:solidFill>
                  <a:schemeClr val="tx1"/>
                </a:solidFill>
              </a:rPr>
              <a:t> fie </a:t>
            </a:r>
            <a:r>
              <a:rPr lang="en-US" altLang="ro-RO" b="1" dirty="0" err="1" smtClean="0">
                <a:solidFill>
                  <a:schemeClr val="tx1"/>
                </a:solidFill>
              </a:rPr>
              <a:t>aceleaşi</a:t>
            </a:r>
            <a:r>
              <a:rPr lang="en-US" altLang="ro-RO" b="1" dirty="0" smtClean="0">
                <a:solidFill>
                  <a:schemeClr val="tx1"/>
                </a:solidFill>
              </a:rPr>
              <a:t>;</a:t>
            </a:r>
          </a:p>
          <a:p>
            <a:pPr eaLnBrk="1" hangingPunct="1">
              <a:lnSpc>
                <a:spcPct val="90000"/>
              </a:lnSpc>
            </a:pPr>
            <a:r>
              <a:rPr lang="en-US" altLang="ro-RO" b="1" dirty="0" err="1" smtClean="0">
                <a:solidFill>
                  <a:schemeClr val="tx1"/>
                </a:solidFill>
              </a:rPr>
              <a:t>Contribuie</a:t>
            </a:r>
            <a:r>
              <a:rPr lang="en-US" altLang="ro-RO" b="1" dirty="0" smtClean="0">
                <a:solidFill>
                  <a:schemeClr val="tx1"/>
                </a:solidFill>
              </a:rPr>
              <a:t> la </a:t>
            </a:r>
            <a:r>
              <a:rPr lang="en-US" altLang="ro-RO" b="1" dirty="0" err="1" smtClean="0">
                <a:solidFill>
                  <a:schemeClr val="tx1"/>
                </a:solidFill>
              </a:rPr>
              <a:t>creşterea</a:t>
            </a:r>
            <a:r>
              <a:rPr lang="en-US" altLang="ro-RO" b="1" dirty="0" smtClean="0">
                <a:solidFill>
                  <a:schemeClr val="tx1"/>
                </a:solidFill>
              </a:rPr>
              <a:t> </a:t>
            </a:r>
            <a:r>
              <a:rPr lang="en-US" altLang="ro-RO" b="1" dirty="0" err="1" smtClean="0">
                <a:solidFill>
                  <a:schemeClr val="tx1"/>
                </a:solidFill>
              </a:rPr>
              <a:t>performanţelor</a:t>
            </a:r>
            <a:r>
              <a:rPr lang="en-US" altLang="ro-RO" b="1" dirty="0" smtClean="0">
                <a:solidFill>
                  <a:schemeClr val="tx1"/>
                </a:solidFill>
              </a:rPr>
              <a:t> la </a:t>
            </a:r>
            <a:r>
              <a:rPr lang="en-US" altLang="ro-RO" b="1" dirty="0" err="1" smtClean="0">
                <a:solidFill>
                  <a:schemeClr val="tx1"/>
                </a:solidFill>
              </a:rPr>
              <a:t>examene</a:t>
            </a:r>
            <a:r>
              <a:rPr lang="en-US" altLang="ro-RO" b="1" dirty="0" smtClean="0">
                <a:solidFill>
                  <a:schemeClr val="tx1"/>
                </a:solidFill>
              </a:rPr>
              <a:t>.</a:t>
            </a:r>
          </a:p>
          <a:p>
            <a:pPr marL="45720" indent="0" eaLnBrk="1" hangingPunct="1">
              <a:lnSpc>
                <a:spcPct val="90000"/>
              </a:lnSpc>
              <a:buNone/>
            </a:pPr>
            <a:endParaRPr lang="en-US" altLang="ro-RO" b="1" dirty="0" smtClean="0">
              <a:solidFill>
                <a:schemeClr val="tx1"/>
              </a:solidFill>
            </a:endParaRPr>
          </a:p>
          <a:p>
            <a:pPr marL="45720" indent="0" algn="ctr" eaLnBrk="1" hangingPunct="1">
              <a:lnSpc>
                <a:spcPct val="90000"/>
              </a:lnSpc>
              <a:buNone/>
            </a:pPr>
            <a:r>
              <a:rPr lang="en-US" altLang="ro-RO" sz="2600" b="1" u="sng" dirty="0" smtClean="0">
                <a:solidFill>
                  <a:schemeClr val="accent3">
                    <a:lumMod val="75000"/>
                  </a:schemeClr>
                </a:solidFill>
              </a:rPr>
              <a:t>DIRECȚII DE ACȚIUNE:</a:t>
            </a:r>
          </a:p>
          <a:p>
            <a:pPr marL="45720" indent="0" algn="just" eaLnBrk="1" hangingPunct="1">
              <a:lnSpc>
                <a:spcPct val="90000"/>
              </a:lnSpc>
              <a:buNone/>
            </a:pPr>
            <a:r>
              <a:rPr lang="en-US" altLang="ro-RO" dirty="0" smtClean="0">
                <a:solidFill>
                  <a:schemeClr val="tx1"/>
                </a:solidFill>
              </a:rPr>
              <a:t>1. </a:t>
            </a:r>
            <a:r>
              <a:rPr lang="en-US" altLang="ro-RO" b="1" dirty="0" err="1" smtClean="0">
                <a:solidFill>
                  <a:schemeClr val="tx1"/>
                </a:solidFill>
              </a:rPr>
              <a:t>Dezvoltarea</a:t>
            </a:r>
            <a:r>
              <a:rPr lang="en-US" altLang="ro-RO" b="1" dirty="0" smtClean="0">
                <a:solidFill>
                  <a:schemeClr val="tx1"/>
                </a:solidFill>
              </a:rPr>
              <a:t> </a:t>
            </a:r>
            <a:r>
              <a:rPr lang="en-US" altLang="ro-RO" b="1" dirty="0" err="1" smtClean="0">
                <a:solidFill>
                  <a:schemeClr val="tx1"/>
                </a:solidFill>
              </a:rPr>
              <a:t>bazei</a:t>
            </a:r>
            <a:r>
              <a:rPr lang="en-US" altLang="ro-RO" b="1" dirty="0" smtClean="0">
                <a:solidFill>
                  <a:schemeClr val="tx1"/>
                </a:solidFill>
              </a:rPr>
              <a:t> de date de </a:t>
            </a:r>
            <a:r>
              <a:rPr lang="en-US" altLang="ro-RO" b="1" dirty="0" err="1" smtClean="0">
                <a:solidFill>
                  <a:schemeClr val="tx1"/>
                </a:solidFill>
              </a:rPr>
              <a:t>întrebări</a:t>
            </a:r>
            <a:r>
              <a:rPr lang="en-US" altLang="ro-RO" b="1" dirty="0" smtClean="0">
                <a:solidFill>
                  <a:schemeClr val="tx1"/>
                </a:solidFill>
              </a:rPr>
              <a:t> </a:t>
            </a:r>
            <a:r>
              <a:rPr lang="en-US" altLang="ro-RO" dirty="0" err="1" smtClean="0">
                <a:solidFill>
                  <a:schemeClr val="tx1"/>
                </a:solidFill>
              </a:rPr>
              <a:t>existente</a:t>
            </a:r>
            <a:r>
              <a:rPr lang="en-US" altLang="ro-RO" dirty="0" smtClean="0">
                <a:solidFill>
                  <a:schemeClr val="tx1"/>
                </a:solidFill>
              </a:rPr>
              <a:t> </a:t>
            </a:r>
            <a:r>
              <a:rPr lang="en-US" altLang="ro-RO" dirty="0" err="1" smtClean="0">
                <a:solidFill>
                  <a:schemeClr val="tx1"/>
                </a:solidFill>
              </a:rPr>
              <a:t>deja</a:t>
            </a:r>
            <a:r>
              <a:rPr lang="en-US" altLang="ro-RO" dirty="0" smtClean="0">
                <a:solidFill>
                  <a:schemeClr val="tx1"/>
                </a:solidFill>
              </a:rPr>
              <a:t> la </a:t>
            </a:r>
            <a:r>
              <a:rPr lang="en-US" altLang="ro-RO" dirty="0" err="1" smtClean="0">
                <a:solidFill>
                  <a:schemeClr val="tx1"/>
                </a:solidFill>
              </a:rPr>
              <a:t>fiecare</a:t>
            </a:r>
            <a:r>
              <a:rPr lang="en-US" altLang="ro-RO" dirty="0" smtClean="0">
                <a:solidFill>
                  <a:schemeClr val="tx1"/>
                </a:solidFill>
              </a:rPr>
              <a:t> </a:t>
            </a:r>
            <a:r>
              <a:rPr lang="en-US" altLang="ro-RO" dirty="0" err="1" smtClean="0">
                <a:solidFill>
                  <a:schemeClr val="tx1"/>
                </a:solidFill>
              </a:rPr>
              <a:t>disciplină</a:t>
            </a:r>
            <a:r>
              <a:rPr lang="en-US" altLang="ro-RO" dirty="0" smtClean="0">
                <a:solidFill>
                  <a:schemeClr val="tx1"/>
                </a:solidFill>
              </a:rPr>
              <a:t> de </a:t>
            </a:r>
            <a:r>
              <a:rPr lang="en-US" altLang="ro-RO" dirty="0" err="1" smtClean="0">
                <a:solidFill>
                  <a:schemeClr val="tx1"/>
                </a:solidFill>
              </a:rPr>
              <a:t>studiu</a:t>
            </a:r>
            <a:r>
              <a:rPr lang="en-US" altLang="ro-RO" dirty="0" smtClean="0">
                <a:solidFill>
                  <a:schemeClr val="tx1"/>
                </a:solidFill>
              </a:rPr>
              <a:t>, </a:t>
            </a:r>
            <a:r>
              <a:rPr lang="en-US" altLang="ro-RO" dirty="0" err="1" smtClean="0">
                <a:solidFill>
                  <a:schemeClr val="tx1"/>
                </a:solidFill>
              </a:rPr>
              <a:t>pe</a:t>
            </a:r>
            <a:r>
              <a:rPr lang="en-US" altLang="ro-RO" dirty="0" smtClean="0">
                <a:solidFill>
                  <a:schemeClr val="tx1"/>
                </a:solidFill>
              </a:rPr>
              <a:t> </a:t>
            </a:r>
            <a:r>
              <a:rPr lang="en-US" altLang="ro-RO" dirty="0" err="1" smtClean="0">
                <a:solidFill>
                  <a:schemeClr val="tx1"/>
                </a:solidFill>
              </a:rPr>
              <a:t>fiecare</a:t>
            </a:r>
            <a:r>
              <a:rPr lang="en-US" altLang="ro-RO" dirty="0" smtClean="0">
                <a:solidFill>
                  <a:schemeClr val="tx1"/>
                </a:solidFill>
              </a:rPr>
              <a:t> </a:t>
            </a:r>
            <a:r>
              <a:rPr lang="en-US" altLang="ro-RO" dirty="0" err="1" smtClean="0">
                <a:solidFill>
                  <a:schemeClr val="tx1"/>
                </a:solidFill>
              </a:rPr>
              <a:t>nivel</a:t>
            </a:r>
            <a:r>
              <a:rPr lang="en-US" altLang="ro-RO" dirty="0" smtClean="0">
                <a:solidFill>
                  <a:schemeClr val="tx1"/>
                </a:solidFill>
              </a:rPr>
              <a:t> de </a:t>
            </a:r>
            <a:r>
              <a:rPr lang="en-US" altLang="ro-RO" dirty="0" err="1" smtClean="0">
                <a:solidFill>
                  <a:schemeClr val="tx1"/>
                </a:solidFill>
              </a:rPr>
              <a:t>clasă</a:t>
            </a:r>
            <a:r>
              <a:rPr lang="en-US" altLang="ro-RO" dirty="0" smtClean="0">
                <a:solidFill>
                  <a:schemeClr val="tx1"/>
                </a:solidFill>
              </a:rPr>
              <a:t>, cu minimum 100 de </a:t>
            </a:r>
            <a:r>
              <a:rPr lang="en-US" altLang="ro-RO" dirty="0" err="1" smtClean="0">
                <a:solidFill>
                  <a:schemeClr val="tx1"/>
                </a:solidFill>
              </a:rPr>
              <a:t>întrebări</a:t>
            </a:r>
            <a:r>
              <a:rPr lang="en-US" altLang="ro-RO" dirty="0" smtClean="0">
                <a:solidFill>
                  <a:schemeClr val="tx1"/>
                </a:solidFill>
              </a:rPr>
              <a:t> la </a:t>
            </a:r>
            <a:r>
              <a:rPr lang="en-US" altLang="ro-RO" dirty="0" err="1" smtClean="0">
                <a:solidFill>
                  <a:schemeClr val="tx1"/>
                </a:solidFill>
              </a:rPr>
              <a:t>fiecare</a:t>
            </a:r>
            <a:r>
              <a:rPr lang="en-US" altLang="ro-RO" dirty="0" smtClean="0">
                <a:solidFill>
                  <a:schemeClr val="tx1"/>
                </a:solidFill>
              </a:rPr>
              <a:t> </a:t>
            </a:r>
            <a:r>
              <a:rPr lang="en-US" altLang="ro-RO" dirty="0" err="1" smtClean="0">
                <a:solidFill>
                  <a:schemeClr val="tx1"/>
                </a:solidFill>
              </a:rPr>
              <a:t>unitate</a:t>
            </a:r>
            <a:r>
              <a:rPr lang="en-US" altLang="ro-RO" dirty="0" smtClean="0">
                <a:solidFill>
                  <a:schemeClr val="tx1"/>
                </a:solidFill>
              </a:rPr>
              <a:t> de </a:t>
            </a:r>
            <a:r>
              <a:rPr lang="en-US" altLang="ro-RO" dirty="0" err="1" smtClean="0">
                <a:solidFill>
                  <a:schemeClr val="tx1"/>
                </a:solidFill>
              </a:rPr>
              <a:t>învățare</a:t>
            </a:r>
            <a:r>
              <a:rPr lang="en-US" altLang="ro-RO" dirty="0" smtClean="0">
                <a:solidFill>
                  <a:schemeClr val="tx1"/>
                </a:solidFill>
              </a:rPr>
              <a:t>.</a:t>
            </a:r>
          </a:p>
          <a:p>
            <a:pPr marL="45720" indent="0" algn="just" eaLnBrk="1" hangingPunct="1">
              <a:lnSpc>
                <a:spcPct val="90000"/>
              </a:lnSpc>
              <a:buNone/>
            </a:pPr>
            <a:r>
              <a:rPr lang="en-US" altLang="ro-RO" dirty="0" smtClean="0">
                <a:solidFill>
                  <a:schemeClr val="tx1"/>
                </a:solidFill>
              </a:rPr>
              <a:t>2. </a:t>
            </a:r>
            <a:r>
              <a:rPr lang="en-US" altLang="ro-RO" dirty="0" err="1" smtClean="0">
                <a:solidFill>
                  <a:schemeClr val="tx1"/>
                </a:solidFill>
              </a:rPr>
              <a:t>Fiecare</a:t>
            </a:r>
            <a:r>
              <a:rPr lang="en-US" altLang="ro-RO" dirty="0" smtClean="0">
                <a:solidFill>
                  <a:schemeClr val="tx1"/>
                </a:solidFill>
              </a:rPr>
              <a:t> </a:t>
            </a:r>
            <a:r>
              <a:rPr lang="en-US" altLang="ro-RO" dirty="0" err="1" smtClean="0">
                <a:solidFill>
                  <a:schemeClr val="tx1"/>
                </a:solidFill>
              </a:rPr>
              <a:t>cadru</a:t>
            </a:r>
            <a:r>
              <a:rPr lang="en-US" altLang="ro-RO" dirty="0" smtClean="0">
                <a:solidFill>
                  <a:schemeClr val="tx1"/>
                </a:solidFill>
              </a:rPr>
              <a:t> didactic </a:t>
            </a:r>
            <a:r>
              <a:rPr lang="en-US" altLang="ro-RO" dirty="0" err="1" smtClean="0">
                <a:solidFill>
                  <a:schemeClr val="tx1"/>
                </a:solidFill>
              </a:rPr>
              <a:t>va</a:t>
            </a:r>
            <a:r>
              <a:rPr lang="en-US" altLang="ro-RO" dirty="0" smtClean="0">
                <a:solidFill>
                  <a:schemeClr val="tx1"/>
                </a:solidFill>
              </a:rPr>
              <a:t> </a:t>
            </a:r>
            <a:r>
              <a:rPr lang="en-US" altLang="ro-RO" dirty="0" err="1" smtClean="0">
                <a:solidFill>
                  <a:schemeClr val="tx1"/>
                </a:solidFill>
              </a:rPr>
              <a:t>susține</a:t>
            </a:r>
            <a:r>
              <a:rPr lang="en-US" altLang="ro-RO" dirty="0" smtClean="0">
                <a:solidFill>
                  <a:schemeClr val="tx1"/>
                </a:solidFill>
              </a:rPr>
              <a:t>, MINIMUM, </a:t>
            </a:r>
            <a:r>
              <a:rPr lang="en-US" altLang="ro-RO" dirty="0" err="1" smtClean="0">
                <a:solidFill>
                  <a:schemeClr val="tx1"/>
                </a:solidFill>
              </a:rPr>
              <a:t>câte</a:t>
            </a:r>
            <a:r>
              <a:rPr lang="en-US" altLang="ro-RO" dirty="0" smtClean="0">
                <a:solidFill>
                  <a:schemeClr val="tx1"/>
                </a:solidFill>
              </a:rPr>
              <a:t> </a:t>
            </a:r>
            <a:r>
              <a:rPr lang="en-US" altLang="ro-RO" b="1" dirty="0" err="1" smtClean="0">
                <a:solidFill>
                  <a:schemeClr val="tx1"/>
                </a:solidFill>
              </a:rPr>
              <a:t>două</a:t>
            </a:r>
            <a:r>
              <a:rPr lang="en-US" altLang="ro-RO" b="1" dirty="0" smtClean="0">
                <a:solidFill>
                  <a:schemeClr val="tx1"/>
                </a:solidFill>
              </a:rPr>
              <a:t> teste ILIAS</a:t>
            </a:r>
            <a:r>
              <a:rPr lang="en-US" altLang="ro-RO" dirty="0" smtClean="0">
                <a:solidFill>
                  <a:schemeClr val="tx1"/>
                </a:solidFill>
              </a:rPr>
              <a:t>, </a:t>
            </a:r>
            <a:r>
              <a:rPr lang="en-US" altLang="ro-RO" dirty="0" err="1" smtClean="0">
                <a:solidFill>
                  <a:schemeClr val="tx1"/>
                </a:solidFill>
              </a:rPr>
              <a:t>pe</a:t>
            </a:r>
            <a:r>
              <a:rPr lang="en-US" altLang="ro-RO" dirty="0" smtClean="0">
                <a:solidFill>
                  <a:schemeClr val="tx1"/>
                </a:solidFill>
              </a:rPr>
              <a:t> </a:t>
            </a:r>
            <a:r>
              <a:rPr lang="en-US" altLang="ro-RO" dirty="0" err="1" smtClean="0">
                <a:solidFill>
                  <a:schemeClr val="tx1"/>
                </a:solidFill>
              </a:rPr>
              <a:t>fiecare</a:t>
            </a:r>
            <a:r>
              <a:rPr lang="en-US" altLang="ro-RO" dirty="0" smtClean="0">
                <a:solidFill>
                  <a:schemeClr val="tx1"/>
                </a:solidFill>
              </a:rPr>
              <a:t> </a:t>
            </a:r>
            <a:r>
              <a:rPr lang="en-US" altLang="ro-RO" dirty="0" err="1" smtClean="0">
                <a:solidFill>
                  <a:schemeClr val="tx1"/>
                </a:solidFill>
              </a:rPr>
              <a:t>nivel</a:t>
            </a:r>
            <a:r>
              <a:rPr lang="en-US" altLang="ro-RO" dirty="0" smtClean="0">
                <a:solidFill>
                  <a:schemeClr val="tx1"/>
                </a:solidFill>
              </a:rPr>
              <a:t> de </a:t>
            </a:r>
            <a:r>
              <a:rPr lang="en-US" altLang="ro-RO" dirty="0" err="1" smtClean="0">
                <a:solidFill>
                  <a:schemeClr val="tx1"/>
                </a:solidFill>
              </a:rPr>
              <a:t>clasă</a:t>
            </a:r>
            <a:r>
              <a:rPr lang="en-US" altLang="ro-RO" dirty="0" smtClean="0">
                <a:solidFill>
                  <a:schemeClr val="tx1"/>
                </a:solidFill>
              </a:rPr>
              <a:t> (test 1 – S7, test 2 – S14).</a:t>
            </a:r>
          </a:p>
          <a:p>
            <a:pPr marL="45720" indent="0" algn="just" eaLnBrk="1" hangingPunct="1">
              <a:lnSpc>
                <a:spcPct val="90000"/>
              </a:lnSpc>
              <a:buNone/>
            </a:pPr>
            <a:r>
              <a:rPr lang="en-US" altLang="ro-RO" dirty="0" smtClean="0">
                <a:solidFill>
                  <a:schemeClr val="tx1"/>
                </a:solidFill>
              </a:rPr>
              <a:t>3. </a:t>
            </a:r>
            <a:r>
              <a:rPr lang="en-US" altLang="ro-RO" dirty="0" err="1" smtClean="0">
                <a:solidFill>
                  <a:schemeClr val="tx1"/>
                </a:solidFill>
              </a:rPr>
              <a:t>Încărcarea</a:t>
            </a:r>
            <a:r>
              <a:rPr lang="en-US" altLang="ro-RO" dirty="0" smtClean="0">
                <a:solidFill>
                  <a:schemeClr val="tx1"/>
                </a:solidFill>
              </a:rPr>
              <a:t> </a:t>
            </a:r>
            <a:r>
              <a:rPr lang="en-US" altLang="ro-RO" dirty="0" err="1" smtClean="0">
                <a:solidFill>
                  <a:schemeClr val="tx1"/>
                </a:solidFill>
              </a:rPr>
              <a:t>materialelor</a:t>
            </a:r>
            <a:r>
              <a:rPr lang="en-US" altLang="ro-RO" dirty="0" smtClean="0">
                <a:solidFill>
                  <a:schemeClr val="tx1"/>
                </a:solidFill>
              </a:rPr>
              <a:t> de </a:t>
            </a:r>
            <a:r>
              <a:rPr lang="en-US" altLang="ro-RO" dirty="0" err="1" smtClean="0">
                <a:solidFill>
                  <a:schemeClr val="tx1"/>
                </a:solidFill>
              </a:rPr>
              <a:t>predare-învățare</a:t>
            </a:r>
            <a:r>
              <a:rPr lang="en-US" altLang="ro-RO" dirty="0" smtClean="0">
                <a:solidFill>
                  <a:schemeClr val="tx1"/>
                </a:solidFill>
              </a:rPr>
              <a:t>, conform </a:t>
            </a:r>
            <a:r>
              <a:rPr lang="en-US" altLang="ro-RO" dirty="0" err="1" smtClean="0">
                <a:solidFill>
                  <a:schemeClr val="tx1"/>
                </a:solidFill>
              </a:rPr>
              <a:t>planificării</a:t>
            </a:r>
            <a:r>
              <a:rPr lang="en-US" altLang="ro-RO" dirty="0" smtClean="0">
                <a:solidFill>
                  <a:schemeClr val="tx1"/>
                </a:solidFill>
              </a:rPr>
              <a:t> elaborate </a:t>
            </a:r>
            <a:r>
              <a:rPr lang="en-US" altLang="ro-RO" dirty="0" err="1" smtClean="0">
                <a:solidFill>
                  <a:schemeClr val="tx1"/>
                </a:solidFill>
              </a:rPr>
              <a:t>și</a:t>
            </a:r>
            <a:r>
              <a:rPr lang="en-US" altLang="ro-RO" dirty="0" smtClean="0">
                <a:solidFill>
                  <a:schemeClr val="tx1"/>
                </a:solidFill>
              </a:rPr>
              <a:t> </a:t>
            </a:r>
            <a:r>
              <a:rPr lang="en-US" altLang="ro-RO" dirty="0" err="1" smtClean="0">
                <a:solidFill>
                  <a:schemeClr val="tx1"/>
                </a:solidFill>
              </a:rPr>
              <a:t>programei</a:t>
            </a:r>
            <a:r>
              <a:rPr lang="en-US" altLang="ro-RO" dirty="0" smtClean="0">
                <a:solidFill>
                  <a:schemeClr val="tx1"/>
                </a:solidFill>
              </a:rPr>
              <a:t> </a:t>
            </a:r>
            <a:r>
              <a:rPr lang="en-US" altLang="ro-RO" dirty="0" err="1" smtClean="0">
                <a:solidFill>
                  <a:schemeClr val="tx1"/>
                </a:solidFill>
              </a:rPr>
              <a:t>în</a:t>
            </a:r>
            <a:r>
              <a:rPr lang="en-US" altLang="ro-RO" dirty="0" smtClean="0">
                <a:solidFill>
                  <a:schemeClr val="tx1"/>
                </a:solidFill>
              </a:rPr>
              <a:t> </a:t>
            </a:r>
            <a:r>
              <a:rPr lang="en-US" altLang="ro-RO" dirty="0" err="1" smtClean="0">
                <a:solidFill>
                  <a:schemeClr val="tx1"/>
                </a:solidFill>
              </a:rPr>
              <a:t>vigoare</a:t>
            </a:r>
            <a:r>
              <a:rPr lang="en-US" altLang="ro-RO" dirty="0" smtClean="0">
                <a:solidFill>
                  <a:schemeClr val="tx1"/>
                </a:solidFill>
              </a:rPr>
              <a:t>.</a:t>
            </a:r>
          </a:p>
          <a:p>
            <a:pPr marL="45720" indent="0" algn="just" eaLnBrk="1" hangingPunct="1">
              <a:lnSpc>
                <a:spcPct val="90000"/>
              </a:lnSpc>
              <a:buNone/>
            </a:pPr>
            <a:r>
              <a:rPr lang="en-US" altLang="ro-RO" dirty="0" smtClean="0">
                <a:solidFill>
                  <a:schemeClr val="tx1"/>
                </a:solidFill>
              </a:rPr>
              <a:t>4. </a:t>
            </a:r>
            <a:r>
              <a:rPr lang="en-US" altLang="ro-RO" dirty="0" err="1" smtClean="0">
                <a:solidFill>
                  <a:schemeClr val="tx1"/>
                </a:solidFill>
              </a:rPr>
              <a:t>Crearea</a:t>
            </a:r>
            <a:r>
              <a:rPr lang="en-US" altLang="ro-RO" dirty="0" smtClean="0">
                <a:solidFill>
                  <a:schemeClr val="tx1"/>
                </a:solidFill>
              </a:rPr>
              <a:t> </a:t>
            </a:r>
            <a:r>
              <a:rPr lang="en-US" altLang="ro-RO" dirty="0" err="1" smtClean="0">
                <a:solidFill>
                  <a:schemeClr val="tx1"/>
                </a:solidFill>
              </a:rPr>
              <a:t>unei</a:t>
            </a:r>
            <a:r>
              <a:rPr lang="en-US" altLang="ro-RO" dirty="0" smtClean="0">
                <a:solidFill>
                  <a:schemeClr val="tx1"/>
                </a:solidFill>
              </a:rPr>
              <a:t> </a:t>
            </a:r>
            <a:r>
              <a:rPr lang="en-US" altLang="ro-RO" dirty="0" err="1" smtClean="0">
                <a:solidFill>
                  <a:schemeClr val="tx1"/>
                </a:solidFill>
              </a:rPr>
              <a:t>biblioteci</a:t>
            </a:r>
            <a:r>
              <a:rPr lang="en-US" altLang="ro-RO" dirty="0" smtClean="0">
                <a:solidFill>
                  <a:schemeClr val="tx1"/>
                </a:solidFill>
              </a:rPr>
              <a:t> </a:t>
            </a:r>
            <a:r>
              <a:rPr lang="en-US" altLang="ro-RO" dirty="0" err="1" smtClean="0">
                <a:solidFill>
                  <a:schemeClr val="tx1"/>
                </a:solidFill>
              </a:rPr>
              <a:t>virtuale</a:t>
            </a:r>
            <a:r>
              <a:rPr lang="en-US" altLang="ro-RO" dirty="0" smtClean="0">
                <a:solidFill>
                  <a:schemeClr val="tx1"/>
                </a:solidFill>
              </a:rPr>
              <a:t>.</a:t>
            </a:r>
          </a:p>
        </p:txBody>
      </p:sp>
    </p:spTree>
    <p:extLst>
      <p:ext uri="{BB962C8B-B14F-4D97-AF65-F5344CB8AC3E}">
        <p14:creationId xmlns:p14="http://schemas.microsoft.com/office/powerpoint/2010/main" val="4092846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a:bodyPr>
          <a:lstStyle/>
          <a:p>
            <a:pPr lvl="0"/>
            <a:r>
              <a:rPr lang="ro-RO" sz="2800" dirty="0"/>
              <a:t>CALITATEA ÎN EDUCAŢIE – CURRICULUM SCOLAR</a:t>
            </a:r>
            <a:r>
              <a:rPr lang="en-US" sz="2800" dirty="0"/>
              <a:t/>
            </a:r>
            <a:br>
              <a:rPr lang="en-US" sz="2800" dirty="0"/>
            </a:br>
            <a:endParaRPr lang="ro-RO" sz="2800" dirty="0"/>
          </a:p>
        </p:txBody>
      </p:sp>
      <p:sp>
        <p:nvSpPr>
          <p:cNvPr id="3" name="Dreptunghi 2"/>
          <p:cNvSpPr/>
          <p:nvPr/>
        </p:nvSpPr>
        <p:spPr>
          <a:xfrm>
            <a:off x="1054443" y="1342768"/>
            <a:ext cx="10717427" cy="3853876"/>
          </a:xfrm>
          <a:prstGeom prst="rect">
            <a:avLst/>
          </a:prstGeom>
        </p:spPr>
        <p:txBody>
          <a:bodyPr wrap="square">
            <a:spAutoFit/>
          </a:bodyPr>
          <a:lstStyle/>
          <a:p>
            <a:pPr marL="228600" indent="228600" algn="just">
              <a:lnSpc>
                <a:spcPct val="107000"/>
              </a:lnSpc>
              <a:spcAft>
                <a:spcPts val="800"/>
              </a:spcAft>
            </a:pPr>
            <a:r>
              <a:rPr lang="ro-RO" dirty="0">
                <a:latin typeface="Times New Roman" panose="02020603050405020304" pitchFamily="18" charset="0"/>
                <a:ea typeface="Calibri" panose="020F0502020204030204" pitchFamily="34" charset="0"/>
                <a:cs typeface="Times New Roman" panose="02020603050405020304" pitchFamily="18" charset="0"/>
              </a:rPr>
              <a:t>Analiza activităţii desfăşurate în semestrul I al anului şcolar </a:t>
            </a:r>
            <a:r>
              <a:rPr lang="ro-RO" dirty="0" smtClean="0">
                <a:latin typeface="Times New Roman" panose="02020603050405020304" pitchFamily="18" charset="0"/>
                <a:ea typeface="Calibri" panose="020F0502020204030204" pitchFamily="34" charset="0"/>
                <a:cs typeface="Times New Roman" panose="02020603050405020304" pitchFamily="18" charset="0"/>
              </a:rPr>
              <a:t>20</a:t>
            </a:r>
            <a:r>
              <a:rPr lang="en-US" dirty="0" smtClean="0">
                <a:latin typeface="Times New Roman" panose="02020603050405020304" pitchFamily="18" charset="0"/>
                <a:ea typeface="Calibri" panose="020F0502020204030204" pitchFamily="34" charset="0"/>
                <a:cs typeface="Times New Roman" panose="02020603050405020304" pitchFamily="18" charset="0"/>
              </a:rPr>
              <a:t>20</a:t>
            </a:r>
            <a:r>
              <a:rPr lang="ro-RO" dirty="0" smtClean="0">
                <a:latin typeface="Times New Roman" panose="02020603050405020304" pitchFamily="18" charset="0"/>
                <a:ea typeface="Calibri" panose="020F0502020204030204" pitchFamily="34" charset="0"/>
                <a:cs typeface="Times New Roman" panose="02020603050405020304" pitchFamily="18" charset="0"/>
              </a:rPr>
              <a:t> </a:t>
            </a:r>
            <a:r>
              <a:rPr lang="ro-RO" dirty="0">
                <a:latin typeface="Times New Roman" panose="02020603050405020304" pitchFamily="18" charset="0"/>
                <a:ea typeface="Calibri" panose="020F0502020204030204" pitchFamily="34" charset="0"/>
                <a:cs typeface="Times New Roman" panose="02020603050405020304" pitchFamily="18" charset="0"/>
              </a:rPr>
              <a:t>– </a:t>
            </a:r>
            <a:r>
              <a:rPr lang="ro-RO" dirty="0" smtClean="0">
                <a:latin typeface="Times New Roman" panose="02020603050405020304" pitchFamily="18" charset="0"/>
                <a:ea typeface="Calibri" panose="020F0502020204030204" pitchFamily="34" charset="0"/>
                <a:cs typeface="Times New Roman" panose="02020603050405020304" pitchFamily="18" charset="0"/>
              </a:rPr>
              <a:t>202</a:t>
            </a:r>
            <a:r>
              <a:rPr lang="en-US" dirty="0" smtClean="0">
                <a:latin typeface="Times New Roman" panose="02020603050405020304" pitchFamily="18" charset="0"/>
                <a:ea typeface="Calibri" panose="020F0502020204030204" pitchFamily="34" charset="0"/>
                <a:cs typeface="Times New Roman" panose="02020603050405020304" pitchFamily="18" charset="0"/>
              </a:rPr>
              <a:t>1</a:t>
            </a:r>
            <a:r>
              <a:rPr lang="ro-RO" dirty="0" smtClean="0">
                <a:latin typeface="Times New Roman" panose="02020603050405020304" pitchFamily="18" charset="0"/>
                <a:ea typeface="Calibri" panose="020F0502020204030204" pitchFamily="34" charset="0"/>
                <a:cs typeface="Times New Roman" panose="02020603050405020304" pitchFamily="18" charset="0"/>
              </a:rPr>
              <a:t> </a:t>
            </a:r>
            <a:r>
              <a:rPr lang="ro-RO" dirty="0">
                <a:latin typeface="Times New Roman" panose="02020603050405020304" pitchFamily="18" charset="0"/>
                <a:ea typeface="Calibri" panose="020F0502020204030204" pitchFamily="34" charset="0"/>
                <a:cs typeface="Times New Roman" panose="02020603050405020304" pitchFamily="18" charset="0"/>
              </a:rPr>
              <a:t>urmăreşte îndeplinirea indicatorilor propuşi prin PM şi PAS.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228600" indent="228600" algn="just">
              <a:lnSpc>
                <a:spcPct val="107000"/>
              </a:lnSpc>
              <a:spcAft>
                <a:spcPts val="800"/>
              </a:spcAft>
            </a:pPr>
            <a:r>
              <a:rPr lang="ro-RO" dirty="0">
                <a:latin typeface="Times New Roman" panose="02020603050405020304" pitchFamily="18" charset="0"/>
                <a:ea typeface="Calibri" panose="020F0502020204030204" pitchFamily="34" charset="0"/>
                <a:cs typeface="Times New Roman" panose="02020603050405020304" pitchFamily="18" charset="0"/>
              </a:rPr>
              <a:t>Întregul personal al colegiului nostru a avut drept obiectiv fundamental asigurarea calităţii în educație, fapt care a vizat cu prioritate: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ro-RO" dirty="0">
                <a:latin typeface="Times New Roman" panose="02020603050405020304" pitchFamily="18" charset="0"/>
                <a:ea typeface="Calibri" panose="020F0502020204030204" pitchFamily="34" charset="0"/>
                <a:cs typeface="Times New Roman" panose="02020603050405020304" pitchFamily="18" charset="0"/>
              </a:rPr>
              <a:t>Asigurarea resurselor materiale </a:t>
            </a:r>
            <a:r>
              <a:rPr lang="ro-RO" dirty="0" smtClean="0">
                <a:latin typeface="Times New Roman" panose="02020603050405020304" pitchFamily="18" charset="0"/>
                <a:ea typeface="Calibri" panose="020F0502020204030204" pitchFamily="34" charset="0"/>
                <a:cs typeface="Times New Roman" panose="02020603050405020304" pitchFamily="18" charset="0"/>
              </a:rPr>
              <a:t>(inclusiv pentru activitățile online) şi </a:t>
            </a:r>
            <a:r>
              <a:rPr lang="ro-RO" dirty="0">
                <a:latin typeface="Times New Roman" panose="02020603050405020304" pitchFamily="18" charset="0"/>
                <a:ea typeface="Calibri" panose="020F0502020204030204" pitchFamily="34" charset="0"/>
                <a:cs typeface="Times New Roman" panose="02020603050405020304" pitchFamily="18" charset="0"/>
              </a:rPr>
              <a:t>umane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ro-RO" dirty="0">
                <a:latin typeface="Times New Roman" panose="02020603050405020304" pitchFamily="18" charset="0"/>
                <a:ea typeface="Calibri" panose="020F0502020204030204" pitchFamily="34" charset="0"/>
                <a:cs typeface="Times New Roman" panose="02020603050405020304" pitchFamily="18" charset="0"/>
              </a:rPr>
              <a:t>Modernizarea procesului de învățare și evaluare</a:t>
            </a:r>
          </a:p>
          <a:p>
            <a:pPr marL="342900" lvl="0" indent="-342900" algn="just">
              <a:lnSpc>
                <a:spcPct val="107000"/>
              </a:lnSpc>
              <a:spcAft>
                <a:spcPts val="0"/>
              </a:spcAft>
              <a:buFont typeface="Symbol" panose="05050102010706020507" pitchFamily="18" charset="2"/>
              <a:buChar char=""/>
            </a:pPr>
            <a:r>
              <a:rPr lang="ro-RO" dirty="0">
                <a:latin typeface="Times New Roman" panose="02020603050405020304" pitchFamily="18" charset="0"/>
                <a:ea typeface="Calibri" panose="020F0502020204030204" pitchFamily="34" charset="0"/>
                <a:cs typeface="Times New Roman" panose="02020603050405020304" pitchFamily="18" charset="0"/>
              </a:rPr>
              <a:t>Finalizarea / demararea unor proiecte de investiție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ro-RO" dirty="0">
                <a:latin typeface="Times New Roman" panose="02020603050405020304" pitchFamily="18" charset="0"/>
                <a:ea typeface="Calibri" panose="020F0502020204030204" pitchFamily="34" charset="0"/>
                <a:cs typeface="Times New Roman" panose="02020603050405020304" pitchFamily="18" charset="0"/>
              </a:rPr>
              <a:t>Asigurarea </a:t>
            </a:r>
            <a:r>
              <a:rPr lang="ro-RO" dirty="0" smtClean="0">
                <a:latin typeface="Times New Roman" panose="02020603050405020304" pitchFamily="18" charset="0"/>
                <a:ea typeface="Calibri" panose="020F0502020204030204" pitchFamily="34" charset="0"/>
                <a:cs typeface="Times New Roman" panose="02020603050405020304" pitchFamily="18" charset="0"/>
              </a:rPr>
              <a:t>materialelor </a:t>
            </a:r>
            <a:r>
              <a:rPr lang="ro-RO" dirty="0">
                <a:latin typeface="Times New Roman" panose="02020603050405020304" pitchFamily="18" charset="0"/>
                <a:ea typeface="Calibri" panose="020F0502020204030204" pitchFamily="34" charset="0"/>
                <a:cs typeface="Times New Roman" panose="02020603050405020304" pitchFamily="18" charset="0"/>
              </a:rPr>
              <a:t>didactice auxiliare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ro-RO" dirty="0">
                <a:latin typeface="Times New Roman" panose="02020603050405020304" pitchFamily="18" charset="0"/>
                <a:ea typeface="Calibri" panose="020F0502020204030204" pitchFamily="34" charset="0"/>
                <a:cs typeface="Times New Roman" panose="02020603050405020304" pitchFamily="18" charset="0"/>
              </a:rPr>
              <a:t>Întocmirea şi respectarea </a:t>
            </a:r>
            <a:r>
              <a:rPr lang="ro-RO" dirty="0" smtClean="0">
                <a:latin typeface="Times New Roman" panose="02020603050405020304" pitchFamily="18" charset="0"/>
                <a:ea typeface="Calibri" panose="020F0502020204030204" pitchFamily="34" charset="0"/>
                <a:cs typeface="Times New Roman" panose="02020603050405020304" pitchFamily="18" charset="0"/>
              </a:rPr>
              <a:t>programului remedial</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ro-RO" dirty="0" smtClean="0">
                <a:latin typeface="Times New Roman" panose="02020603050405020304" pitchFamily="18" charset="0"/>
                <a:ea typeface="Calibri" panose="020F0502020204030204" pitchFamily="34" charset="0"/>
                <a:cs typeface="Times New Roman" panose="02020603050405020304" pitchFamily="18" charset="0"/>
              </a:rPr>
              <a:t>Proiectarea </a:t>
            </a:r>
            <a:r>
              <a:rPr lang="ro-RO" dirty="0">
                <a:latin typeface="Times New Roman" panose="02020603050405020304" pitchFamily="18" charset="0"/>
                <a:ea typeface="Calibri" panose="020F0502020204030204" pitchFamily="34" charset="0"/>
                <a:cs typeface="Times New Roman" panose="02020603050405020304" pitchFamily="18" charset="0"/>
              </a:rPr>
              <a:t>şi realizarea activităţilor extracurriculare, ca mijloc de dezvoltare şi valorificare a potenţialului copiilor</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ro-RO" dirty="0">
                <a:latin typeface="Times New Roman" panose="02020603050405020304" pitchFamily="18" charset="0"/>
                <a:ea typeface="Calibri" panose="020F0502020204030204" pitchFamily="34" charset="0"/>
                <a:cs typeface="Times New Roman" panose="02020603050405020304" pitchFamily="18" charset="0"/>
              </a:rPr>
              <a:t>Eficientizarea activităţilor la nivelul comisiilor metodice / comisiilor de lucru / departamentelor din şcoală.</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22283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sz="quarter" idx="4294967295"/>
          </p:nvPr>
        </p:nvSpPr>
        <p:spPr>
          <a:xfrm>
            <a:off x="790833" y="1647568"/>
            <a:ext cx="9265982" cy="3942021"/>
          </a:xfrm>
        </p:spPr>
        <p:txBody>
          <a:bodyPr/>
          <a:lstStyle/>
          <a:p>
            <a:pPr eaLnBrk="1" hangingPunct="1"/>
            <a:r>
              <a:rPr lang="en-US" altLang="ro-RO" b="1" dirty="0" err="1" smtClean="0">
                <a:solidFill>
                  <a:schemeClr val="tx1"/>
                </a:solidFill>
              </a:rPr>
              <a:t>Proiectul</a:t>
            </a:r>
            <a:r>
              <a:rPr lang="en-US" altLang="ro-RO" b="1" dirty="0" smtClean="0">
                <a:solidFill>
                  <a:schemeClr val="tx1"/>
                </a:solidFill>
              </a:rPr>
              <a:t> </a:t>
            </a:r>
            <a:r>
              <a:rPr lang="ro-RO" altLang="ro-RO" b="1" dirty="0">
                <a:solidFill>
                  <a:schemeClr val="tx1"/>
                </a:solidFill>
              </a:rPr>
              <a:t>privind  Învățământul Secundar – ROSE</a:t>
            </a:r>
          </a:p>
          <a:p>
            <a:pPr eaLnBrk="1" hangingPunct="1"/>
            <a:r>
              <a:rPr lang="en-US" altLang="ro-RO" b="1" dirty="0" err="1" smtClean="0">
                <a:solidFill>
                  <a:schemeClr val="tx1"/>
                </a:solidFill>
              </a:rPr>
              <a:t>Proiecte</a:t>
            </a:r>
            <a:r>
              <a:rPr lang="en-US" altLang="ro-RO" b="1" dirty="0" smtClean="0">
                <a:solidFill>
                  <a:schemeClr val="tx1"/>
                </a:solidFill>
              </a:rPr>
              <a:t> ERASMUS + </a:t>
            </a:r>
            <a:r>
              <a:rPr lang="ro-RO" altLang="ro-RO" b="1" dirty="0" smtClean="0">
                <a:solidFill>
                  <a:schemeClr val="tx1"/>
                </a:solidFill>
              </a:rPr>
              <a:t> </a:t>
            </a:r>
          </a:p>
          <a:p>
            <a:pPr eaLnBrk="1" hangingPunct="1"/>
            <a:r>
              <a:rPr lang="ro-RO" altLang="ro-RO" b="1" dirty="0" smtClean="0">
                <a:solidFill>
                  <a:schemeClr val="tx1"/>
                </a:solidFill>
              </a:rPr>
              <a:t>UNICEF</a:t>
            </a:r>
          </a:p>
          <a:p>
            <a:pPr eaLnBrk="1" hangingPunct="1"/>
            <a:r>
              <a:rPr lang="ro-RO" altLang="ro-RO" b="1" dirty="0" smtClean="0">
                <a:solidFill>
                  <a:schemeClr val="tx1"/>
                </a:solidFill>
              </a:rPr>
              <a:t>Karpen - școală pilot media</a:t>
            </a:r>
          </a:p>
        </p:txBody>
      </p:sp>
      <p:sp>
        <p:nvSpPr>
          <p:cNvPr id="14339" name="Title 1"/>
          <p:cNvSpPr txBox="1">
            <a:spLocks/>
          </p:cNvSpPr>
          <p:nvPr/>
        </p:nvSpPr>
        <p:spPr bwMode="auto">
          <a:xfrm>
            <a:off x="2135188" y="260350"/>
            <a:ext cx="8229600"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ro-RO" sz="2800" b="1" dirty="0">
                <a:latin typeface="Candara" panose="020E0502030303020204" pitchFamily="34" charset="0"/>
              </a:rPr>
              <a:t>CONTINUAREA</a:t>
            </a:r>
            <a:r>
              <a:rPr lang="ro-RO" altLang="ro-RO" sz="2800" b="1" dirty="0" smtClean="0">
                <a:latin typeface="Candara" panose="020E0502030303020204" pitchFamily="34" charset="0"/>
              </a:rPr>
              <a:t>/ DEMARAREA</a:t>
            </a:r>
            <a:r>
              <a:rPr lang="en-US" altLang="ro-RO" sz="2800" b="1" dirty="0" smtClean="0">
                <a:latin typeface="Candara" panose="020E0502030303020204" pitchFamily="34" charset="0"/>
              </a:rPr>
              <a:t> </a:t>
            </a:r>
            <a:r>
              <a:rPr lang="en-US" altLang="ro-RO" sz="2800" b="1" dirty="0">
                <a:latin typeface="Candara" panose="020E0502030303020204" pitchFamily="34" charset="0"/>
              </a:rPr>
              <a:t>PROIECTELOR EDUCA</a:t>
            </a:r>
            <a:r>
              <a:rPr lang="ro-RO" altLang="ro-RO" sz="2800" b="1" dirty="0">
                <a:latin typeface="Candara" panose="020E0502030303020204" pitchFamily="34" charset="0"/>
              </a:rPr>
              <a:t>Ț</a:t>
            </a:r>
            <a:r>
              <a:rPr lang="en-US" altLang="ro-RO" sz="2800" b="1" dirty="0">
                <a:latin typeface="Candara" panose="020E0502030303020204" pitchFamily="34" charset="0"/>
              </a:rPr>
              <a:t>IONALE</a:t>
            </a:r>
          </a:p>
        </p:txBody>
      </p:sp>
    </p:spTree>
    <p:extLst>
      <p:ext uri="{BB962C8B-B14F-4D97-AF65-F5344CB8AC3E}">
        <p14:creationId xmlns:p14="http://schemas.microsoft.com/office/powerpoint/2010/main" val="3713892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1011606" y="914401"/>
            <a:ext cx="9509760" cy="671054"/>
          </a:xfrm>
        </p:spPr>
        <p:txBody>
          <a:bodyPr>
            <a:normAutofit/>
          </a:bodyPr>
          <a:lstStyle/>
          <a:p>
            <a:r>
              <a:rPr lang="ro-RO" sz="2800" dirty="0"/>
              <a:t>Încheierea situației școlare </a:t>
            </a:r>
            <a:endParaRPr lang="en-US" sz="2800" dirty="0"/>
          </a:p>
        </p:txBody>
      </p:sp>
      <p:sp>
        <p:nvSpPr>
          <p:cNvPr id="3" name="Substituent conținut 2"/>
          <p:cNvSpPr>
            <a:spLocks noGrp="1"/>
          </p:cNvSpPr>
          <p:nvPr>
            <p:ph idx="1"/>
          </p:nvPr>
        </p:nvSpPr>
        <p:spPr>
          <a:xfrm>
            <a:off x="822137" y="1836049"/>
            <a:ext cx="9509760" cy="4127627"/>
          </a:xfrm>
        </p:spPr>
        <p:txBody>
          <a:bodyPr/>
          <a:lstStyle/>
          <a:p>
            <a:pPr lvl="0" algn="just"/>
            <a:r>
              <a:rPr lang="ro-RO" dirty="0"/>
              <a:t>Situațiile elevilor amânați trebuie încheiate până pe </a:t>
            </a:r>
            <a:r>
              <a:rPr lang="ro-RO" b="1" u="sng" dirty="0"/>
              <a:t>5 martie 2021</a:t>
            </a:r>
            <a:r>
              <a:rPr lang="ro-RO" dirty="0"/>
              <a:t>, atât pentru elevii de la învățământul liceal și profesional, cât și pentru cei de la învățământul cu frecvență redusă;</a:t>
            </a:r>
            <a:endParaRPr lang="en-US" dirty="0"/>
          </a:p>
          <a:p>
            <a:pPr algn="just"/>
            <a:r>
              <a:rPr lang="ro-RO" dirty="0" smtClean="0"/>
              <a:t>În </a:t>
            </a:r>
            <a:r>
              <a:rPr lang="ro-RO" dirty="0"/>
              <a:t>perioada </a:t>
            </a:r>
            <a:r>
              <a:rPr lang="ro-RO" b="1" u="sng" dirty="0"/>
              <a:t>8-12.03.2021</a:t>
            </a:r>
            <a:r>
              <a:rPr lang="ro-RO" dirty="0"/>
              <a:t> comisia de verificare a cataloagelor va constata: încheierea tuturor mediilor, consemnarea absențelor, existența mustrărilor scrise și a preavizului de exmatriculare acolo unde este cazul.</a:t>
            </a:r>
            <a:endParaRPr lang="en-US" dirty="0"/>
          </a:p>
          <a:p>
            <a:pPr marL="45720" indent="0">
              <a:buNone/>
            </a:pPr>
            <a:endParaRPr lang="en-US" dirty="0"/>
          </a:p>
        </p:txBody>
      </p:sp>
    </p:spTree>
    <p:extLst>
      <p:ext uri="{BB962C8B-B14F-4D97-AF65-F5344CB8AC3E}">
        <p14:creationId xmlns:p14="http://schemas.microsoft.com/office/powerpoint/2010/main" val="2522248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731520" y="98853"/>
            <a:ext cx="9509760" cy="728719"/>
          </a:xfrm>
        </p:spPr>
        <p:txBody>
          <a:bodyPr>
            <a:normAutofit/>
          </a:bodyPr>
          <a:lstStyle/>
          <a:p>
            <a:r>
              <a:rPr lang="ro-RO" sz="2800" dirty="0"/>
              <a:t>Structura semestrului al II-lea</a:t>
            </a:r>
            <a:endParaRPr lang="en-US" sz="2800" dirty="0"/>
          </a:p>
        </p:txBody>
      </p:sp>
      <p:sp>
        <p:nvSpPr>
          <p:cNvPr id="3" name="Substituent conținut 2"/>
          <p:cNvSpPr>
            <a:spLocks noGrp="1"/>
          </p:cNvSpPr>
          <p:nvPr>
            <p:ph idx="1"/>
          </p:nvPr>
        </p:nvSpPr>
        <p:spPr>
          <a:xfrm>
            <a:off x="378941" y="1209973"/>
            <a:ext cx="10516423" cy="4869551"/>
          </a:xfrm>
        </p:spPr>
        <p:txBody>
          <a:bodyPr>
            <a:normAutofit fontScale="77500" lnSpcReduction="20000"/>
          </a:bodyPr>
          <a:lstStyle/>
          <a:p>
            <a:pPr marL="45720" indent="0">
              <a:lnSpc>
                <a:spcPct val="120000"/>
              </a:lnSpc>
              <a:spcBef>
                <a:spcPts val="0"/>
              </a:spcBef>
              <a:buNone/>
            </a:pPr>
            <a:r>
              <a:rPr lang="ro-RO" dirty="0"/>
              <a:t>Activitate      </a:t>
            </a:r>
            <a:r>
              <a:rPr lang="ro-RO" dirty="0" smtClean="0"/>
              <a:t>   </a:t>
            </a:r>
            <a:r>
              <a:rPr lang="ro-RO" dirty="0"/>
              <a:t>8.02- 1.04.2021 ( 8 săptămâni)</a:t>
            </a:r>
            <a:endParaRPr lang="en-US" dirty="0"/>
          </a:p>
          <a:p>
            <a:pPr marL="45720" indent="0">
              <a:lnSpc>
                <a:spcPct val="120000"/>
              </a:lnSpc>
              <a:spcBef>
                <a:spcPts val="0"/>
              </a:spcBef>
              <a:buNone/>
            </a:pPr>
            <a:r>
              <a:rPr lang="ro-RO" b="1" dirty="0" smtClean="0"/>
              <a:t>VACANŢĂ     </a:t>
            </a:r>
            <a:r>
              <a:rPr lang="ro-RO" b="1" dirty="0"/>
              <a:t>2.04-11.04.2021</a:t>
            </a:r>
            <a:endParaRPr lang="en-US" dirty="0"/>
          </a:p>
          <a:p>
            <a:pPr marL="45720" indent="0">
              <a:lnSpc>
                <a:spcPct val="120000"/>
              </a:lnSpc>
              <a:spcBef>
                <a:spcPts val="0"/>
              </a:spcBef>
              <a:buNone/>
            </a:pPr>
            <a:r>
              <a:rPr lang="ro-RO" dirty="0"/>
              <a:t>Activitate   </a:t>
            </a:r>
            <a:r>
              <a:rPr lang="ro-RO" dirty="0" smtClean="0"/>
              <a:t>     12-29.04.2021 </a:t>
            </a:r>
            <a:r>
              <a:rPr lang="ro-RO" dirty="0"/>
              <a:t>(3 săptămâni</a:t>
            </a:r>
            <a:r>
              <a:rPr lang="ro-RO" dirty="0" smtClean="0"/>
              <a:t>)</a:t>
            </a:r>
            <a:endParaRPr lang="ro-RO" dirty="0"/>
          </a:p>
          <a:p>
            <a:pPr marL="45720" indent="0">
              <a:lnSpc>
                <a:spcPct val="120000"/>
              </a:lnSpc>
              <a:spcBef>
                <a:spcPts val="0"/>
              </a:spcBef>
              <a:buNone/>
            </a:pPr>
            <a:r>
              <a:rPr lang="ro-RO" b="1" dirty="0" smtClean="0"/>
              <a:t>                         </a:t>
            </a:r>
            <a:r>
              <a:rPr lang="ro-RO" dirty="0" smtClean="0"/>
              <a:t>12-16.04.2021  ȘCOALA </a:t>
            </a:r>
            <a:r>
              <a:rPr lang="ro-RO" dirty="0"/>
              <a:t>ALTFEL  </a:t>
            </a:r>
            <a:endParaRPr lang="en-US" dirty="0"/>
          </a:p>
          <a:p>
            <a:pPr marL="45720" indent="0">
              <a:lnSpc>
                <a:spcPct val="120000"/>
              </a:lnSpc>
              <a:spcBef>
                <a:spcPts val="0"/>
              </a:spcBef>
              <a:buNone/>
            </a:pPr>
            <a:r>
              <a:rPr lang="ro-RO" b="1" dirty="0"/>
              <a:t>VACANŢĂ    30.04 - 9.05.2021</a:t>
            </a:r>
            <a:endParaRPr lang="en-US" dirty="0"/>
          </a:p>
          <a:p>
            <a:pPr marL="45720" indent="0">
              <a:lnSpc>
                <a:spcPct val="120000"/>
              </a:lnSpc>
              <a:spcBef>
                <a:spcPts val="0"/>
              </a:spcBef>
              <a:buNone/>
            </a:pPr>
            <a:r>
              <a:rPr lang="ro-RO" dirty="0"/>
              <a:t>Activitate       9.05- 04.06 / 18.06 / </a:t>
            </a:r>
            <a:r>
              <a:rPr lang="ro-RO" dirty="0" smtClean="0"/>
              <a:t>9.07.2021</a:t>
            </a:r>
          </a:p>
          <a:p>
            <a:pPr marL="45720" indent="0">
              <a:spcBef>
                <a:spcPts val="0"/>
              </a:spcBef>
              <a:buNone/>
            </a:pPr>
            <a:endParaRPr lang="ro-RO" b="1" dirty="0" smtClean="0"/>
          </a:p>
          <a:p>
            <a:pPr marL="45720" indent="0">
              <a:spcBef>
                <a:spcPts val="0"/>
              </a:spcBef>
              <a:buNone/>
            </a:pPr>
            <a:endParaRPr lang="ro-RO" b="1" dirty="0"/>
          </a:p>
          <a:p>
            <a:pPr marL="45720" indent="0">
              <a:spcBef>
                <a:spcPts val="0"/>
              </a:spcBef>
              <a:buNone/>
            </a:pPr>
            <a:endParaRPr lang="ro-RO" b="1" dirty="0"/>
          </a:p>
          <a:p>
            <a:pPr lvl="0">
              <a:spcBef>
                <a:spcPts val="0"/>
              </a:spcBef>
              <a:buFont typeface="Wingdings" panose="05000000000000000000" pitchFamily="2" charset="2"/>
              <a:buChar char="v"/>
            </a:pPr>
            <a:r>
              <a:rPr lang="ro-RO" dirty="0" smtClean="0"/>
              <a:t> </a:t>
            </a:r>
            <a:r>
              <a:rPr lang="ro-RO" b="1" u="sng" dirty="0" smtClean="0"/>
              <a:t>Cursuri </a:t>
            </a:r>
            <a:r>
              <a:rPr lang="ro-RO" b="1" u="sng" dirty="0"/>
              <a:t>frecvență redusă </a:t>
            </a:r>
            <a:r>
              <a:rPr lang="ro-RO" dirty="0"/>
              <a:t>: </a:t>
            </a:r>
            <a:r>
              <a:rPr lang="ro-RO" b="1" dirty="0"/>
              <a:t>22.02.2021- 12.03.2021</a:t>
            </a:r>
            <a:r>
              <a:rPr lang="ro-RO" dirty="0"/>
              <a:t> (3 săptămâni</a:t>
            </a:r>
            <a:r>
              <a:rPr lang="ro-RO" dirty="0" smtClean="0"/>
              <a:t>)</a:t>
            </a:r>
          </a:p>
          <a:p>
            <a:pPr marL="45720" lvl="0" indent="0">
              <a:spcBef>
                <a:spcPts val="0"/>
              </a:spcBef>
              <a:buNone/>
            </a:pPr>
            <a:endParaRPr lang="en-US" dirty="0"/>
          </a:p>
          <a:p>
            <a:pPr lvl="0">
              <a:spcBef>
                <a:spcPts val="0"/>
              </a:spcBef>
            </a:pPr>
            <a:r>
              <a:rPr lang="ro-RO" dirty="0"/>
              <a:t>Clasele a XIII-a vor desfășura activitatea fizic, la </a:t>
            </a:r>
            <a:r>
              <a:rPr lang="ro-RO" dirty="0" smtClean="0"/>
              <a:t>școală, conform orarului</a:t>
            </a:r>
            <a:endParaRPr lang="en-US" dirty="0"/>
          </a:p>
          <a:p>
            <a:pPr lvl="0">
              <a:spcBef>
                <a:spcPts val="0"/>
              </a:spcBef>
            </a:pPr>
            <a:r>
              <a:rPr lang="ro-RO" dirty="0"/>
              <a:t>Clasele IX-XII FR desfășoară activitatea online, sincron, conform orarului</a:t>
            </a:r>
            <a:endParaRPr lang="en-US" dirty="0"/>
          </a:p>
          <a:p>
            <a:pPr lvl="0">
              <a:spcBef>
                <a:spcPts val="0"/>
              </a:spcBef>
            </a:pPr>
            <a:r>
              <a:rPr lang="ro-RO" dirty="0"/>
              <a:t>Cooperare diriginte-profesori pentru definitivarea situației elevilor </a:t>
            </a:r>
            <a:r>
              <a:rPr lang="ro-RO" dirty="0" smtClean="0"/>
              <a:t>amânați</a:t>
            </a:r>
            <a:endParaRPr lang="en-US" dirty="0"/>
          </a:p>
          <a:p>
            <a:pPr marL="45720" indent="0">
              <a:spcBef>
                <a:spcPts val="0"/>
              </a:spcBef>
              <a:buNone/>
            </a:pPr>
            <a:endParaRPr lang="ro-RO" dirty="0" smtClean="0"/>
          </a:p>
          <a:p>
            <a:pPr marL="45720" indent="0">
              <a:spcBef>
                <a:spcPts val="0"/>
              </a:spcBef>
              <a:buNone/>
            </a:pPr>
            <a:endParaRPr lang="en-US" dirty="0"/>
          </a:p>
          <a:p>
            <a:pPr lvl="0">
              <a:spcBef>
                <a:spcPts val="0"/>
              </a:spcBef>
            </a:pPr>
            <a:r>
              <a:rPr lang="ro-RO" b="1" u="sng" dirty="0"/>
              <a:t>Simulări naționale </a:t>
            </a:r>
            <a:endParaRPr lang="ro-RO" b="1" u="sng" dirty="0" smtClean="0"/>
          </a:p>
          <a:p>
            <a:pPr marL="45720" lvl="0" indent="0">
              <a:spcBef>
                <a:spcPts val="0"/>
              </a:spcBef>
              <a:buNone/>
            </a:pPr>
            <a:endParaRPr lang="en-US" b="1" u="sng" dirty="0"/>
          </a:p>
          <a:p>
            <a:pPr lvl="0">
              <a:spcBef>
                <a:spcPts val="0"/>
              </a:spcBef>
            </a:pPr>
            <a:r>
              <a:rPr lang="ro-RO" b="1" dirty="0"/>
              <a:t>22 martie 2021</a:t>
            </a:r>
            <a:r>
              <a:rPr lang="ro-RO" dirty="0"/>
              <a:t>: Limba si literatura română</a:t>
            </a:r>
            <a:endParaRPr lang="en-US" dirty="0"/>
          </a:p>
          <a:p>
            <a:pPr>
              <a:spcBef>
                <a:spcPts val="0"/>
              </a:spcBef>
            </a:pPr>
            <a:r>
              <a:rPr lang="ro-RO" b="1" dirty="0"/>
              <a:t>23 martie 2021</a:t>
            </a:r>
            <a:r>
              <a:rPr lang="ro-RO" dirty="0"/>
              <a:t>: Proba obligatorie a profilului</a:t>
            </a:r>
            <a:endParaRPr lang="en-US" dirty="0"/>
          </a:p>
          <a:p>
            <a:pPr>
              <a:spcBef>
                <a:spcPts val="0"/>
              </a:spcBef>
            </a:pPr>
            <a:r>
              <a:rPr lang="ro-RO" b="1" dirty="0"/>
              <a:t>24 martie 2021</a:t>
            </a:r>
            <a:r>
              <a:rPr lang="ro-RO" dirty="0"/>
              <a:t>: Proba la alegere</a:t>
            </a:r>
            <a:endParaRPr lang="en-US" dirty="0"/>
          </a:p>
          <a:p>
            <a:pPr lvl="0">
              <a:spcBef>
                <a:spcPts val="0"/>
              </a:spcBef>
            </a:pPr>
            <a:r>
              <a:rPr lang="ro-RO" dirty="0"/>
              <a:t>Participă clasele a XII-a și a XII-a FR</a:t>
            </a:r>
            <a:endParaRPr lang="en-US" dirty="0"/>
          </a:p>
          <a:p>
            <a:pPr lvl="0">
              <a:spcBef>
                <a:spcPts val="0"/>
              </a:spcBef>
            </a:pPr>
            <a:r>
              <a:rPr lang="ro-RO" dirty="0"/>
              <a:t>Simulare la nivel de scoală- în luna mai 2021</a:t>
            </a:r>
            <a:endParaRPr lang="en-US" dirty="0"/>
          </a:p>
          <a:p>
            <a:pPr lvl="0">
              <a:spcBef>
                <a:spcPts val="0"/>
              </a:spcBef>
            </a:pPr>
            <a:r>
              <a:rPr lang="ro-RO" dirty="0"/>
              <a:t>Realizarea unei analize obiective privind rezultatele elevilor și intrarea lor în examenul de bacalaureat</a:t>
            </a:r>
            <a:endParaRPr lang="en-US" dirty="0"/>
          </a:p>
          <a:p>
            <a:pPr>
              <a:spcBef>
                <a:spcPts val="0"/>
              </a:spcBef>
              <a:buFont typeface="Wingdings" panose="05000000000000000000" pitchFamily="2" charset="2"/>
              <a:buChar char="v"/>
            </a:pPr>
            <a:endParaRPr lang="en-US" dirty="0"/>
          </a:p>
        </p:txBody>
      </p:sp>
    </p:spTree>
    <p:extLst>
      <p:ext uri="{BB962C8B-B14F-4D97-AF65-F5344CB8AC3E}">
        <p14:creationId xmlns:p14="http://schemas.microsoft.com/office/powerpoint/2010/main" val="915871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607952" y="690989"/>
            <a:ext cx="9509760" cy="4127627"/>
          </a:xfrm>
        </p:spPr>
        <p:txBody>
          <a:bodyPr/>
          <a:lstStyle/>
          <a:p>
            <a:pPr lvl="0">
              <a:spcBef>
                <a:spcPts val="0"/>
              </a:spcBef>
              <a:buFont typeface="Wingdings" panose="05000000000000000000" pitchFamily="2" charset="2"/>
              <a:buChar char="v"/>
            </a:pPr>
            <a:r>
              <a:rPr lang="ro-RO" dirty="0" smtClean="0"/>
              <a:t> </a:t>
            </a:r>
            <a:r>
              <a:rPr lang="ro-RO" b="1" u="sng" dirty="0" err="1" smtClean="0"/>
              <a:t>Sedința</a:t>
            </a:r>
            <a:r>
              <a:rPr lang="ro-RO" b="1" u="sng" dirty="0" smtClean="0"/>
              <a:t> </a:t>
            </a:r>
            <a:r>
              <a:rPr lang="ro-RO" b="1" u="sng" dirty="0"/>
              <a:t>părinții</a:t>
            </a:r>
            <a:r>
              <a:rPr lang="ro-RO" dirty="0"/>
              <a:t>: 29-01.04.2021 </a:t>
            </a:r>
            <a:endParaRPr lang="ro-RO" dirty="0" smtClean="0"/>
          </a:p>
          <a:p>
            <a:pPr marL="45720" lvl="0" indent="0">
              <a:spcBef>
                <a:spcPts val="0"/>
              </a:spcBef>
              <a:buNone/>
            </a:pPr>
            <a:endParaRPr lang="ro-RO" i="1" dirty="0"/>
          </a:p>
          <a:p>
            <a:pPr lvl="0">
              <a:spcBef>
                <a:spcPts val="0"/>
              </a:spcBef>
              <a:buFont typeface="Wingdings" panose="05000000000000000000" pitchFamily="2" charset="2"/>
              <a:buChar char="§"/>
            </a:pPr>
            <a:r>
              <a:rPr lang="ro-RO" dirty="0" smtClean="0"/>
              <a:t>Susținere </a:t>
            </a:r>
            <a:r>
              <a:rPr lang="ro-RO" dirty="0"/>
              <a:t>online</a:t>
            </a:r>
            <a:endParaRPr lang="en-US" dirty="0"/>
          </a:p>
          <a:p>
            <a:pPr lvl="0">
              <a:spcBef>
                <a:spcPts val="0"/>
              </a:spcBef>
            </a:pPr>
            <a:r>
              <a:rPr lang="ro-RO" dirty="0"/>
              <a:t>Prezentarea rezultate </a:t>
            </a:r>
            <a:r>
              <a:rPr lang="ro-RO" dirty="0" smtClean="0"/>
              <a:t>simulări </a:t>
            </a:r>
            <a:r>
              <a:rPr lang="ro-RO" dirty="0"/>
              <a:t>ș</a:t>
            </a:r>
            <a:r>
              <a:rPr lang="ro-RO" dirty="0" smtClean="0"/>
              <a:t>i </a:t>
            </a:r>
            <a:r>
              <a:rPr lang="ro-RO" dirty="0"/>
              <a:t>participare profesori care predau </a:t>
            </a:r>
            <a:r>
              <a:rPr lang="ro-RO" dirty="0" smtClean="0"/>
              <a:t>discipline </a:t>
            </a:r>
            <a:r>
              <a:rPr lang="ro-RO" dirty="0"/>
              <a:t>de bacalaureat</a:t>
            </a:r>
            <a:endParaRPr lang="en-US" dirty="0"/>
          </a:p>
          <a:p>
            <a:pPr lvl="0">
              <a:spcBef>
                <a:spcPts val="0"/>
              </a:spcBef>
            </a:pPr>
            <a:r>
              <a:rPr lang="ro-RO" dirty="0" smtClean="0"/>
              <a:t>Minimum </a:t>
            </a:r>
            <a:r>
              <a:rPr lang="ro-RO" dirty="0"/>
              <a:t>1 nota la fiecare disciplină/modul</a:t>
            </a:r>
            <a:endParaRPr lang="en-US" dirty="0"/>
          </a:p>
          <a:p>
            <a:pPr lvl="0">
              <a:spcBef>
                <a:spcPts val="0"/>
              </a:spcBef>
            </a:pPr>
            <a:r>
              <a:rPr lang="ro-RO" dirty="0"/>
              <a:t>Înainte de </a:t>
            </a:r>
            <a:r>
              <a:rPr lang="ro-RO" dirty="0" smtClean="0"/>
              <a:t>ședință, </a:t>
            </a:r>
            <a:r>
              <a:rPr lang="ro-RO" dirty="0"/>
              <a:t>comisia de verificare cataloage va întocmi un raport privind notarea ritmică</a:t>
            </a:r>
            <a:endParaRPr lang="en-US" dirty="0"/>
          </a:p>
          <a:p>
            <a:pPr>
              <a:spcBef>
                <a:spcPts val="0"/>
              </a:spcBef>
            </a:pPr>
            <a:endParaRPr lang="en-US" dirty="0"/>
          </a:p>
        </p:txBody>
      </p:sp>
    </p:spTree>
    <p:extLst>
      <p:ext uri="{BB962C8B-B14F-4D97-AF65-F5344CB8AC3E}">
        <p14:creationId xmlns:p14="http://schemas.microsoft.com/office/powerpoint/2010/main" val="734011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983" y="467360"/>
            <a:ext cx="11442357" cy="891883"/>
          </a:xfrm>
        </p:spPr>
        <p:txBody>
          <a:bodyPr/>
          <a:lstStyle/>
          <a:p>
            <a:r>
              <a:rPr lang="ro-RO" dirty="0" smtClean="0"/>
              <a:t>ARACIP - CEAC</a:t>
            </a:r>
            <a:endParaRPr lang="en-US" dirty="0"/>
          </a:p>
        </p:txBody>
      </p:sp>
      <p:sp>
        <p:nvSpPr>
          <p:cNvPr id="3" name="TextBox 2"/>
          <p:cNvSpPr txBox="1"/>
          <p:nvPr/>
        </p:nvSpPr>
        <p:spPr>
          <a:xfrm>
            <a:off x="832022" y="2586681"/>
            <a:ext cx="10758616" cy="369332"/>
          </a:xfrm>
          <a:prstGeom prst="rect">
            <a:avLst/>
          </a:prstGeom>
          <a:noFill/>
        </p:spPr>
        <p:txBody>
          <a:bodyPr wrap="square" rtlCol="0">
            <a:spAutoFit/>
          </a:bodyPr>
          <a:lstStyle/>
          <a:p>
            <a:r>
              <a:rPr lang="ro-RO" b="1" dirty="0" smtClean="0"/>
              <a:t>AUTORIZARE NIVEL GIMNAZIAL – DEPUNERE SOLICITARE PÂNĂ LA 31 MAI 2021</a:t>
            </a:r>
            <a:endParaRPr lang="en-US" b="1" dirty="0"/>
          </a:p>
        </p:txBody>
      </p:sp>
    </p:spTree>
    <p:extLst>
      <p:ext uri="{BB962C8B-B14F-4D97-AF65-F5344CB8AC3E}">
        <p14:creationId xmlns:p14="http://schemas.microsoft.com/office/powerpoint/2010/main" val="4072330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1120" y="467359"/>
            <a:ext cx="9509760" cy="3231429"/>
          </a:xfrm>
        </p:spPr>
        <p:txBody>
          <a:bodyPr/>
          <a:lstStyle/>
          <a:p>
            <a:r>
              <a:rPr lang="ro-RO" dirty="0" smtClean="0"/>
              <a:t>DIVERSE</a:t>
            </a:r>
            <a:br>
              <a:rPr lang="ro-RO" dirty="0" smtClean="0"/>
            </a:br>
            <a:r>
              <a:rPr lang="ro-RO" dirty="0"/>
              <a:t/>
            </a:r>
            <a:br>
              <a:rPr lang="ro-RO" dirty="0"/>
            </a:br>
            <a:endParaRPr lang="en-US" dirty="0"/>
          </a:p>
        </p:txBody>
      </p:sp>
    </p:spTree>
    <p:extLst>
      <p:ext uri="{BB962C8B-B14F-4D97-AF65-F5344CB8AC3E}">
        <p14:creationId xmlns:p14="http://schemas.microsoft.com/office/powerpoint/2010/main" val="275469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92915" y="83128"/>
            <a:ext cx="10329516" cy="6704056"/>
          </a:xfrm>
          <a:prstGeom prst="rect">
            <a:avLst/>
          </a:prstGeom>
        </p:spPr>
      </p:pic>
    </p:spTree>
    <p:extLst>
      <p:ext uri="{BB962C8B-B14F-4D97-AF65-F5344CB8AC3E}">
        <p14:creationId xmlns:p14="http://schemas.microsoft.com/office/powerpoint/2010/main" val="3219849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1784032" y="167322"/>
            <a:ext cx="9509760" cy="1233424"/>
          </a:xfrm>
        </p:spPr>
        <p:txBody>
          <a:bodyPr>
            <a:normAutofit/>
          </a:bodyPr>
          <a:lstStyle/>
          <a:p>
            <a:pPr lvl="0"/>
            <a:r>
              <a:rPr lang="ro-RO" sz="2800" dirty="0"/>
              <a:t>RESURSE </a:t>
            </a:r>
            <a:r>
              <a:rPr lang="ro-RO" sz="2800" dirty="0" smtClean="0"/>
              <a:t>UMANE</a:t>
            </a:r>
            <a:r>
              <a:rPr lang="en-US" sz="2800" dirty="0" smtClean="0"/>
              <a:t> - </a:t>
            </a:r>
            <a:r>
              <a:rPr lang="en-US" sz="2800" dirty="0"/>
              <a:t>ELEVI ŞI PREŞCOLARI</a:t>
            </a:r>
            <a:br>
              <a:rPr lang="en-US" sz="2800" dirty="0"/>
            </a:br>
            <a:endParaRPr lang="en-US" sz="2800" dirty="0"/>
          </a:p>
        </p:txBody>
      </p:sp>
      <p:sp>
        <p:nvSpPr>
          <p:cNvPr id="4" name="Dreptunghi 3"/>
          <p:cNvSpPr/>
          <p:nvPr/>
        </p:nvSpPr>
        <p:spPr>
          <a:xfrm>
            <a:off x="387178" y="1400746"/>
            <a:ext cx="11804822" cy="5374676"/>
          </a:xfrm>
          <a:prstGeom prst="rect">
            <a:avLst/>
          </a:prstGeom>
        </p:spPr>
        <p:txBody>
          <a:bodyPr wrap="square">
            <a:spAutoFit/>
          </a:bodyPr>
          <a:lstStyle/>
          <a:p>
            <a:r>
              <a:rPr lang="ro-RO" dirty="0"/>
              <a:t>STRUCTURA UNITĂŢII ŞCOLARE: </a:t>
            </a:r>
            <a:r>
              <a:rPr lang="ro-RO" b="1" dirty="0" smtClean="0"/>
              <a:t>76 </a:t>
            </a:r>
            <a:r>
              <a:rPr lang="ro-RO" b="1" dirty="0"/>
              <a:t>formaţiuni de </a:t>
            </a:r>
            <a:r>
              <a:rPr lang="ro-RO" b="1" dirty="0" smtClean="0"/>
              <a:t>studiu. </a:t>
            </a:r>
            <a:r>
              <a:rPr lang="ro-RO" b="1" dirty="0"/>
              <a:t>distribuite </a:t>
            </a:r>
            <a:r>
              <a:rPr lang="ro-RO" b="1" dirty="0" smtClean="0"/>
              <a:t>astfel:</a:t>
            </a:r>
            <a:endParaRPr lang="en-US" dirty="0"/>
          </a:p>
          <a:p>
            <a:pPr lvl="0"/>
            <a:endParaRPr lang="ro-RO" b="1" dirty="0" smtClean="0"/>
          </a:p>
          <a:p>
            <a:pPr lvl="0"/>
            <a:r>
              <a:rPr lang="ro-RO" b="1" dirty="0" smtClean="0"/>
              <a:t>Nivel </a:t>
            </a:r>
            <a:r>
              <a:rPr lang="ro-RO" b="1" dirty="0"/>
              <a:t>preşcolar – 9 grupe</a:t>
            </a:r>
            <a:r>
              <a:rPr lang="ro-RO" dirty="0"/>
              <a:t>:</a:t>
            </a:r>
            <a:endParaRPr lang="en-US" dirty="0"/>
          </a:p>
          <a:p>
            <a:pPr lvl="0"/>
            <a:r>
              <a:rPr lang="ro-RO" dirty="0"/>
              <a:t>Gradiniţă cu program normal – 3 grupe</a:t>
            </a:r>
            <a:endParaRPr lang="en-US" dirty="0"/>
          </a:p>
          <a:p>
            <a:pPr lvl="0"/>
            <a:r>
              <a:rPr lang="ro-RO" dirty="0"/>
              <a:t>Gradiniţă cu program prelungit – 6 grupe</a:t>
            </a:r>
            <a:endParaRPr lang="en-US" dirty="0"/>
          </a:p>
          <a:p>
            <a:r>
              <a:rPr lang="ro-RO" dirty="0"/>
              <a:t> </a:t>
            </a:r>
            <a:endParaRPr lang="en-US" dirty="0"/>
          </a:p>
          <a:p>
            <a:pPr lvl="0"/>
            <a:r>
              <a:rPr lang="ro-RO" b="1" dirty="0"/>
              <a:t>Nivel primar </a:t>
            </a:r>
            <a:r>
              <a:rPr lang="ro-RO" b="1" dirty="0" smtClean="0"/>
              <a:t>–</a:t>
            </a:r>
            <a:r>
              <a:rPr lang="en-US" b="1" dirty="0" smtClean="0"/>
              <a:t> 5 </a:t>
            </a:r>
            <a:r>
              <a:rPr lang="ro-RO" b="1" dirty="0" smtClean="0"/>
              <a:t>clase</a:t>
            </a:r>
            <a:r>
              <a:rPr lang="ro-RO" b="1" dirty="0"/>
              <a:t>:</a:t>
            </a:r>
            <a:endParaRPr lang="en-US" dirty="0"/>
          </a:p>
          <a:p>
            <a:pPr lvl="0"/>
            <a:r>
              <a:rPr lang="ro-RO" dirty="0"/>
              <a:t>Clasa pregătitoare – </a:t>
            </a:r>
            <a:r>
              <a:rPr lang="en-US" dirty="0" smtClean="0"/>
              <a:t>1</a:t>
            </a:r>
            <a:r>
              <a:rPr lang="ro-RO" dirty="0" smtClean="0"/>
              <a:t> </a:t>
            </a:r>
            <a:r>
              <a:rPr lang="ro-RO" dirty="0"/>
              <a:t>clasă</a:t>
            </a:r>
            <a:endParaRPr lang="en-US" dirty="0"/>
          </a:p>
          <a:p>
            <a:pPr lvl="0"/>
            <a:r>
              <a:rPr lang="ro-RO" dirty="0"/>
              <a:t>Clasa I – </a:t>
            </a:r>
            <a:r>
              <a:rPr lang="en-US" dirty="0" smtClean="0"/>
              <a:t>1</a:t>
            </a:r>
            <a:r>
              <a:rPr lang="ro-RO" dirty="0" smtClean="0"/>
              <a:t> clasă</a:t>
            </a:r>
            <a:endParaRPr lang="en-US" dirty="0" smtClean="0"/>
          </a:p>
          <a:p>
            <a:r>
              <a:rPr lang="ro-RO" dirty="0"/>
              <a:t>Clasa </a:t>
            </a:r>
            <a:r>
              <a:rPr lang="en-US" dirty="0" smtClean="0"/>
              <a:t>I</a:t>
            </a:r>
            <a:r>
              <a:rPr lang="ro-RO" dirty="0" smtClean="0"/>
              <a:t>I </a:t>
            </a:r>
            <a:r>
              <a:rPr lang="ro-RO" dirty="0"/>
              <a:t>– </a:t>
            </a:r>
            <a:r>
              <a:rPr lang="ro-RO" dirty="0" smtClean="0"/>
              <a:t>2 clase</a:t>
            </a:r>
          </a:p>
          <a:p>
            <a:pPr lvl="0"/>
            <a:r>
              <a:rPr lang="ro-RO" dirty="0"/>
              <a:t>Clasa </a:t>
            </a:r>
            <a:r>
              <a:rPr lang="ro-RO" dirty="0" smtClean="0"/>
              <a:t>III </a:t>
            </a:r>
            <a:r>
              <a:rPr lang="ro-RO" dirty="0"/>
              <a:t>– </a:t>
            </a:r>
            <a:r>
              <a:rPr lang="en-US" dirty="0"/>
              <a:t>1</a:t>
            </a:r>
            <a:r>
              <a:rPr lang="ro-RO" dirty="0"/>
              <a:t> clasă</a:t>
            </a:r>
            <a:endParaRPr lang="en-US" dirty="0"/>
          </a:p>
          <a:p>
            <a:endParaRPr lang="en-US" dirty="0"/>
          </a:p>
          <a:p>
            <a:pPr lvl="0"/>
            <a:endParaRPr lang="en-US" dirty="0"/>
          </a:p>
          <a:p>
            <a:r>
              <a:rPr lang="ro-RO" dirty="0"/>
              <a:t> </a:t>
            </a:r>
            <a:r>
              <a:rPr lang="ro-RO" b="1" dirty="0" smtClean="0"/>
              <a:t>Nivel </a:t>
            </a:r>
            <a:r>
              <a:rPr lang="ro-RO" b="1" dirty="0"/>
              <a:t>liceal de zi – </a:t>
            </a:r>
            <a:r>
              <a:rPr lang="ro-RO" b="1" dirty="0" smtClean="0"/>
              <a:t>31 </a:t>
            </a:r>
            <a:r>
              <a:rPr lang="ro-RO" b="1" dirty="0"/>
              <a:t>clase</a:t>
            </a:r>
            <a:endParaRPr lang="en-US" dirty="0"/>
          </a:p>
          <a:p>
            <a:pPr lvl="0"/>
            <a:r>
              <a:rPr lang="ro-RO" dirty="0" smtClean="0"/>
              <a:t>7 </a:t>
            </a:r>
            <a:r>
              <a:rPr lang="ro-RO" dirty="0"/>
              <a:t>clase a IX a</a:t>
            </a:r>
            <a:endParaRPr lang="en-US" dirty="0"/>
          </a:p>
          <a:p>
            <a:pPr lvl="0"/>
            <a:r>
              <a:rPr lang="ro-RO" dirty="0"/>
              <a:t>8 clase a X a</a:t>
            </a:r>
            <a:endParaRPr lang="en-US" dirty="0"/>
          </a:p>
          <a:p>
            <a:pPr lvl="0"/>
            <a:r>
              <a:rPr lang="en-US" dirty="0" smtClean="0"/>
              <a:t>8</a:t>
            </a:r>
            <a:r>
              <a:rPr lang="ro-RO" dirty="0" smtClean="0"/>
              <a:t> </a:t>
            </a:r>
            <a:r>
              <a:rPr lang="ro-RO" dirty="0"/>
              <a:t>clase a XI a</a:t>
            </a:r>
            <a:endParaRPr lang="en-US" dirty="0"/>
          </a:p>
          <a:p>
            <a:pPr lvl="0"/>
            <a:r>
              <a:rPr lang="ro-RO" dirty="0"/>
              <a:t>8</a:t>
            </a:r>
            <a:r>
              <a:rPr lang="ro-RO" dirty="0" smtClean="0"/>
              <a:t> </a:t>
            </a:r>
            <a:r>
              <a:rPr lang="ro-RO" dirty="0"/>
              <a:t>clase a XII a</a:t>
            </a:r>
            <a:endParaRPr lang="en-US" dirty="0"/>
          </a:p>
          <a:p>
            <a:pPr marL="914400">
              <a:lnSpc>
                <a:spcPct val="107000"/>
              </a:lnSpc>
              <a:spcAft>
                <a:spcPts val="0"/>
              </a:spcAft>
            </a:pPr>
            <a:r>
              <a:rPr lang="ro-RO" dirty="0" smtClean="0">
                <a:latin typeface="Times New Roman" panose="02020603050405020304" pitchFamily="18" charset="0"/>
                <a:ea typeface="Calibri" panose="020F0502020204030204" pitchFamily="34" charset="0"/>
                <a:cs typeface="Times New Roman" panose="02020603050405020304" pitchFamily="18" charset="0"/>
              </a:rPr>
              <a:t> </a:t>
            </a:r>
            <a:endParaRPr lang="en-US" sz="1600" dirty="0" smtClean="0">
              <a:latin typeface="Calibri" panose="020F0502020204030204" pitchFamily="34" charset="0"/>
              <a:ea typeface="Calibri" panose="020F0502020204030204" pitchFamily="34" charset="0"/>
              <a:cs typeface="Times New Roman" panose="02020603050405020304" pitchFamily="18" charset="0"/>
            </a:endParaRPr>
          </a:p>
        </p:txBody>
      </p:sp>
      <p:sp>
        <p:nvSpPr>
          <p:cNvPr id="5" name="Dreptunghi 4"/>
          <p:cNvSpPr/>
          <p:nvPr/>
        </p:nvSpPr>
        <p:spPr>
          <a:xfrm>
            <a:off x="5881688" y="1776990"/>
            <a:ext cx="6096000" cy="4820679"/>
          </a:xfrm>
          <a:prstGeom prst="rect">
            <a:avLst/>
          </a:prstGeom>
        </p:spPr>
        <p:txBody>
          <a:bodyPr>
            <a:spAutoFit/>
          </a:bodyPr>
          <a:lstStyle/>
          <a:p>
            <a:pPr marL="914400">
              <a:lnSpc>
                <a:spcPct val="107000"/>
              </a:lnSpc>
              <a:spcAft>
                <a:spcPts val="0"/>
              </a:spcAft>
            </a:pPr>
            <a:r>
              <a:rPr lang="ro-RO" dirty="0">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lvl="0"/>
            <a:r>
              <a:rPr lang="ro-RO" b="1" dirty="0"/>
              <a:t>Nivel liceal cu frecvenţă redusă – 15 clase</a:t>
            </a:r>
            <a:endParaRPr lang="en-US" dirty="0"/>
          </a:p>
          <a:p>
            <a:pPr lvl="0"/>
            <a:r>
              <a:rPr lang="ro-RO" dirty="0"/>
              <a:t>3 clase a IX a</a:t>
            </a:r>
            <a:endParaRPr lang="en-US" dirty="0"/>
          </a:p>
          <a:p>
            <a:pPr lvl="0"/>
            <a:r>
              <a:rPr lang="ro-RO" dirty="0"/>
              <a:t>3 clase a X a</a:t>
            </a:r>
            <a:endParaRPr lang="en-US" dirty="0"/>
          </a:p>
          <a:p>
            <a:pPr lvl="0"/>
            <a:r>
              <a:rPr lang="ro-RO" dirty="0"/>
              <a:t>3 clase a XI a</a:t>
            </a:r>
            <a:endParaRPr lang="en-US" dirty="0"/>
          </a:p>
          <a:p>
            <a:pPr lvl="0"/>
            <a:r>
              <a:rPr lang="ro-RO" dirty="0"/>
              <a:t>3 clase a XII a</a:t>
            </a:r>
            <a:endParaRPr lang="en-US" dirty="0"/>
          </a:p>
          <a:p>
            <a:pPr lvl="0"/>
            <a:r>
              <a:rPr lang="ro-RO" dirty="0"/>
              <a:t>3 clase a XIII a</a:t>
            </a:r>
            <a:endParaRPr lang="en-US" dirty="0"/>
          </a:p>
          <a:p>
            <a:r>
              <a:rPr lang="ro-RO" dirty="0"/>
              <a:t> </a:t>
            </a:r>
            <a:endParaRPr lang="en-US" dirty="0"/>
          </a:p>
          <a:p>
            <a:pPr lvl="0"/>
            <a:r>
              <a:rPr lang="ro-RO" b="1" dirty="0"/>
              <a:t>Nivel profesional – </a:t>
            </a:r>
            <a:r>
              <a:rPr lang="ro-RO" b="1" dirty="0" smtClean="0"/>
              <a:t>12 </a:t>
            </a:r>
            <a:r>
              <a:rPr lang="ro-RO" b="1" dirty="0"/>
              <a:t>clase</a:t>
            </a:r>
            <a:endParaRPr lang="en-US" dirty="0"/>
          </a:p>
          <a:p>
            <a:pPr lvl="0"/>
            <a:r>
              <a:rPr lang="ro-RO" dirty="0" smtClean="0"/>
              <a:t>5 </a:t>
            </a:r>
            <a:r>
              <a:rPr lang="ro-RO" dirty="0"/>
              <a:t>clase a IX a</a:t>
            </a:r>
            <a:endParaRPr lang="en-US" dirty="0"/>
          </a:p>
          <a:p>
            <a:pPr lvl="0"/>
            <a:r>
              <a:rPr lang="ro-RO" dirty="0" smtClean="0"/>
              <a:t>3 </a:t>
            </a:r>
            <a:r>
              <a:rPr lang="ro-RO" dirty="0"/>
              <a:t>clase a X a</a:t>
            </a:r>
            <a:endParaRPr lang="en-US" dirty="0"/>
          </a:p>
          <a:p>
            <a:pPr lvl="0"/>
            <a:r>
              <a:rPr lang="ro-RO" dirty="0"/>
              <a:t>4 clase a XI a</a:t>
            </a:r>
            <a:endParaRPr lang="en-US" dirty="0"/>
          </a:p>
          <a:p>
            <a:r>
              <a:rPr lang="ro-RO" dirty="0"/>
              <a:t> </a:t>
            </a:r>
            <a:endParaRPr lang="en-US" dirty="0"/>
          </a:p>
          <a:p>
            <a:pPr lvl="0"/>
            <a:r>
              <a:rPr lang="ro-RO" b="1" dirty="0"/>
              <a:t>Nivel postliceal – 4 clase</a:t>
            </a:r>
            <a:endParaRPr lang="en-US" dirty="0"/>
          </a:p>
          <a:p>
            <a:pPr lvl="0"/>
            <a:r>
              <a:rPr lang="ro-RO" dirty="0"/>
              <a:t>2 clase anul I</a:t>
            </a:r>
            <a:endParaRPr lang="en-US" dirty="0"/>
          </a:p>
          <a:p>
            <a:pPr lvl="0"/>
            <a:r>
              <a:rPr lang="ro-RO" dirty="0"/>
              <a:t>2 clasa anul II</a:t>
            </a:r>
            <a:endParaRPr lang="en-US" dirty="0"/>
          </a:p>
          <a:p>
            <a:r>
              <a:rPr lang="ro-RO" dirty="0"/>
              <a:t> </a:t>
            </a:r>
            <a:endParaRPr lang="en-US" dirty="0"/>
          </a:p>
        </p:txBody>
      </p:sp>
    </p:spTree>
    <p:extLst>
      <p:ext uri="{BB962C8B-B14F-4D97-AF65-F5344CB8AC3E}">
        <p14:creationId xmlns:p14="http://schemas.microsoft.com/office/powerpoint/2010/main" val="4287021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704723" y="706841"/>
            <a:ext cx="8653277" cy="487506"/>
          </a:xfrm>
          <a:prstGeom prst="rect">
            <a:avLst/>
          </a:prstGeom>
        </p:spPr>
        <p:txBody>
          <a:bodyPr wrap="square">
            <a:spAutoFit/>
          </a:bodyPr>
          <a:lstStyle/>
          <a:p>
            <a:pPr marL="914400">
              <a:lnSpc>
                <a:spcPct val="107000"/>
              </a:lnSpc>
              <a:spcAft>
                <a:spcPts val="800"/>
              </a:spcAft>
            </a:pPr>
            <a:r>
              <a:rPr lang="ro-RO" sz="2400" b="1" dirty="0">
                <a:latin typeface="Times New Roman" panose="02020603050405020304" pitchFamily="18" charset="0"/>
                <a:ea typeface="Calibri" panose="020F0502020204030204" pitchFamily="34" charset="0"/>
                <a:cs typeface="Times New Roman" panose="02020603050405020304" pitchFamily="18" charset="0"/>
              </a:rPr>
              <a:t>DATE </a:t>
            </a:r>
            <a:r>
              <a:rPr lang="ro-RO" sz="2400" b="1" dirty="0" smtClean="0">
                <a:latin typeface="Times New Roman" panose="02020603050405020304" pitchFamily="18" charset="0"/>
                <a:ea typeface="Calibri" panose="020F0502020204030204" pitchFamily="34" charset="0"/>
                <a:cs typeface="Times New Roman" panose="02020603050405020304" pitchFamily="18" charset="0"/>
              </a:rPr>
              <a:t>STATISTICE LA SFÂRŞITUL SEMESTRULUI 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262502690"/>
              </p:ext>
            </p:extLst>
          </p:nvPr>
        </p:nvGraphicFramePr>
        <p:xfrm>
          <a:off x="631763" y="1687483"/>
          <a:ext cx="11238811" cy="4480564"/>
        </p:xfrm>
        <a:graphic>
          <a:graphicData uri="http://schemas.openxmlformats.org/drawingml/2006/table">
            <a:tbl>
              <a:tblPr/>
              <a:tblGrid>
                <a:gridCol w="1851576">
                  <a:extLst>
                    <a:ext uri="{9D8B030D-6E8A-4147-A177-3AD203B41FA5}">
                      <a16:colId xmlns:a16="http://schemas.microsoft.com/office/drawing/2014/main" val="2732120774"/>
                    </a:ext>
                  </a:extLst>
                </a:gridCol>
                <a:gridCol w="694803">
                  <a:extLst>
                    <a:ext uri="{9D8B030D-6E8A-4147-A177-3AD203B41FA5}">
                      <a16:colId xmlns:a16="http://schemas.microsoft.com/office/drawing/2014/main" val="4261800138"/>
                    </a:ext>
                  </a:extLst>
                </a:gridCol>
                <a:gridCol w="739152">
                  <a:extLst>
                    <a:ext uri="{9D8B030D-6E8A-4147-A177-3AD203B41FA5}">
                      <a16:colId xmlns:a16="http://schemas.microsoft.com/office/drawing/2014/main" val="1799445179"/>
                    </a:ext>
                  </a:extLst>
                </a:gridCol>
                <a:gridCol w="872200">
                  <a:extLst>
                    <a:ext uri="{9D8B030D-6E8A-4147-A177-3AD203B41FA5}">
                      <a16:colId xmlns:a16="http://schemas.microsoft.com/office/drawing/2014/main" val="4160550748"/>
                    </a:ext>
                  </a:extLst>
                </a:gridCol>
                <a:gridCol w="872200">
                  <a:extLst>
                    <a:ext uri="{9D8B030D-6E8A-4147-A177-3AD203B41FA5}">
                      <a16:colId xmlns:a16="http://schemas.microsoft.com/office/drawing/2014/main" val="577569436"/>
                    </a:ext>
                  </a:extLst>
                </a:gridCol>
                <a:gridCol w="739152">
                  <a:extLst>
                    <a:ext uri="{9D8B030D-6E8A-4147-A177-3AD203B41FA5}">
                      <a16:colId xmlns:a16="http://schemas.microsoft.com/office/drawing/2014/main" val="958145334"/>
                    </a:ext>
                  </a:extLst>
                </a:gridCol>
                <a:gridCol w="1079162">
                  <a:extLst>
                    <a:ext uri="{9D8B030D-6E8A-4147-A177-3AD203B41FA5}">
                      <a16:colId xmlns:a16="http://schemas.microsoft.com/office/drawing/2014/main" val="4218355035"/>
                    </a:ext>
                  </a:extLst>
                </a:gridCol>
                <a:gridCol w="709587">
                  <a:extLst>
                    <a:ext uri="{9D8B030D-6E8A-4147-A177-3AD203B41FA5}">
                      <a16:colId xmlns:a16="http://schemas.microsoft.com/office/drawing/2014/main" val="1737713374"/>
                    </a:ext>
                  </a:extLst>
                </a:gridCol>
                <a:gridCol w="709587">
                  <a:extLst>
                    <a:ext uri="{9D8B030D-6E8A-4147-A177-3AD203B41FA5}">
                      <a16:colId xmlns:a16="http://schemas.microsoft.com/office/drawing/2014/main" val="2357811133"/>
                    </a:ext>
                  </a:extLst>
                </a:gridCol>
                <a:gridCol w="576539">
                  <a:extLst>
                    <a:ext uri="{9D8B030D-6E8A-4147-A177-3AD203B41FA5}">
                      <a16:colId xmlns:a16="http://schemas.microsoft.com/office/drawing/2014/main" val="1282884108"/>
                    </a:ext>
                  </a:extLst>
                </a:gridCol>
                <a:gridCol w="576539">
                  <a:extLst>
                    <a:ext uri="{9D8B030D-6E8A-4147-A177-3AD203B41FA5}">
                      <a16:colId xmlns:a16="http://schemas.microsoft.com/office/drawing/2014/main" val="3406745284"/>
                    </a:ext>
                  </a:extLst>
                </a:gridCol>
                <a:gridCol w="561755">
                  <a:extLst>
                    <a:ext uri="{9D8B030D-6E8A-4147-A177-3AD203B41FA5}">
                      <a16:colId xmlns:a16="http://schemas.microsoft.com/office/drawing/2014/main" val="3063956432"/>
                    </a:ext>
                  </a:extLst>
                </a:gridCol>
                <a:gridCol w="546972">
                  <a:extLst>
                    <a:ext uri="{9D8B030D-6E8A-4147-A177-3AD203B41FA5}">
                      <a16:colId xmlns:a16="http://schemas.microsoft.com/office/drawing/2014/main" val="3585269489"/>
                    </a:ext>
                  </a:extLst>
                </a:gridCol>
                <a:gridCol w="709587">
                  <a:extLst>
                    <a:ext uri="{9D8B030D-6E8A-4147-A177-3AD203B41FA5}">
                      <a16:colId xmlns:a16="http://schemas.microsoft.com/office/drawing/2014/main" val="2256985584"/>
                    </a:ext>
                  </a:extLst>
                </a:gridCol>
              </a:tblGrid>
              <a:tr h="570502">
                <a:tc rowSpan="2">
                  <a:txBody>
                    <a:bodyPr/>
                    <a:lstStyle/>
                    <a:p>
                      <a:pPr algn="ctr" fontAlgn="ctr"/>
                      <a:r>
                        <a:rPr lang="en-US" sz="1000" b="1" i="0" u="none" strike="noStrike" dirty="0">
                          <a:solidFill>
                            <a:srgbClr val="000000"/>
                          </a:solidFill>
                          <a:effectLst/>
                          <a:latin typeface="Arial" panose="020B0604020202020204" pitchFamily="34" charset="0"/>
                        </a:rPr>
                        <a: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fr-FR" sz="1000" b="1" i="0" u="none" strike="noStrike">
                          <a:solidFill>
                            <a:srgbClr val="000000"/>
                          </a:solidFill>
                          <a:effectLst/>
                          <a:latin typeface="Arial" panose="020B0604020202020204" pitchFamily="34" charset="0"/>
                        </a:rPr>
                        <a:t>Elevi înscrişi la început de an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it-IT" sz="1000" b="1" i="0" u="none" strike="noStrike">
                          <a:solidFill>
                            <a:srgbClr val="000000"/>
                          </a:solidFill>
                          <a:effectLst/>
                          <a:latin typeface="Arial" panose="020B0604020202020204" pitchFamily="34" charset="0"/>
                        </a:rPr>
                        <a:t>Elevi rămaşi la sfârşitul semestrului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gridSpan="3">
                  <a:txBody>
                    <a:bodyPr/>
                    <a:lstStyle/>
                    <a:p>
                      <a:pPr algn="ctr" fontAlgn="ctr"/>
                      <a:r>
                        <a:rPr lang="en-US" sz="1000" b="1" i="0" u="none" strike="noStrike">
                          <a:solidFill>
                            <a:srgbClr val="000000"/>
                          </a:solidFill>
                          <a:effectLst/>
                          <a:latin typeface="Arial" panose="020B0604020202020204" pitchFamily="34" charset="0"/>
                        </a:rPr>
                        <a:t>Mişcarea elevilor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n-US"/>
                    </a:p>
                  </a:txBody>
                  <a:tcPr/>
                </a:tc>
                <a:tc hMerge="1">
                  <a:txBody>
                    <a:bodyPr/>
                    <a:lstStyle/>
                    <a:p>
                      <a:endParaRPr lang="en-US"/>
                    </a:p>
                  </a:txBody>
                  <a:tcPr/>
                </a:tc>
                <a:tc rowSpan="2">
                  <a:txBody>
                    <a:bodyPr/>
                    <a:lstStyle/>
                    <a:p>
                      <a:pPr algn="ctr" fontAlgn="ctr"/>
                      <a:r>
                        <a:rPr lang="en-US" sz="1000" b="1" i="0" u="none" strike="noStrike">
                          <a:solidFill>
                            <a:srgbClr val="000000"/>
                          </a:solidFill>
                          <a:effectLst/>
                          <a:latin typeface="Arial" panose="020B0604020202020204" pitchFamily="34" charset="0"/>
                        </a:rPr>
                        <a:t>Exmatriculaţi</a:t>
                      </a:r>
                      <a:br>
                        <a:rPr lang="en-US" sz="1000" b="1" i="0" u="none" strike="noStrike">
                          <a:solidFill>
                            <a:srgbClr val="000000"/>
                          </a:solidFill>
                          <a:effectLst/>
                          <a:latin typeface="Arial" panose="020B0604020202020204" pitchFamily="34" charset="0"/>
                        </a:rPr>
                      </a:br>
                      <a:r>
                        <a:rPr lang="en-US" sz="1000" b="1" i="0" u="none" strike="noStrike">
                          <a:solidFill>
                            <a:srgbClr val="000000"/>
                          </a:solidFill>
                          <a:effectLst/>
                          <a:latin typeface="Arial" panose="020B0604020202020204" pitchFamily="34" charset="0"/>
                        </a:rPr>
                        <a:t> pentru absente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1000" b="1" i="0" u="none" strike="noStrike">
                          <a:solidFill>
                            <a:srgbClr val="000000"/>
                          </a:solidFill>
                          <a:effectLst/>
                          <a:latin typeface="Arial" panose="020B0604020202020204" pitchFamily="34" charset="0"/>
                        </a:rPr>
                        <a:t>Numar elevi promovaţi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rowSpan="2">
                  <a:txBody>
                    <a:bodyPr/>
                    <a:lstStyle/>
                    <a:p>
                      <a:pPr algn="ctr" fontAlgn="ctr"/>
                      <a:r>
                        <a:rPr lang="en-US" sz="1000" b="1" i="0" u="none" strike="noStrike">
                          <a:solidFill>
                            <a:srgbClr val="000000"/>
                          </a:solidFill>
                          <a:effectLst/>
                          <a:latin typeface="Arial" panose="020B0604020202020204" pitchFamily="34" charset="0"/>
                        </a:rPr>
                        <a:t>Total promovaţi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gridSpan="4">
                  <a:txBody>
                    <a:bodyPr/>
                    <a:lstStyle/>
                    <a:p>
                      <a:pPr algn="ctr" fontAlgn="ctr"/>
                      <a:r>
                        <a:rPr lang="en-US" sz="1000" b="1" i="0" u="none" strike="noStrike">
                          <a:solidFill>
                            <a:srgbClr val="000000"/>
                          </a:solidFill>
                          <a:effectLst/>
                          <a:latin typeface="Arial" panose="020B0604020202020204" pitchFamily="34" charset="0"/>
                        </a:rPr>
                        <a:t>Corigenţi la: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algn="ctr" fontAlgn="ctr"/>
                      <a:r>
                        <a:rPr lang="en-US" sz="1000" b="1" i="0" u="none" strike="noStrike" dirty="0">
                          <a:solidFill>
                            <a:srgbClr val="000000"/>
                          </a:solidFill>
                          <a:effectLst/>
                          <a:latin typeface="Arial" panose="020B0604020202020204" pitchFamily="34" charset="0"/>
                        </a:rPr>
                        <a:t>Cu </a:t>
                      </a:r>
                      <a:r>
                        <a:rPr lang="en-US" sz="1000" b="1" i="0" u="none" strike="noStrike" dirty="0" err="1">
                          <a:solidFill>
                            <a:srgbClr val="000000"/>
                          </a:solidFill>
                          <a:effectLst/>
                          <a:latin typeface="Arial" panose="020B0604020202020204" pitchFamily="34" charset="0"/>
                        </a:rPr>
                        <a:t>situatia</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şcolara</a:t>
                      </a:r>
                      <a:r>
                        <a:rPr lang="en-US" sz="1000" b="1" i="0" u="none" strike="noStrike" dirty="0">
                          <a:solidFill>
                            <a:srgbClr val="000000"/>
                          </a:solidFill>
                          <a:effectLst/>
                          <a:latin typeface="Arial" panose="020B0604020202020204" pitchFamily="34" charset="0"/>
                        </a:rPr>
                        <a:t> </a:t>
                      </a:r>
                      <a:r>
                        <a:rPr lang="en-US" sz="1000" b="1" i="0" u="none" strike="noStrike" dirty="0" err="1">
                          <a:solidFill>
                            <a:srgbClr val="000000"/>
                          </a:solidFill>
                          <a:effectLst/>
                          <a:latin typeface="Arial" panose="020B0604020202020204" pitchFamily="34" charset="0"/>
                        </a:rPr>
                        <a:t>neîncheiată</a:t>
                      </a:r>
                      <a:endParaRPr lang="en-US" sz="1000" b="1"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3744487697"/>
                  </a:ext>
                </a:extLst>
              </a:tr>
              <a:tr h="1577742">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1000" b="1" i="0" u="none" strike="noStrike">
                          <a:solidFill>
                            <a:srgbClr val="000000"/>
                          </a:solidFill>
                          <a:effectLst/>
                          <a:latin typeface="Arial" panose="020B0604020202020204" pitchFamily="34" charset="0"/>
                        </a:rPr>
                        <a:t>Plecaţi in judet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it-IT" sz="1000" b="1" i="0" u="none" strike="noStrike">
                          <a:solidFill>
                            <a:srgbClr val="000000"/>
                          </a:solidFill>
                          <a:effectLst/>
                          <a:latin typeface="Arial" panose="020B0604020202020204" pitchFamily="34" charset="0"/>
                        </a:rPr>
                        <a:t>Plecaţi in strainatate sau retrasi</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000" b="1" i="0" u="none" strike="noStrike">
                          <a:solidFill>
                            <a:srgbClr val="000000"/>
                          </a:solidFill>
                          <a:effectLst/>
                          <a:latin typeface="Arial" panose="020B0604020202020204" pitchFamily="34" charset="0"/>
                        </a:rPr>
                        <a:t>Veniţi din judet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1000" b="1" i="0" u="none" strike="noStrike">
                          <a:solidFill>
                            <a:srgbClr val="000000"/>
                          </a:solidFill>
                          <a:effectLst/>
                          <a:latin typeface="Arial" panose="020B0604020202020204" pitchFamily="34" charset="0"/>
                        </a:rPr>
                        <a:t>1 obiect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000" b="1" i="0" u="none" strike="noStrike">
                          <a:solidFill>
                            <a:srgbClr val="000000"/>
                          </a:solidFill>
                          <a:effectLst/>
                          <a:latin typeface="Arial" panose="020B0604020202020204" pitchFamily="34" charset="0"/>
                        </a:rPr>
                        <a:t>2 obiecte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000" b="1" i="0" u="none" strike="noStrike">
                          <a:solidFill>
                            <a:srgbClr val="000000"/>
                          </a:solidFill>
                          <a:effectLst/>
                          <a:latin typeface="Arial" panose="020B0604020202020204" pitchFamily="34" charset="0"/>
                        </a:rPr>
                        <a:t>3 obiecte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000" b="1" i="0" u="none" strike="noStrike">
                          <a:solidFill>
                            <a:srgbClr val="000000"/>
                          </a:solidFill>
                          <a:effectLst/>
                          <a:latin typeface="Arial" panose="020B0604020202020204" pitchFamily="34" charset="0"/>
                        </a:rPr>
                        <a:t>4 obiecte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vMerge="1">
                  <a:txBody>
                    <a:bodyPr/>
                    <a:lstStyle/>
                    <a:p>
                      <a:endParaRPr lang="en-US"/>
                    </a:p>
                  </a:txBody>
                  <a:tcPr/>
                </a:tc>
                <a:extLst>
                  <a:ext uri="{0D108BD9-81ED-4DB2-BD59-A6C34878D82A}">
                    <a16:rowId xmlns:a16="http://schemas.microsoft.com/office/drawing/2014/main" val="1407257842"/>
                  </a:ext>
                </a:extLst>
              </a:tr>
              <a:tr h="291540">
                <a:tc>
                  <a:txBody>
                    <a:bodyPr/>
                    <a:lstStyle/>
                    <a:p>
                      <a:pPr algn="l" fontAlgn="b"/>
                      <a:r>
                        <a:rPr lang="en-US" sz="1000" b="0" i="0" u="none" strike="noStrike" dirty="0" err="1">
                          <a:effectLst/>
                          <a:latin typeface="Arial" panose="020B0604020202020204" pitchFamily="34" charset="0"/>
                        </a:rPr>
                        <a:t>Preşcolar</a:t>
                      </a:r>
                      <a:r>
                        <a:rPr lang="en-US" sz="1000" b="0" i="0" u="none" strike="noStrike" dirty="0">
                          <a:effectLst/>
                          <a:latin typeface="Arial" panose="020B0604020202020204" pitchFamily="34" charset="0"/>
                        </a:rPr>
                        <a:t> 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Arial" panose="020B0604020202020204" pitchFamily="34" charset="0"/>
                        </a:rPr>
                        <a:t>199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193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193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9549570"/>
                  </a:ext>
                </a:extLst>
              </a:tr>
              <a:tr h="291540">
                <a:tc>
                  <a:txBody>
                    <a:bodyPr/>
                    <a:lstStyle/>
                    <a:p>
                      <a:pPr algn="l" fontAlgn="b"/>
                      <a:r>
                        <a:rPr lang="en-US" sz="1000" b="0" i="0" u="none" strike="noStrike">
                          <a:effectLst/>
                          <a:latin typeface="Arial" panose="020B0604020202020204" pitchFamily="34" charset="0"/>
                        </a:rPr>
                        <a:t>Primar TOTAL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Arial" panose="020B0604020202020204" pitchFamily="34" charset="0"/>
                        </a:rPr>
                        <a:t>134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132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132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3570134"/>
                  </a:ext>
                </a:extLst>
              </a:tr>
              <a:tr h="291540">
                <a:tc>
                  <a:txBody>
                    <a:bodyPr/>
                    <a:lstStyle/>
                    <a:p>
                      <a:pPr algn="l" fontAlgn="b"/>
                      <a:r>
                        <a:rPr lang="en-US" sz="1000" b="0" i="0" u="none" strike="noStrike">
                          <a:effectLst/>
                          <a:latin typeface="Arial" panose="020B0604020202020204" pitchFamily="34" charset="0"/>
                        </a:rPr>
                        <a:t>Liceal ZI cls IX-XII/XIII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Arial" panose="020B0604020202020204" pitchFamily="34" charset="0"/>
                        </a:rPr>
                        <a:t>880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872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731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83.83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96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0207822"/>
                  </a:ext>
                </a:extLst>
              </a:tr>
              <a:tr h="291540">
                <a:tc>
                  <a:txBody>
                    <a:bodyPr/>
                    <a:lstStyle/>
                    <a:p>
                      <a:pPr algn="l" fontAlgn="b"/>
                      <a:r>
                        <a:rPr lang="en-US" sz="1000" b="0" i="0" u="none" strike="noStrike">
                          <a:effectLst/>
                          <a:latin typeface="Arial" panose="020B0604020202020204" pitchFamily="34" charset="0"/>
                        </a:rPr>
                        <a:t>Liceal frecventa redusa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Arial" panose="020B0604020202020204" pitchFamily="34" charset="0"/>
                        </a:rPr>
                        <a:t>518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470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448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95.32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1276093"/>
                  </a:ext>
                </a:extLst>
              </a:tr>
              <a:tr h="291540">
                <a:tc>
                  <a:txBody>
                    <a:bodyPr/>
                    <a:lstStyle/>
                    <a:p>
                      <a:pPr algn="l" fontAlgn="b"/>
                      <a:r>
                        <a:rPr lang="en-US" sz="1000" b="0" i="0" u="none" strike="noStrike">
                          <a:effectLst/>
                          <a:latin typeface="Arial" panose="020B0604020202020204" pitchFamily="34" charset="0"/>
                        </a:rPr>
                        <a:t>Profesional 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Arial" panose="020B0604020202020204" pitchFamily="34" charset="0"/>
                        </a:rPr>
                        <a:t>326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321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277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86.29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0041685"/>
                  </a:ext>
                </a:extLst>
              </a:tr>
              <a:tr h="291540">
                <a:tc>
                  <a:txBody>
                    <a:bodyPr/>
                    <a:lstStyle/>
                    <a:p>
                      <a:pPr algn="l" fontAlgn="b"/>
                      <a:r>
                        <a:rPr lang="en-US" sz="1000" b="0" i="0" u="none" strike="noStrike">
                          <a:effectLst/>
                          <a:latin typeface="Arial" panose="020B0604020202020204" pitchFamily="34" charset="0"/>
                        </a:rPr>
                        <a:t>Postliceal şcoli postliceale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Arial" panose="020B0604020202020204" pitchFamily="34" charset="0"/>
                        </a:rPr>
                        <a:t>64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64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64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5178379"/>
                  </a:ext>
                </a:extLst>
              </a:tr>
              <a:tr h="291540">
                <a:tc>
                  <a:txBody>
                    <a:bodyPr/>
                    <a:lstStyle/>
                    <a:p>
                      <a:pPr algn="l" fontAlgn="b"/>
                      <a:r>
                        <a:rPr lang="en-US" sz="1000" b="0" i="0" u="none" strike="noStrike">
                          <a:effectLst/>
                          <a:latin typeface="Arial" panose="020B0604020202020204" pitchFamily="34" charset="0"/>
                        </a:rPr>
                        <a:t>Postliceal şcoli de maiştri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effectLst/>
                          <a:latin typeface="Arial" panose="020B0604020202020204" pitchFamily="34" charset="0"/>
                        </a:rPr>
                        <a:t>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53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2293737"/>
                  </a:ext>
                </a:extLst>
              </a:tr>
              <a:tr h="291540">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r>
                        <a:rPr lang="en-US" sz="1000" b="1" i="0" u="none" strike="noStrike">
                          <a:effectLst/>
                          <a:latin typeface="Arial" panose="020B0604020202020204" pitchFamily="34" charset="0"/>
                        </a:rPr>
                        <a:t>2174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b"/>
                      <a:r>
                        <a:rPr lang="en-US" sz="1000" b="1" i="0" u="none" strike="noStrike" dirty="0">
                          <a:effectLst/>
                          <a:latin typeface="Arial" panose="020B0604020202020204" pitchFamily="34" charset="0"/>
                        </a:rPr>
                        <a:t>2105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b"/>
                      <a:r>
                        <a:rPr lang="en-US" sz="1000" b="1" i="0" u="none" strike="noStrike">
                          <a:effectLst/>
                          <a:latin typeface="Arial" panose="020B0604020202020204" pitchFamily="34" charset="0"/>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b"/>
                      <a:r>
                        <a:rPr lang="en-US" sz="1000" b="1" i="0" u="none" strike="noStrike">
                          <a:effectLst/>
                          <a:latin typeface="Arial" panose="020B0604020202020204" pitchFamily="34" charset="0"/>
                        </a:rPr>
                        <a:t>15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b"/>
                      <a:r>
                        <a:rPr lang="en-US" sz="1000" b="1" i="0" u="none" strike="noStrike">
                          <a:effectLst/>
                          <a:latin typeface="Arial" panose="020B0604020202020204" pitchFamily="34" charset="0"/>
                        </a:rPr>
                        <a:t>3</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b"/>
                      <a:r>
                        <a:rPr lang="en-US" sz="1000" b="1" i="0" u="none" strike="noStrike">
                          <a:effectLst/>
                          <a:latin typeface="Arial" panose="020B0604020202020204" pitchFamily="34" charset="0"/>
                        </a:rPr>
                        <a:t>54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b"/>
                      <a:r>
                        <a:rPr lang="en-US" sz="1000" b="1" i="0" u="none" strike="noStrike" dirty="0">
                          <a:solidFill>
                            <a:srgbClr val="000000"/>
                          </a:solidFill>
                          <a:effectLst/>
                          <a:latin typeface="Arial" panose="020B0604020202020204" pitchFamily="34" charset="0"/>
                        </a:rPr>
                        <a:t>1898</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66FFCC"/>
                    </a:solidFill>
                  </a:tcPr>
                </a:tc>
                <a:tc>
                  <a:txBody>
                    <a:bodyPr/>
                    <a:lstStyle/>
                    <a:p>
                      <a:pPr algn="ctr" fontAlgn="b"/>
                      <a:r>
                        <a:rPr lang="en-US" sz="1000" b="1" i="0" u="none" strike="noStrike">
                          <a:solidFill>
                            <a:srgbClr val="000000"/>
                          </a:solidFill>
                          <a:effectLst/>
                          <a:latin typeface="Arial" panose="020B0604020202020204" pitchFamily="34" charset="0"/>
                        </a:rPr>
                        <a:t>90%</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66FFCC"/>
                    </a:solidFill>
                  </a:tcPr>
                </a:tc>
                <a:tc>
                  <a:txBody>
                    <a:bodyPr/>
                    <a:lstStyle/>
                    <a:p>
                      <a:pPr algn="ctr" fontAlgn="b"/>
                      <a:r>
                        <a:rPr lang="en-US" sz="1000" b="1" i="0" u="none" strike="noStrike">
                          <a:effectLst/>
                          <a:latin typeface="Arial" panose="020B0604020202020204" pitchFamily="34" charset="0"/>
                        </a:rPr>
                        <a:t>115</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b"/>
                      <a:r>
                        <a:rPr lang="en-US" sz="1000" b="1" i="0" u="none" strike="noStrike">
                          <a:effectLst/>
                          <a:latin typeface="Arial" panose="020B0604020202020204" pitchFamily="34" charset="0"/>
                        </a:rPr>
                        <a:t>24</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b"/>
                      <a:r>
                        <a:rPr lang="en-US" sz="1000" b="1" i="0" u="none" strike="noStrike">
                          <a:effectLst/>
                          <a:latin typeface="Arial" panose="020B0604020202020204" pitchFamily="34" charset="0"/>
                        </a:rPr>
                        <a:t>16</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b"/>
                      <a:r>
                        <a:rPr lang="en-US" sz="1000" b="1" i="0" u="none" strike="noStrike">
                          <a:effectLst/>
                          <a:latin typeface="Arial" panose="020B0604020202020204" pitchFamily="34" charset="0"/>
                        </a:rPr>
                        <a:t>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C000"/>
                    </a:solidFill>
                  </a:tcPr>
                </a:tc>
                <a:tc>
                  <a:txBody>
                    <a:bodyPr/>
                    <a:lstStyle/>
                    <a:p>
                      <a:pPr algn="ctr" fontAlgn="b"/>
                      <a:r>
                        <a:rPr lang="en-US" sz="1000" b="1" i="0" u="none" strike="noStrike" dirty="0">
                          <a:effectLst/>
                          <a:latin typeface="Arial" panose="020B0604020202020204" pitchFamily="34" charset="0"/>
                        </a:rPr>
                        <a:t>51</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solidFill>
                      <a:srgbClr val="FFC000"/>
                    </a:solidFill>
                  </a:tcPr>
                </a:tc>
                <a:extLst>
                  <a:ext uri="{0D108BD9-81ED-4DB2-BD59-A6C34878D82A}">
                    <a16:rowId xmlns:a16="http://schemas.microsoft.com/office/drawing/2014/main" val="3241398570"/>
                  </a:ext>
                </a:extLst>
              </a:tr>
            </a:tbl>
          </a:graphicData>
        </a:graphic>
      </p:graphicFrame>
    </p:spTree>
    <p:extLst>
      <p:ext uri="{BB962C8B-B14F-4D97-AF65-F5344CB8AC3E}">
        <p14:creationId xmlns:p14="http://schemas.microsoft.com/office/powerpoint/2010/main" val="2753318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6614" y="353682"/>
            <a:ext cx="9509760" cy="864022"/>
          </a:xfrm>
        </p:spPr>
        <p:txBody>
          <a:bodyPr>
            <a:normAutofit/>
          </a:bodyPr>
          <a:lstStyle/>
          <a:p>
            <a:pPr algn="ctr"/>
            <a:r>
              <a:rPr lang="en-US" sz="2400" dirty="0" smtClean="0"/>
              <a:t>ANALIZA SWOT PRIVIND ACTIVIT</a:t>
            </a:r>
            <a:r>
              <a:rPr lang="ro-RO" sz="2400" dirty="0" smtClean="0"/>
              <a:t>ĂŢI</a:t>
            </a:r>
            <a:r>
              <a:rPr lang="en-US" sz="2400" dirty="0" smtClean="0"/>
              <a:t>LE DESF</a:t>
            </a:r>
            <a:r>
              <a:rPr lang="ro-RO" sz="2400" dirty="0" smtClean="0"/>
              <a:t>ĂŞ</a:t>
            </a:r>
            <a:r>
              <a:rPr lang="en-US" sz="2400" dirty="0" smtClean="0"/>
              <a:t>URATE DE </a:t>
            </a:r>
            <a:r>
              <a:rPr lang="ro-RO" sz="2400" dirty="0" smtClean="0"/>
              <a:t>COMPARTIMENTELE FUNCŢIONALE</a:t>
            </a:r>
            <a:endParaRPr lang="en-US" sz="2400" dirty="0"/>
          </a:p>
        </p:txBody>
      </p:sp>
      <p:graphicFrame>
        <p:nvGraphicFramePr>
          <p:cNvPr id="3" name="Table 2"/>
          <p:cNvGraphicFramePr>
            <a:graphicFrameLocks noGrp="1"/>
          </p:cNvGraphicFramePr>
          <p:nvPr>
            <p:extLst>
              <p:ext uri="{D42A27DB-BD31-4B8C-83A1-F6EECF244321}">
                <p14:modId xmlns:p14="http://schemas.microsoft.com/office/powerpoint/2010/main" val="3711410309"/>
              </p:ext>
            </p:extLst>
          </p:nvPr>
        </p:nvGraphicFramePr>
        <p:xfrm>
          <a:off x="448574" y="1380227"/>
          <a:ext cx="11214182" cy="5245084"/>
        </p:xfrm>
        <a:graphic>
          <a:graphicData uri="http://schemas.openxmlformats.org/drawingml/2006/table">
            <a:tbl>
              <a:tblPr firstRow="1" bandRow="1">
                <a:tableStyleId>{BC89EF96-8CEA-46FF-86C4-4CE0E7609802}</a:tableStyleId>
              </a:tblPr>
              <a:tblGrid>
                <a:gridCol w="2544008">
                  <a:extLst>
                    <a:ext uri="{9D8B030D-6E8A-4147-A177-3AD203B41FA5}">
                      <a16:colId xmlns:a16="http://schemas.microsoft.com/office/drawing/2014/main" val="20000"/>
                    </a:ext>
                  </a:extLst>
                </a:gridCol>
                <a:gridCol w="3560554">
                  <a:extLst>
                    <a:ext uri="{9D8B030D-6E8A-4147-A177-3AD203B41FA5}">
                      <a16:colId xmlns:a16="http://schemas.microsoft.com/office/drawing/2014/main" val="20001"/>
                    </a:ext>
                  </a:extLst>
                </a:gridCol>
                <a:gridCol w="5109620">
                  <a:extLst>
                    <a:ext uri="{9D8B030D-6E8A-4147-A177-3AD203B41FA5}">
                      <a16:colId xmlns:a16="http://schemas.microsoft.com/office/drawing/2014/main" val="20002"/>
                    </a:ext>
                  </a:extLst>
                </a:gridCol>
              </a:tblGrid>
              <a:tr h="764524">
                <a:tc>
                  <a:txBody>
                    <a:bodyPr/>
                    <a:lstStyle/>
                    <a:p>
                      <a:pPr algn="ctr"/>
                      <a:r>
                        <a:rPr lang="ro-RO" dirty="0" smtClean="0"/>
                        <a:t>COMPARTIMENTUL</a:t>
                      </a:r>
                      <a:endParaRPr lang="en-US" dirty="0"/>
                    </a:p>
                  </a:txBody>
                  <a:tcPr/>
                </a:tc>
                <a:tc>
                  <a:txBody>
                    <a:bodyPr/>
                    <a:lstStyle/>
                    <a:p>
                      <a:pPr algn="ctr"/>
                      <a:r>
                        <a:rPr lang="ro-RO" dirty="0" smtClean="0"/>
                        <a:t>STRUCTURA</a:t>
                      </a:r>
                      <a:endParaRPr lang="en-US" dirty="0"/>
                    </a:p>
                  </a:txBody>
                  <a:tcPr/>
                </a:tc>
                <a:tc>
                  <a:txBody>
                    <a:bodyPr/>
                    <a:lstStyle/>
                    <a:p>
                      <a:pPr algn="ctr"/>
                      <a:r>
                        <a:rPr lang="ro-RO" dirty="0" smtClean="0"/>
                        <a:t>FUNCŢIE</a:t>
                      </a:r>
                      <a:endParaRPr lang="en-US" dirty="0"/>
                    </a:p>
                  </a:txBody>
                  <a:tcPr/>
                </a:tc>
                <a:extLst>
                  <a:ext uri="{0D108BD9-81ED-4DB2-BD59-A6C34878D82A}">
                    <a16:rowId xmlns:a16="http://schemas.microsoft.com/office/drawing/2014/main" val="10000"/>
                  </a:ext>
                </a:extLst>
              </a:tr>
              <a:tr h="370840">
                <a:tc>
                  <a:txBody>
                    <a:bodyPr/>
                    <a:lstStyle/>
                    <a:p>
                      <a:r>
                        <a:rPr lang="ro-RO" dirty="0" smtClean="0"/>
                        <a:t>SECRETARIAT</a:t>
                      </a:r>
                    </a:p>
                    <a:p>
                      <a:pPr marL="0" marR="0" indent="0" algn="l" defTabSz="914400" rtl="0" eaLnBrk="1" fontAlgn="auto" latinLnBrk="0" hangingPunct="1">
                        <a:lnSpc>
                          <a:spcPct val="100000"/>
                        </a:lnSpc>
                        <a:spcBef>
                          <a:spcPts val="0"/>
                        </a:spcBef>
                        <a:spcAft>
                          <a:spcPts val="0"/>
                        </a:spcAft>
                        <a:buClrTx/>
                        <a:buSzTx/>
                        <a:buFontTx/>
                        <a:buNone/>
                        <a:tabLst/>
                        <a:defRPr/>
                      </a:pPr>
                      <a:r>
                        <a:rPr lang="ro-RO" dirty="0" smtClean="0"/>
                        <a:t>BIBLIOTECĂ</a:t>
                      </a:r>
                      <a:endParaRPr lang="en-US" dirty="0" smtClean="0"/>
                    </a:p>
                    <a:p>
                      <a:endParaRPr lang="en-US" dirty="0"/>
                    </a:p>
                  </a:txBody>
                  <a:tcPr/>
                </a:tc>
                <a:tc>
                  <a:txBody>
                    <a:bodyPr/>
                    <a:lstStyle/>
                    <a:p>
                      <a:r>
                        <a:rPr lang="ro-RO" dirty="0" smtClean="0"/>
                        <a:t>1 secretar şef</a:t>
                      </a:r>
                    </a:p>
                    <a:p>
                      <a:r>
                        <a:rPr lang="ro-RO" dirty="0" smtClean="0"/>
                        <a:t>2 secretari (RU şi elevi)</a:t>
                      </a:r>
                    </a:p>
                    <a:p>
                      <a:r>
                        <a:rPr lang="ro-RO" dirty="0" smtClean="0"/>
                        <a:t>1 </a:t>
                      </a:r>
                      <a:r>
                        <a:rPr lang="ro-RO" dirty="0" smtClean="0"/>
                        <a:t>informatician</a:t>
                      </a:r>
                    </a:p>
                    <a:p>
                      <a:pPr marL="0" marR="0" indent="0" algn="l" defTabSz="914400" rtl="0" eaLnBrk="1" fontAlgn="auto" latinLnBrk="0" hangingPunct="1">
                        <a:lnSpc>
                          <a:spcPct val="100000"/>
                        </a:lnSpc>
                        <a:spcBef>
                          <a:spcPts val="0"/>
                        </a:spcBef>
                        <a:spcAft>
                          <a:spcPts val="0"/>
                        </a:spcAft>
                        <a:buClrTx/>
                        <a:buSzTx/>
                        <a:buFontTx/>
                        <a:buNone/>
                        <a:tabLst/>
                        <a:defRPr/>
                      </a:pPr>
                      <a:r>
                        <a:rPr lang="ro-RO" dirty="0" smtClean="0"/>
                        <a:t>1 bibliotecar</a:t>
                      </a:r>
                      <a:endParaRPr lang="en-US" dirty="0"/>
                    </a:p>
                  </a:txBody>
                  <a:tcPr/>
                </a:tc>
                <a:tc>
                  <a:txBody>
                    <a:bodyPr/>
                    <a:lstStyle/>
                    <a:p>
                      <a:r>
                        <a:rPr lang="ro-RO" dirty="0" smtClean="0"/>
                        <a:t>Gestionare evidenţă elevi, încadrare şi salarizare personal, relaţionare cu beneficiarii </a:t>
                      </a:r>
                      <a:r>
                        <a:rPr lang="ro-RO" dirty="0" smtClean="0"/>
                        <a:t>educaţiei</a:t>
                      </a:r>
                    </a:p>
                    <a:p>
                      <a:pPr marL="0" marR="0" indent="0" algn="l" defTabSz="914400" rtl="0" eaLnBrk="1" fontAlgn="auto" latinLnBrk="0" hangingPunct="1">
                        <a:lnSpc>
                          <a:spcPct val="100000"/>
                        </a:lnSpc>
                        <a:spcBef>
                          <a:spcPts val="0"/>
                        </a:spcBef>
                        <a:spcAft>
                          <a:spcPts val="0"/>
                        </a:spcAft>
                        <a:buClrTx/>
                        <a:buSzTx/>
                        <a:buFontTx/>
                        <a:buNone/>
                        <a:tabLst/>
                        <a:defRPr/>
                      </a:pPr>
                      <a:r>
                        <a:rPr lang="ro-RO" dirty="0" smtClean="0"/>
                        <a:t>Gestionarea activităţii bibliotecii</a:t>
                      </a:r>
                      <a:endParaRPr lang="en-US" dirty="0" smtClean="0"/>
                    </a:p>
                    <a:p>
                      <a:endParaRPr lang="en-US" dirty="0"/>
                    </a:p>
                  </a:txBody>
                  <a:tcPr/>
                </a:tc>
                <a:extLst>
                  <a:ext uri="{0D108BD9-81ED-4DB2-BD59-A6C34878D82A}">
                    <a16:rowId xmlns:a16="http://schemas.microsoft.com/office/drawing/2014/main" val="10001"/>
                  </a:ext>
                </a:extLst>
              </a:tr>
              <a:tr h="370840">
                <a:tc>
                  <a:txBody>
                    <a:bodyPr/>
                    <a:lstStyle/>
                    <a:p>
                      <a:r>
                        <a:rPr lang="ro-RO" dirty="0" smtClean="0"/>
                        <a:t>CONTABILITATE</a:t>
                      </a:r>
                      <a:endParaRPr lang="en-US" dirty="0"/>
                    </a:p>
                  </a:txBody>
                  <a:tcPr/>
                </a:tc>
                <a:tc>
                  <a:txBody>
                    <a:bodyPr/>
                    <a:lstStyle/>
                    <a:p>
                      <a:r>
                        <a:rPr lang="ro-RO" dirty="0" smtClean="0"/>
                        <a:t>1 contabil şef</a:t>
                      </a:r>
                    </a:p>
                    <a:p>
                      <a:r>
                        <a:rPr lang="ro-RO" dirty="0" smtClean="0"/>
                        <a:t>2 contabili</a:t>
                      </a:r>
                      <a:endParaRPr lang="en-US" dirty="0"/>
                    </a:p>
                  </a:txBody>
                  <a:tcPr/>
                </a:tc>
                <a:tc>
                  <a:txBody>
                    <a:bodyPr/>
                    <a:lstStyle/>
                    <a:p>
                      <a:r>
                        <a:rPr lang="ro-RO" dirty="0" smtClean="0"/>
                        <a:t>Gestionarea execuţiei bugetare şi evidenţa financiar-contabilă</a:t>
                      </a:r>
                      <a:endParaRPr lang="en-US" dirty="0"/>
                    </a:p>
                  </a:txBody>
                  <a:tcPr/>
                </a:tc>
                <a:extLst>
                  <a:ext uri="{0D108BD9-81ED-4DB2-BD59-A6C34878D82A}">
                    <a16:rowId xmlns:a16="http://schemas.microsoft.com/office/drawing/2014/main" val="10002"/>
                  </a:ext>
                </a:extLst>
              </a:tr>
              <a:tr h="370840">
                <a:tc>
                  <a:txBody>
                    <a:bodyPr/>
                    <a:lstStyle/>
                    <a:p>
                      <a:r>
                        <a:rPr lang="ro-RO" dirty="0" smtClean="0"/>
                        <a:t>ADMINISTRATIV ŞCOALĂ</a:t>
                      </a:r>
                      <a:endParaRPr lang="en-US" dirty="0"/>
                    </a:p>
                  </a:txBody>
                  <a:tcPr/>
                </a:tc>
                <a:tc>
                  <a:txBody>
                    <a:bodyPr/>
                    <a:lstStyle/>
                    <a:p>
                      <a:r>
                        <a:rPr lang="ro-RO" dirty="0" smtClean="0"/>
                        <a:t>1 administrator şcoală</a:t>
                      </a:r>
                    </a:p>
                    <a:p>
                      <a:r>
                        <a:rPr lang="ro-RO" dirty="0" smtClean="0"/>
                        <a:t>9 </a:t>
                      </a:r>
                      <a:r>
                        <a:rPr lang="ro-RO" dirty="0" smtClean="0"/>
                        <a:t>muncitori întreţinere</a:t>
                      </a:r>
                    </a:p>
                    <a:p>
                      <a:r>
                        <a:rPr lang="ro-RO" dirty="0" smtClean="0"/>
                        <a:t>3 paznici</a:t>
                      </a:r>
                    </a:p>
                    <a:p>
                      <a:r>
                        <a:rPr lang="ro-RO" dirty="0" smtClean="0"/>
                        <a:t>7 </a:t>
                      </a:r>
                      <a:r>
                        <a:rPr lang="ro-RO" dirty="0" smtClean="0"/>
                        <a:t>îngrijitori corp A,</a:t>
                      </a:r>
                      <a:r>
                        <a:rPr lang="ro-RO" baseline="0" dirty="0" smtClean="0"/>
                        <a:t> </a:t>
                      </a:r>
                      <a:r>
                        <a:rPr lang="ro-RO" baseline="0" dirty="0" smtClean="0"/>
                        <a:t>5 </a:t>
                      </a:r>
                      <a:r>
                        <a:rPr lang="ro-RO" baseline="0" dirty="0" smtClean="0"/>
                        <a:t>îngrijitori grădi, 2 îngrijitori corp B, 2 îngrijitori cămin</a:t>
                      </a:r>
                      <a:endParaRPr lang="en-US" dirty="0"/>
                    </a:p>
                  </a:txBody>
                  <a:tcPr/>
                </a:tc>
                <a:tc>
                  <a:txBody>
                    <a:bodyPr/>
                    <a:lstStyle/>
                    <a:p>
                      <a:r>
                        <a:rPr lang="ro-RO" dirty="0" smtClean="0"/>
                        <a:t>Întreţinerea clădirilor şi a campusului</a:t>
                      </a:r>
                      <a:endParaRPr lang="en-US" dirty="0"/>
                    </a:p>
                  </a:txBody>
                  <a:tcPr/>
                </a:tc>
                <a:extLst>
                  <a:ext uri="{0D108BD9-81ED-4DB2-BD59-A6C34878D82A}">
                    <a16:rowId xmlns:a16="http://schemas.microsoft.com/office/drawing/2014/main" val="10003"/>
                  </a:ext>
                </a:extLst>
              </a:tr>
              <a:tr h="370840">
                <a:tc>
                  <a:txBody>
                    <a:bodyPr/>
                    <a:lstStyle/>
                    <a:p>
                      <a:r>
                        <a:rPr lang="ro-RO" dirty="0" smtClean="0"/>
                        <a:t>ADMINISTRATIV CANTINĂ</a:t>
                      </a:r>
                      <a:endParaRPr lang="en-US" dirty="0"/>
                    </a:p>
                  </a:txBody>
                  <a:tcPr/>
                </a:tc>
                <a:tc>
                  <a:txBody>
                    <a:bodyPr/>
                    <a:lstStyle/>
                    <a:p>
                      <a:r>
                        <a:rPr lang="ro-RO" dirty="0" smtClean="0"/>
                        <a:t>1 administrator</a:t>
                      </a:r>
                    </a:p>
                    <a:p>
                      <a:r>
                        <a:rPr lang="ro-RO" dirty="0" smtClean="0"/>
                        <a:t>5 bucătari liceu şi profesională</a:t>
                      </a:r>
                    </a:p>
                    <a:p>
                      <a:r>
                        <a:rPr lang="ro-RO" dirty="0" smtClean="0"/>
                        <a:t>4 </a:t>
                      </a:r>
                      <a:r>
                        <a:rPr lang="ro-RO" dirty="0" smtClean="0"/>
                        <a:t>bucătari </a:t>
                      </a:r>
                      <a:r>
                        <a:rPr lang="ro-RO" dirty="0" smtClean="0"/>
                        <a:t>grădiniţă</a:t>
                      </a:r>
                      <a:endParaRPr lang="ro-RO" dirty="0" smtClean="0"/>
                    </a:p>
                  </a:txBody>
                  <a:tcPr/>
                </a:tc>
                <a:tc>
                  <a:txBody>
                    <a:bodyPr/>
                    <a:lstStyle/>
                    <a:p>
                      <a:r>
                        <a:rPr lang="ro-RO" dirty="0" smtClean="0"/>
                        <a:t>Prepararea şi servirea mesei pentru elevii</a:t>
                      </a:r>
                      <a:r>
                        <a:rPr lang="ro-RO" baseline="0" dirty="0" smtClean="0"/>
                        <a:t> şi preşcolarii de la grădiniţa cu program prelungit</a:t>
                      </a:r>
                      <a:endParaRPr lang="en-US"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403741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262059023"/>
              </p:ext>
            </p:extLst>
          </p:nvPr>
        </p:nvGraphicFramePr>
        <p:xfrm>
          <a:off x="1341438" y="1901825"/>
          <a:ext cx="10442246" cy="2593324"/>
        </p:xfrm>
        <a:graphic>
          <a:graphicData uri="http://schemas.openxmlformats.org/drawingml/2006/table">
            <a:tbl>
              <a:tblPr firstRow="1" bandRow="1">
                <a:tableStyleId>{BC89EF96-8CEA-46FF-86C4-4CE0E7609802}</a:tableStyleId>
              </a:tblPr>
              <a:tblGrid>
                <a:gridCol w="1947125">
                  <a:extLst>
                    <a:ext uri="{9D8B030D-6E8A-4147-A177-3AD203B41FA5}">
                      <a16:colId xmlns:a16="http://schemas.microsoft.com/office/drawing/2014/main" val="20000"/>
                    </a:ext>
                  </a:extLst>
                </a:gridCol>
                <a:gridCol w="3737225">
                  <a:extLst>
                    <a:ext uri="{9D8B030D-6E8A-4147-A177-3AD203B41FA5}">
                      <a16:colId xmlns:a16="http://schemas.microsoft.com/office/drawing/2014/main" val="20001"/>
                    </a:ext>
                  </a:extLst>
                </a:gridCol>
                <a:gridCol w="4757896">
                  <a:extLst>
                    <a:ext uri="{9D8B030D-6E8A-4147-A177-3AD203B41FA5}">
                      <a16:colId xmlns:a16="http://schemas.microsoft.com/office/drawing/2014/main" val="20002"/>
                    </a:ext>
                  </a:extLst>
                </a:gridCol>
              </a:tblGrid>
              <a:tr h="764524">
                <a:tc>
                  <a:txBody>
                    <a:bodyPr/>
                    <a:lstStyle/>
                    <a:p>
                      <a:pPr algn="ctr"/>
                      <a:r>
                        <a:rPr lang="ro-RO" dirty="0" smtClean="0"/>
                        <a:t>COMPARTIMENTUL</a:t>
                      </a:r>
                      <a:endParaRPr lang="en-US" dirty="0"/>
                    </a:p>
                  </a:txBody>
                  <a:tcPr/>
                </a:tc>
                <a:tc>
                  <a:txBody>
                    <a:bodyPr/>
                    <a:lstStyle/>
                    <a:p>
                      <a:pPr algn="ctr"/>
                      <a:r>
                        <a:rPr lang="ro-RO" dirty="0" smtClean="0"/>
                        <a:t>STRUCTURA</a:t>
                      </a:r>
                      <a:endParaRPr lang="en-US" dirty="0"/>
                    </a:p>
                  </a:txBody>
                  <a:tcPr/>
                </a:tc>
                <a:tc>
                  <a:txBody>
                    <a:bodyPr/>
                    <a:lstStyle/>
                    <a:p>
                      <a:pPr algn="ctr"/>
                      <a:r>
                        <a:rPr lang="ro-RO" dirty="0" smtClean="0"/>
                        <a:t>FUNCŢIE</a:t>
                      </a:r>
                      <a:endParaRPr lang="en-US" dirty="0"/>
                    </a:p>
                  </a:txBody>
                  <a:tcPr/>
                </a:tc>
                <a:extLst>
                  <a:ext uri="{0D108BD9-81ED-4DB2-BD59-A6C34878D82A}">
                    <a16:rowId xmlns:a16="http://schemas.microsoft.com/office/drawing/2014/main" val="10000"/>
                  </a:ext>
                </a:extLst>
              </a:tr>
              <a:tr h="370840">
                <a:tc>
                  <a:txBody>
                    <a:bodyPr/>
                    <a:lstStyle/>
                    <a:p>
                      <a:r>
                        <a:rPr lang="ro-RO" dirty="0" smtClean="0"/>
                        <a:t>PEDAGOGI ŞI BIBLIOTECĂ</a:t>
                      </a:r>
                      <a:endParaRPr lang="en-US" dirty="0"/>
                    </a:p>
                  </a:txBody>
                  <a:tcPr/>
                </a:tc>
                <a:tc>
                  <a:txBody>
                    <a:bodyPr/>
                    <a:lstStyle/>
                    <a:p>
                      <a:r>
                        <a:rPr lang="ro-RO" dirty="0" smtClean="0"/>
                        <a:t>3 </a:t>
                      </a:r>
                      <a:r>
                        <a:rPr lang="ro-RO" dirty="0" smtClean="0"/>
                        <a:t>pedagogi</a:t>
                      </a:r>
                      <a:endParaRPr lang="ro-RO" dirty="0" smtClean="0"/>
                    </a:p>
                  </a:txBody>
                  <a:tcPr/>
                </a:tc>
                <a:tc>
                  <a:txBody>
                    <a:bodyPr/>
                    <a:lstStyle/>
                    <a:p>
                      <a:r>
                        <a:rPr lang="ro-RO" dirty="0" smtClean="0"/>
                        <a:t>Monitorizarea activităţilor legate de elevii </a:t>
                      </a:r>
                      <a:r>
                        <a:rPr lang="ro-RO" dirty="0" smtClean="0"/>
                        <a:t>căminişti</a:t>
                      </a:r>
                      <a:endParaRPr lang="ro-RO" dirty="0" smtClean="0"/>
                    </a:p>
                  </a:txBody>
                  <a:tcPr/>
                </a:tc>
                <a:extLst>
                  <a:ext uri="{0D108BD9-81ED-4DB2-BD59-A6C34878D82A}">
                    <a16:rowId xmlns:a16="http://schemas.microsoft.com/office/drawing/2014/main" val="10001"/>
                  </a:ext>
                </a:extLst>
              </a:tr>
              <a:tr h="370840">
                <a:tc>
                  <a:txBody>
                    <a:bodyPr/>
                    <a:lstStyle/>
                    <a:p>
                      <a:r>
                        <a:rPr lang="ro-RO" dirty="0" smtClean="0"/>
                        <a:t>SERVICIUL LOGISTIC INFORMATIZARE</a:t>
                      </a:r>
                      <a:endParaRPr lang="en-US" dirty="0"/>
                    </a:p>
                  </a:txBody>
                  <a:tcPr/>
                </a:tc>
                <a:tc>
                  <a:txBody>
                    <a:bodyPr/>
                    <a:lstStyle/>
                    <a:p>
                      <a:r>
                        <a:rPr lang="ro-RO" dirty="0" smtClean="0"/>
                        <a:t>3 ingineri de sistem</a:t>
                      </a:r>
                    </a:p>
                    <a:p>
                      <a:r>
                        <a:rPr lang="ro-RO" dirty="0" smtClean="0"/>
                        <a:t>2 tehnicieni</a:t>
                      </a:r>
                    </a:p>
                    <a:p>
                      <a:r>
                        <a:rPr lang="ro-RO" dirty="0" smtClean="0"/>
                        <a:t>4 laboranţi</a:t>
                      </a:r>
                      <a:endParaRPr lang="en-US" dirty="0"/>
                    </a:p>
                  </a:txBody>
                  <a:tcPr/>
                </a:tc>
                <a:tc>
                  <a:txBody>
                    <a:bodyPr/>
                    <a:lstStyle/>
                    <a:p>
                      <a:r>
                        <a:rPr lang="ro-RO" dirty="0" smtClean="0"/>
                        <a:t>Asigurarea suportului logistic pentru desfăşurarea procesului instructiv educativ, achiziţii</a:t>
                      </a:r>
                      <a:endParaRPr lang="en-US"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094501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670" y="208567"/>
            <a:ext cx="9509760" cy="688580"/>
          </a:xfrm>
        </p:spPr>
        <p:txBody>
          <a:bodyPr>
            <a:normAutofit/>
          </a:bodyPr>
          <a:lstStyle/>
          <a:p>
            <a:r>
              <a:rPr lang="en-US" sz="2400" dirty="0" smtClean="0"/>
              <a:t>PUNCTE FORTE</a:t>
            </a:r>
            <a:endParaRPr lang="en-US" sz="2400" dirty="0"/>
          </a:p>
        </p:txBody>
      </p:sp>
      <p:sp>
        <p:nvSpPr>
          <p:cNvPr id="3" name="Content Placeholder 2"/>
          <p:cNvSpPr>
            <a:spLocks noGrp="1"/>
          </p:cNvSpPr>
          <p:nvPr>
            <p:ph idx="1"/>
          </p:nvPr>
        </p:nvSpPr>
        <p:spPr>
          <a:xfrm>
            <a:off x="232913" y="897147"/>
            <a:ext cx="11809562" cy="5641676"/>
          </a:xfrm>
        </p:spPr>
        <p:txBody>
          <a:bodyPr>
            <a:normAutofit fontScale="92500" lnSpcReduction="20000"/>
          </a:bodyPr>
          <a:lstStyle/>
          <a:p>
            <a:r>
              <a:rPr lang="ro-RO" dirty="0" smtClean="0"/>
              <a:t>Îndeplinirea de către fiecare compartiment a indicatorilor cantitativi şi calitativi</a:t>
            </a:r>
          </a:p>
          <a:p>
            <a:r>
              <a:rPr lang="ro-RO" dirty="0" smtClean="0"/>
              <a:t>Realizarea riguroasă şi în termen a lucrărilor privind îndeplinirea activităţilor curente precum şi a celor cerute de instituţiile cu care colaborăm (ISJ, MEC, Pprimărie, CJ, Prefectură, Poliţie, ONG-uri, etc)</a:t>
            </a:r>
          </a:p>
          <a:p>
            <a:r>
              <a:rPr lang="ro-RO" dirty="0" smtClean="0"/>
              <a:t>O bună relaţionare cu beneficiarii direcţi şi indirecţi ai educaţiei din şcoala noastră</a:t>
            </a:r>
          </a:p>
          <a:p>
            <a:r>
              <a:rPr lang="ro-RO" dirty="0" smtClean="0"/>
              <a:t>Iniţiativă, creativitate şi eficienţă în realizarea sarcinilor</a:t>
            </a:r>
          </a:p>
          <a:p>
            <a:r>
              <a:rPr lang="ro-RO" dirty="0"/>
              <a:t>I</a:t>
            </a:r>
            <a:r>
              <a:rPr lang="ro-RO" dirty="0" smtClean="0"/>
              <a:t>mplementarea unor proiecte de dezvoltare a unităţii noastre, cu beneficii multiple, adaptate resurselor financiare limitate de care dispunem</a:t>
            </a:r>
          </a:p>
          <a:p>
            <a:r>
              <a:rPr lang="ro-RO" dirty="0" smtClean="0"/>
              <a:t>Promovarea eficientă a imaginii şcolii şi a resurselor educaţionale furnizate de acestea</a:t>
            </a:r>
          </a:p>
          <a:p>
            <a:r>
              <a:rPr lang="ro-RO" dirty="0" smtClean="0"/>
              <a:t>Asigurarea unor servicii de calitate privind cazarea în cămin şi masa la cantină a elevilor cu domiciliul în mediul rural</a:t>
            </a:r>
          </a:p>
          <a:p>
            <a:r>
              <a:rPr lang="ro-RO" dirty="0" smtClean="0"/>
              <a:t>Modernizarea serviciilor furnizate de biblioteca şcolară</a:t>
            </a:r>
          </a:p>
          <a:p>
            <a:r>
              <a:rPr lang="ro-RO" dirty="0" smtClean="0"/>
              <a:t>Fundamentarea judicioasă a bugetelor de salarii, cheltuieli materiale, investiţii, venituri proprii, autofinanţare</a:t>
            </a:r>
          </a:p>
          <a:p>
            <a:r>
              <a:rPr lang="ro-RO" dirty="0"/>
              <a:t>Realizarea corectă şi la timp a statelor de funcţii/personal/plată</a:t>
            </a:r>
          </a:p>
          <a:p>
            <a:r>
              <a:rPr lang="ro-RO" dirty="0"/>
              <a:t>Completarea riguroasă şi la timp a documentelor şcolare şi a actelor de studii</a:t>
            </a:r>
          </a:p>
          <a:p>
            <a:endParaRPr lang="en-US" dirty="0"/>
          </a:p>
          <a:p>
            <a:endParaRPr lang="en-US" dirty="0"/>
          </a:p>
        </p:txBody>
      </p:sp>
    </p:spTree>
    <p:extLst>
      <p:ext uri="{BB962C8B-B14F-4D97-AF65-F5344CB8AC3E}">
        <p14:creationId xmlns:p14="http://schemas.microsoft.com/office/powerpoint/2010/main" val="2748022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nded Design Yellow 16x9">
  <a:themeElements>
    <a:clrScheme name="Banded_Design_Yellow">
      <a:dk1>
        <a:srgbClr val="323232"/>
      </a:dk1>
      <a:lt1>
        <a:sysClr val="window" lastClr="FFFFFF"/>
      </a:lt1>
      <a:dk2>
        <a:srgbClr val="000000"/>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Banded_Design_Yellow">
      <a:dk1>
        <a:srgbClr val="595959"/>
      </a:dk1>
      <a:lt1>
        <a:sysClr val="window" lastClr="FFFFFF"/>
      </a:lt1>
      <a:dk2>
        <a:srgbClr val="323232"/>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nded_Design_Yellow">
      <a:dk1>
        <a:srgbClr val="595959"/>
      </a:dk1>
      <a:lt1>
        <a:sysClr val="window" lastClr="FFFFFF"/>
      </a:lt1>
      <a:dk2>
        <a:srgbClr val="323232"/>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66677B1-365E-411F-9971-C788BC2975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Prezentare cu aspect cu benzi galbene (ecran lat)</Template>
  <TotalTime>0</TotalTime>
  <Words>5069</Words>
  <Application>Microsoft Office PowerPoint</Application>
  <PresentationFormat>Widescreen</PresentationFormat>
  <Paragraphs>722</Paragraphs>
  <Slides>35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35</vt:i4>
      </vt:variant>
    </vt:vector>
  </HeadingPairs>
  <TitlesOfParts>
    <vt:vector size="43" baseType="lpstr">
      <vt:lpstr>Arial</vt:lpstr>
      <vt:lpstr>Book Antiqua</vt:lpstr>
      <vt:lpstr>Calibri</vt:lpstr>
      <vt:lpstr>Candara</vt:lpstr>
      <vt:lpstr>Symbol</vt:lpstr>
      <vt:lpstr>Times New Roman</vt:lpstr>
      <vt:lpstr>Wingdings</vt:lpstr>
      <vt:lpstr>Banded Design Yellow 16x9</vt:lpstr>
      <vt:lpstr>RAPORT ASUPRA ACTIVITATII  DESFASURATE IN SEMESTRUL I AN SCOLAR 2020 – 2021</vt:lpstr>
      <vt:lpstr>ORDINEA DE ZI</vt:lpstr>
      <vt:lpstr>CALITATEA ÎN EDUCAŢIE – CURRICULUM SCOLAR </vt:lpstr>
      <vt:lpstr>PowerPoint Presentation</vt:lpstr>
      <vt:lpstr>RESURSE UMANE - ELEVI ŞI PREŞCOLARI </vt:lpstr>
      <vt:lpstr>PowerPoint Presentation</vt:lpstr>
      <vt:lpstr>ANALIZA SWOT PRIVIND ACTIVITĂŢILE DESFĂŞURATE DE COMPARTIMENTELE FUNCŢIONALE</vt:lpstr>
      <vt:lpstr>PowerPoint Presentation</vt:lpstr>
      <vt:lpstr>PUNCTE FORTE</vt:lpstr>
      <vt:lpstr>ASPECTE DE ÎMBUNĂTĂŢIT</vt:lpstr>
      <vt:lpstr>ANALIZA SWOT A ACTIVITĂȚII DIDACTICE SEMESTRUL I, AN ȘCOLAR 2020-2021  RAPORT DE ACTIVITATE AL CATEDREI/ COMISIEI ÎNVĂȚĂMÂNT  PREȘCOLAR   </vt:lpstr>
      <vt:lpstr>PowerPoint Presentation</vt:lpstr>
      <vt:lpstr>PowerPoint Presentation</vt:lpstr>
      <vt:lpstr>PowerPoint Presentation</vt:lpstr>
      <vt:lpstr>RAPORT DE ACTIVITATE AL CATEDREI DE LIMBA FRANCEZĂ </vt:lpstr>
      <vt:lpstr>   RAPORT DE ACTIVITATE AL CATEDREI DE ISTORIE</vt:lpstr>
      <vt:lpstr>RAPORT DE ACTIVITATE AL CATEDREI SOCIO-UMANE </vt:lpstr>
      <vt:lpstr>RAPORT DE ACTIVITATE AL CATEDREI / COMISIEI EDUCATIE FIZICA SI SPORT </vt:lpstr>
      <vt:lpstr>                         </vt:lpstr>
      <vt:lpstr>RAPORT DE ACTIVITATE AL CATEDREI de MATEMATICĂ </vt:lpstr>
      <vt:lpstr>RAPORT DE ACTIVITATE AL CATEDREI DE ȘTIINȚE </vt:lpstr>
      <vt:lpstr>RAPORT DE ACTIVITATE AL CATEDREI  DE GEOGRAFIE </vt:lpstr>
      <vt:lpstr>PowerPoint Presentation</vt:lpstr>
      <vt:lpstr>RAPORT DE ACTIVITATE AL CATEDREI TEHNICE </vt:lpstr>
      <vt:lpstr>Analiza activităţii desfăşurate în semestrul I al anului şcolar 2020 – 2021 la nivelul  ARIEI CURRICULARE TEHNOLOGII</vt:lpstr>
      <vt:lpstr>PowerPoint Presentation</vt:lpstr>
      <vt:lpstr>Direcții de acțiune – ARIA CURRICULARĂ TEHNOLOGII  </vt:lpstr>
      <vt:lpstr>DATE STATISTICE PLATFORMA ILIAS</vt:lpstr>
      <vt:lpstr>                         ILIAS</vt:lpstr>
      <vt:lpstr>PowerPoint Presentation</vt:lpstr>
      <vt:lpstr>Încheierea situației școlare </vt:lpstr>
      <vt:lpstr>Structura semestrului al II-lea</vt:lpstr>
      <vt:lpstr>PowerPoint Presentation</vt:lpstr>
      <vt:lpstr>ARACIP - CEAC</vt:lpstr>
      <vt:lpstr>DIVERSE  </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2017-02-21T07:03:54Z</dcterms:created>
  <dcterms:modified xsi:type="dcterms:W3CDTF">2021-02-17T12:05:56Z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TC029009979991</vt:lpwstr>
  </property>
</Properties>
</file>