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9" r:id="rId8"/>
    <p:sldId id="267" r:id="rId9"/>
    <p:sldId id="262" r:id="rId10"/>
    <p:sldId id="260" r:id="rId11"/>
    <p:sldId id="263" r:id="rId12"/>
    <p:sldId id="264" r:id="rId13"/>
    <p:sldId id="265" r:id="rId14"/>
    <p:sldId id="266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BFEEB64-5FF9-431D-93F9-9249578B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1F2CA83D-1816-4325-823C-932FEC5FD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0E6958A-A6C7-46A2-8054-457BE82F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EB9000-FD27-4BBC-90E7-CEA7B7E0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5E9ECB6-EEEE-4DD3-BBD4-77045EE6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4666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005374E-FF2A-4DA5-8469-0BA2CF30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6A85D763-3C4E-4CF1-AEA8-2492E4553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887A451-D6A1-4D61-A6E6-351FFA28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F074588-62AA-4FB3-B730-4EC4F485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32C69AD-2019-4E27-8488-BDAADBFC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9380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1497F69C-F46E-4B71-82D1-318D9E570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9E06FC67-B64F-4385-8042-36879F9F3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E4D9255-5075-434F-B99F-4FC511BA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F9119FD-F049-4BFF-94B4-8DDF8D59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CCEC561-7D77-4D0F-AE90-57B4CBB1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798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1F9A77F-8604-4FCD-A3DA-24EEF00C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74609BD-B188-4A36-B67D-EBCAF5BC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042976C-B6CD-4230-BD15-F238FD5A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BD40504F-5A92-47FB-BF2E-CC8FE589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B8F3513-4130-4679-8B73-1FF410EA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381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2C8AB21-2EF2-434F-BC12-08F0F224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14C3196A-F40C-46C1-AC71-B0A12CCBD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F805E34-CCD6-47B8-8247-515E11E7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110517A-5007-449B-82CF-7A4AB9C3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DF8B140-4005-4F1E-882E-366AE92A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768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8C9A411-3978-4BE5-BB34-C1DA355B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912D6CE-4177-4637-B71E-12309E80D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C2317ADF-F62D-4A2D-A332-F8277BB7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A08EDDB-5B88-4162-910B-B28DFE7C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DE1AD126-FD9D-4B1C-B050-6F8ED3BE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971F712-1EE8-4071-A246-546963E8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7446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CBC21C-D65A-4D38-9853-F4612B4A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F401C6F-9762-4760-8C25-36BD0F0EB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8C198E35-EB88-41AA-892D-B01FD7DF8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98F6F47D-680C-40C2-A9E2-2C3E5AA71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8A2D940-C5BF-4386-9423-0BC476921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7171FEBD-2944-48E2-A5C9-0C34905B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95668B89-A38E-47DF-B0DB-363F089B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7FAE3B64-AE02-459F-91F0-F0CD6A75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362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3FE4A39-5047-43CF-836D-C5BEF367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8CA831C6-CA40-4FC1-A546-3DDE51A4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44D2C20C-6078-4D01-BECB-8981E1F2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A150C688-7798-47B1-8930-DE484C83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7883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61C10973-F396-4211-B797-D779040A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EEE27DDD-2520-4003-A0BF-093FBA0A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436AFDA2-8D20-4398-B376-A9FDEDED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0167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2D582E2-B40B-4581-86D5-93F1A43A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4215FC6-6BBD-45F3-92DD-EFC2756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E190E867-CD6C-43F5-B8F5-F57A9C6CA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541013B-2688-4583-8FB0-D7A15083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E0C11F04-1C5E-49B3-8F31-9EF77B8D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461D54D-195A-4339-A09C-84E46D95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1168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D1F6B5E-EFF5-4BCD-A65F-0F81297B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5D784797-521F-4AD2-9EF4-9F6A2C7CA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E3FC245-7754-41C4-8244-06C6F9D6D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45F54788-4EBA-4C83-AC2B-1765ACF8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08645A70-1474-46CD-9D9D-E5FB6C45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4AAADDCF-1CAE-451A-9039-149150E6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328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8943BBA2-9280-433F-B3A9-07E4221C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8614AFC-B9C7-4009-8EAB-1863CD19A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E245A31E-AFC9-4F68-AB35-C1B1ABA4F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DDE7-B854-4B67-AB0D-F0C16C9A73B8}" type="datetimeFigureOut">
              <a:rPr lang="ro-RO" smtClean="0"/>
              <a:t>31.10.2022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B53D666E-FA33-4A62-B6B4-EAFF5045D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992E3CE-23F4-414C-B03B-B5C56D87B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AEF0-12BC-4CDF-84C3-53B67C45043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6216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paniamea.ro/orasul-care-rade/" TargetMode="External"/><Relationship Id="rId3" Type="http://schemas.openxmlformats.org/officeDocument/2006/relationships/hyperlink" Target="https://ro.wikipedia.org/wiki/Almeida_Garrett" TargetMode="External"/><Relationship Id="rId7" Type="http://schemas.openxmlformats.org/officeDocument/2006/relationships/hyperlink" Target="https://storytravel.ro/2020/05/25/arhitectura-manuelina/" TargetMode="External"/><Relationship Id="rId2" Type="http://schemas.openxmlformats.org/officeDocument/2006/relationships/hyperlink" Target="https://www.travelholyc.com/calatorii-turistice-strainatat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search?q=gradinile+palatului+de+cristal+porto&amp;tbm=isch&amp;chips=q:gradinile+palatului+de+cristal+porto" TargetMode="External"/><Relationship Id="rId11" Type="http://schemas.openxmlformats.org/officeDocument/2006/relationships/hyperlink" Target="https://minikar.ru/ro/vdohnovenie/kakie-suveniry-privezti-iz-portugalii-chernyi-petuh-i-nastoyashchii/" TargetMode="External"/><Relationship Id="rId5" Type="http://schemas.openxmlformats.org/officeDocument/2006/relationships/hyperlink" Target="https://www.idealista.pt/ro/news/erasmus-portugalia/2019/04/01/268-coimbra-universitate-si-cultura" TargetMode="External"/><Relationship Id="rId10" Type="http://schemas.openxmlformats.org/officeDocument/2006/relationships/hyperlink" Target="https://amfostacolo.ro/impresii9.php?iid=107400&amp;d=vacanta-in-portugalia--diverse" TargetMode="External"/><Relationship Id="rId4" Type="http://schemas.openxmlformats.org/officeDocument/2006/relationships/hyperlink" Target="https://ro.wikipedia.org/wiki/Lu%C3%ADs_de_Cam%C3%B5es" TargetMode="External"/><Relationship Id="rId9" Type="http://schemas.openxmlformats.org/officeDocument/2006/relationships/hyperlink" Target="https://en.wikipedia.org/wiki/Leth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o.frwiki.wiki/wiki/1249" TargetMode="External"/><Relationship Id="rId3" Type="http://schemas.openxmlformats.org/officeDocument/2006/relationships/hyperlink" Target="https://ro.frwiki.wiki/wiki/Alphonse_Ier_de_Portugal" TargetMode="External"/><Relationship Id="rId7" Type="http://schemas.openxmlformats.org/officeDocument/2006/relationships/hyperlink" Target="https://ro.frwiki.wiki/wiki/Algarv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o.frwiki.wiki/wiki/J%C3%A9sus-Christ" TargetMode="External"/><Relationship Id="rId5" Type="http://schemas.openxmlformats.org/officeDocument/2006/relationships/hyperlink" Target="https://ro.frwiki.wiki/wiki/1139" TargetMode="External"/><Relationship Id="rId4" Type="http://schemas.openxmlformats.org/officeDocument/2006/relationships/hyperlink" Target="https://ro.frwiki.wiki/wiki/Bataille_d%27Ouriq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ro.wikipedia.org/wiki/Od%C4%83" TargetMode="External"/><Relationship Id="rId7" Type="http://schemas.openxmlformats.org/officeDocument/2006/relationships/hyperlink" Target="https://ro.wikipedia.org/wiki/Mason" TargetMode="External"/><Relationship Id="rId2" Type="http://schemas.openxmlformats.org/officeDocument/2006/relationships/hyperlink" Target="https://ro.wikipedia.org/wiki/Elegi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o.wikipedia.org/wiki/Dramaturg" TargetMode="External"/><Relationship Id="rId5" Type="http://schemas.openxmlformats.org/officeDocument/2006/relationships/hyperlink" Target="https://ro.wikipedia.org/wiki/1879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ro.wikipedia.org/wiki/Sonet" TargetMode="Externa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ancinglobster.ro/fado-live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u 2">
            <a:extLst>
              <a:ext uri="{FF2B5EF4-FFF2-40B4-BE49-F238E27FC236}">
                <a16:creationId xmlns:a16="http://schemas.microsoft.com/office/drawing/2014/main" id="{AC1C174F-70C5-43E6-B992-489A1FDDE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538" y="5303520"/>
            <a:ext cx="8763462" cy="1379912"/>
          </a:xfrm>
        </p:spPr>
        <p:txBody>
          <a:bodyPr>
            <a:normAutofit/>
          </a:bodyPr>
          <a:lstStyle/>
          <a:p>
            <a:r>
              <a:rPr lang="ro-R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PORTUGALIA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21FFDB3-D868-482E-9ECD-CFEC3837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38" y="731520"/>
            <a:ext cx="4555375" cy="4305993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79697C12-2FFF-4139-8475-29ED2E76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13" y="731520"/>
            <a:ext cx="4843549" cy="43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D615E0D-E38B-4670-9677-946913D0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b="1" dirty="0"/>
              <a:t>    </a:t>
            </a: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Polvo á Lagareiro – caracatița  pe pat de cartofi și savoare de Estoril</a:t>
            </a:r>
            <a:br>
              <a:rPr lang="pt-BR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9007C50-4C87-422F-B1B6-DDA791D205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sosul din ulei extravirgin și usturoi în care se scaldă, cartofii aurii care se topesc în gură sau tentaculul de caracatiță fraged și rumenit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FE180093-DEDD-43FF-B2DF-370273A5E7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0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52BFF98-D900-41F1-A8DD-F8957BD0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Bacalhau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broa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probabil cea mai bună rețetă cu cod portughez</a:t>
            </a:r>
            <a:br>
              <a:rPr lang="ro-RO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5C2ACF7-F7BE-476C-A386-D20B482B86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 sărat păstrat la răcoare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pot găti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bacalhau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în 365 de moduri, pentru fiecare zi din an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Făina de porumb de pâine tradițională </a:t>
            </a:r>
            <a:r>
              <a:rPr lang="ro-RO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îmbracă perfect felia de cod, păstrând în interior sucul și aromele, iar toată această compoziție este desăvârșită de prezența spanacului sotat.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CE123699-9637-42A0-B36A-9E8C1C4164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3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9CAD48A-CFC3-49F3-A38E-AF60F18C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Amêijoas</a:t>
            </a: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ro-RO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Bulhão</a:t>
            </a: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Pato</a:t>
            </a:r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scoici cu aromă de poezie</a:t>
            </a:r>
            <a:br>
              <a:rPr lang="ro-RO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3BBFCA6-4D4A-41D3-B8D1-8123432F1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 err="1"/>
              <a:t>Bulhão</a:t>
            </a:r>
            <a:r>
              <a:rPr lang="ro-RO" dirty="0"/>
              <a:t> </a:t>
            </a:r>
            <a:r>
              <a:rPr lang="ro-RO" dirty="0" err="1"/>
              <a:t>Pato</a:t>
            </a:r>
            <a:r>
              <a:rPr lang="ro-RO" dirty="0"/>
              <a:t> –POET</a:t>
            </a:r>
          </a:p>
          <a:p>
            <a:r>
              <a:rPr lang="ro-RO" dirty="0"/>
              <a:t>Sosul în care se scaldă </a:t>
            </a:r>
            <a:r>
              <a:rPr lang="ro-RO" dirty="0" err="1"/>
              <a:t>vongolele</a:t>
            </a:r>
            <a:r>
              <a:rPr lang="ro-RO" dirty="0"/>
              <a:t> este preparat cu ulei de măsline de cea mai bună calitate, usturoi, </a:t>
            </a:r>
            <a:r>
              <a:rPr lang="ro-RO" dirty="0" err="1"/>
              <a:t>cilantru</a:t>
            </a:r>
            <a:r>
              <a:rPr lang="ro-RO" dirty="0"/>
              <a:t>, sare, piper și vin alb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0F041E3F-8D55-41A2-9323-CCF33DF968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595535"/>
            <a:ext cx="5257800" cy="41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8A26EF1-DB68-490B-AC08-20C0C429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                           </a:t>
            </a:r>
            <a:r>
              <a:rPr lang="ro-RO" b="1" dirty="0" err="1"/>
              <a:t>Arroz</a:t>
            </a:r>
            <a:r>
              <a:rPr lang="ro-RO" b="1" dirty="0"/>
              <a:t> de </a:t>
            </a:r>
            <a:r>
              <a:rPr lang="ro-RO" b="1" dirty="0" err="1"/>
              <a:t>Marisco</a:t>
            </a:r>
            <a:br>
              <a:rPr lang="ro-RO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BE748B1-728C-44A5-A970-5DCB53D7FF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Acest orez zemos ține captive într-un vas de lut tradițional toate bunătățile pe care marea le poate oferi: langustă, creveți, </a:t>
            </a:r>
            <a:r>
              <a:rPr lang="ro-RO" dirty="0" err="1"/>
              <a:t>vongole</a:t>
            </a:r>
            <a:r>
              <a:rPr lang="ro-RO" dirty="0"/>
              <a:t> și midii</a:t>
            </a:r>
          </a:p>
          <a:p>
            <a:r>
              <a:rPr lang="ro-RO" dirty="0" err="1"/>
              <a:t>Arroz</a:t>
            </a:r>
            <a:r>
              <a:rPr lang="ro-RO" dirty="0"/>
              <a:t> de </a:t>
            </a:r>
            <a:r>
              <a:rPr lang="ro-RO" dirty="0" err="1"/>
              <a:t>Marisco</a:t>
            </a:r>
            <a:r>
              <a:rPr lang="ro-RO" dirty="0"/>
              <a:t> a fost votat de portughezi printre cele 7 minuni gastronomice autohtone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363348AB-C162-4D80-BDDE-ABF1E4DACE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76873"/>
            <a:ext cx="5181600" cy="427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1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4EC2484-391D-4B8B-8355-CF61E103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845"/>
            <a:ext cx="10515600" cy="951722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                              </a:t>
            </a:r>
            <a:r>
              <a:rPr lang="ro-RO" b="1" dirty="0" err="1"/>
              <a:t>Pasteis</a:t>
            </a:r>
            <a:r>
              <a:rPr lang="ro-RO" b="1" dirty="0"/>
              <a:t> de </a:t>
            </a:r>
            <a:r>
              <a:rPr lang="ro-RO" b="1" dirty="0" err="1"/>
              <a:t>Nata</a:t>
            </a:r>
            <a:br>
              <a:rPr lang="ro-RO" b="1" dirty="0"/>
            </a:b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1A20918-A8D4-4D87-8549-6242ACD2E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tartă cu ou și budincă și are un gust delicios. 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pufos, un fel de budincă de gălbenuș de ouă, cremă, zahăr și zeamă de lămâie.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servește la micul dejun sau ca gustare și se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acopera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zahăr pudră sau scorțișoară.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88ED63CC-A78C-45C6-A3CF-0BC36519FB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2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100BAAF-1A17-4AF5-9A64-8E68D85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               PONTE DE LIMA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CA6F354-25F8-4796-84A0-ED2A758950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mai vechi și floral oraș din Portugalia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Piața se organizează de 2 ori pe lună și este un eveniment important</a:t>
            </a:r>
            <a:r>
              <a:rPr lang="it-IT" dirty="0"/>
              <a:t>  </a:t>
            </a:r>
            <a:r>
              <a:rPr lang="ro-RO" dirty="0"/>
              <a:t>î</a:t>
            </a:r>
            <a:r>
              <a:rPr lang="it-IT" dirty="0"/>
              <a:t>n aer liber de pe Strada cu Platani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Există o poveste despre râul Lima care este asemănat cu râul Lethe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Parcul Arnado cu </a:t>
            </a:r>
            <a:r>
              <a:rPr lang="it-IT" dirty="0"/>
              <a:t>o gradin</a:t>
            </a:r>
            <a:r>
              <a:rPr lang="ro-RO" dirty="0"/>
              <a:t>ă</a:t>
            </a:r>
            <a:r>
              <a:rPr lang="it-IT" dirty="0"/>
              <a:t> botánic</a:t>
            </a:r>
            <a:r>
              <a:rPr lang="ro-RO" dirty="0"/>
              <a:t>ă</a:t>
            </a:r>
            <a:r>
              <a:rPr lang="it-IT" dirty="0"/>
              <a:t> </a:t>
            </a:r>
            <a:r>
              <a:rPr lang="ro-RO" dirty="0"/>
              <a:t>ș</a:t>
            </a:r>
            <a:r>
              <a:rPr lang="it-IT" dirty="0"/>
              <a:t>i patru gr</a:t>
            </a:r>
            <a:r>
              <a:rPr lang="ro-RO" dirty="0"/>
              <a:t>ă</a:t>
            </a:r>
            <a:r>
              <a:rPr lang="it-IT" dirty="0"/>
              <a:t>dini cu stiluri diferite, din epoci istorice diferite.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ubstituent conținut 7">
            <a:extLst>
              <a:ext uri="{FF2B5EF4-FFF2-40B4-BE49-F238E27FC236}">
                <a16:creationId xmlns:a16="http://schemas.microsoft.com/office/drawing/2014/main" id="{404D7CF9-FCC1-4553-89E0-4BA1B1DCAF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1464906"/>
            <a:ext cx="4267200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2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8ED28C8-5963-4312-A3D6-4C87C1C0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53143"/>
            <a:ext cx="5181600" cy="5523820"/>
          </a:xfrm>
        </p:spPr>
        <p:txBody>
          <a:bodyPr>
            <a:normAutofit/>
          </a:bodyPr>
          <a:lstStyle/>
          <a:p>
            <a:r>
              <a:rPr lang="ro-RO" dirty="0"/>
              <a:t>Podul peste râul Lima, construit de romani dă numele localității</a:t>
            </a:r>
          </a:p>
          <a:p>
            <a:r>
              <a:rPr lang="ro-RO" dirty="0"/>
              <a:t>A fost refăcut în Evul Mediu era punte de legătură cu Spania</a:t>
            </a:r>
          </a:p>
          <a:p>
            <a:r>
              <a:rPr lang="ro-RO" dirty="0"/>
              <a:t>Are lungimea de 380 metri și este foarte frumos luminat noaptea</a:t>
            </a:r>
          </a:p>
          <a:p>
            <a:r>
              <a:rPr lang="ro-RO" dirty="0"/>
              <a:t>Păstrează 5 arcuri dintre cele realizate de romani</a:t>
            </a:r>
          </a:p>
          <a:p>
            <a:r>
              <a:rPr lang="ro-RO" dirty="0"/>
              <a:t>Terenuri cu vii nesfârșite </a:t>
            </a:r>
            <a:r>
              <a:rPr lang="pt-BR" dirty="0"/>
              <a:t>unde se face celebrul </a:t>
            </a:r>
            <a:r>
              <a:rPr lang="ro-RO" dirty="0"/>
              <a:t>,,</a:t>
            </a:r>
            <a:r>
              <a:rPr lang="pt-BR" dirty="0"/>
              <a:t>vinho” verde portughez</a:t>
            </a:r>
            <a:endParaRPr lang="ro-RO" dirty="0"/>
          </a:p>
          <a:p>
            <a:endParaRPr lang="ro-RO" dirty="0"/>
          </a:p>
        </p:txBody>
      </p:sp>
      <p:pic>
        <p:nvPicPr>
          <p:cNvPr id="10" name="Substituent conținut 9">
            <a:extLst>
              <a:ext uri="{FF2B5EF4-FFF2-40B4-BE49-F238E27FC236}">
                <a16:creationId xmlns:a16="http://schemas.microsoft.com/office/drawing/2014/main" id="{E237AFE7-0B9A-44BC-876C-F78144C6C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6236" y="923732"/>
            <a:ext cx="5307563" cy="50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8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434C2DF-D768-4EE5-92B0-5C84E561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                    </a:t>
            </a:r>
            <a:r>
              <a:rPr lang="ro-RO" sz="4000" b="1" dirty="0"/>
              <a:t>PIAȚA CAMÕES</a:t>
            </a:r>
            <a:endParaRPr lang="ro-RO" sz="4000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A0F2DE6-D511-485F-8C43-5ABC5461D1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Construită în sec. XIX în același loc unde se afla un turn</a:t>
            </a:r>
          </a:p>
          <a:p>
            <a:r>
              <a:rPr lang="ro-RO" dirty="0"/>
              <a:t>Acest turn era cu fața spre pod și proteja intrarea în oraș</a:t>
            </a:r>
          </a:p>
          <a:p>
            <a:r>
              <a:rPr lang="ro-RO" dirty="0"/>
              <a:t>Fântâna din centru construită în 1603</a:t>
            </a:r>
          </a:p>
          <a:p>
            <a:r>
              <a:rPr lang="ro-RO" dirty="0"/>
              <a:t>Cea mai veche cofetărie din oraș ,,A HAVENEZA</a:t>
            </a:r>
            <a:r>
              <a:rPr lang="en-US" dirty="0"/>
              <a:t>”</a:t>
            </a:r>
            <a:endParaRPr lang="ro-RO" dirty="0"/>
          </a:p>
        </p:txBody>
      </p:sp>
      <p:pic>
        <p:nvPicPr>
          <p:cNvPr id="7" name="Substituent conținut 6">
            <a:extLst>
              <a:ext uri="{FF2B5EF4-FFF2-40B4-BE49-F238E27FC236}">
                <a16:creationId xmlns:a16="http://schemas.microsoft.com/office/drawing/2014/main" id="{D026BE2B-BFE6-4070-8BFD-E27C8F6E87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9420" y="1436914"/>
            <a:ext cx="4338735" cy="47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4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2CE3B0C-288E-4C15-ADB3-7924BD45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/>
          <a:lstStyle/>
          <a:p>
            <a:r>
              <a:rPr lang="ro-RO" dirty="0"/>
              <a:t>                             SUVENIRURI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261F77B-D797-45EC-AC54-FAD736195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4906"/>
            <a:ext cx="5181600" cy="4712057"/>
          </a:xfrm>
        </p:spPr>
        <p:txBody>
          <a:bodyPr>
            <a:normAutofit fontScale="25000" lnSpcReduction="20000"/>
          </a:bodyPr>
          <a:lstStyle/>
          <a:p>
            <a:r>
              <a:rPr lang="ro-RO" sz="8000" dirty="0"/>
              <a:t>A</a:t>
            </a:r>
            <a:r>
              <a:rPr lang="en-US" sz="8000" dirty="0" err="1"/>
              <a:t>zulejos</a:t>
            </a:r>
            <a:r>
              <a:rPr lang="ro-RO" sz="8000" dirty="0"/>
              <a:t>-</a:t>
            </a:r>
            <a:r>
              <a:rPr lang="ro-RO" sz="8000" dirty="0">
                <a:cs typeface="Times New Roman" panose="02020603050405020304" pitchFamily="18" charset="0"/>
              </a:rPr>
              <a:t>plăcile ceramice, decorate cu plăci ornamentate. Culorile folosite alb-albastru</a:t>
            </a:r>
          </a:p>
          <a:p>
            <a:r>
              <a:rPr lang="ro-RO" sz="8000" dirty="0">
                <a:cs typeface="Times New Roman" panose="02020603050405020304" pitchFamily="18" charset="0"/>
              </a:rPr>
              <a:t>Suveniruri cu simboluri marine</a:t>
            </a:r>
          </a:p>
          <a:p>
            <a:r>
              <a:rPr lang="en-US" sz="8000" dirty="0" err="1">
                <a:cs typeface="Times New Roman" panose="02020603050405020304" pitchFamily="18" charset="0"/>
              </a:rPr>
              <a:t>Cocoșul</a:t>
            </a:r>
            <a:r>
              <a:rPr lang="en-US" sz="8000" dirty="0"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cs typeface="Times New Roman" panose="02020603050405020304" pitchFamily="18" charset="0"/>
              </a:rPr>
              <a:t>Barcelos</a:t>
            </a:r>
            <a:endParaRPr lang="ro-RO" sz="8000" dirty="0">
              <a:cs typeface="Times New Roman" panose="02020603050405020304" pitchFamily="18" charset="0"/>
            </a:endParaRPr>
          </a:p>
          <a:p>
            <a:r>
              <a:rPr lang="ro-RO" sz="8000" dirty="0">
                <a:cs typeface="Times New Roman" panose="02020603050405020304" pitchFamily="18" charset="0"/>
              </a:rPr>
              <a:t>Vesela din ceramica</a:t>
            </a:r>
          </a:p>
          <a:p>
            <a:r>
              <a:rPr lang="ro-RO" sz="8000" dirty="0">
                <a:cs typeface="Times New Roman" panose="02020603050405020304" pitchFamily="18" charset="0"/>
              </a:rPr>
              <a:t>Bijuterii din filigran</a:t>
            </a:r>
          </a:p>
          <a:p>
            <a:r>
              <a:rPr lang="en-US" sz="8000" dirty="0" err="1">
                <a:cs typeface="Times New Roman" panose="02020603050405020304" pitchFamily="18" charset="0"/>
              </a:rPr>
              <a:t>Bauturi</a:t>
            </a:r>
            <a:r>
              <a:rPr lang="en-US" sz="8000" dirty="0"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cs typeface="Times New Roman" panose="02020603050405020304" pitchFamily="18" charset="0"/>
              </a:rPr>
              <a:t>alcoolice</a:t>
            </a:r>
            <a:endParaRPr lang="ro-RO" sz="8000" dirty="0">
              <a:cs typeface="Times New Roman" panose="02020603050405020304" pitchFamily="18" charset="0"/>
            </a:endParaRPr>
          </a:p>
          <a:p>
            <a:r>
              <a:rPr lang="ro-RO" sz="8000" dirty="0">
                <a:cs typeface="Times New Roman" panose="02020603050405020304" pitchFamily="18" charset="0"/>
              </a:rPr>
              <a:t>Fructe exotice- CERIMOYA, </a:t>
            </a:r>
            <a:r>
              <a:rPr lang="en-US" sz="8000" dirty="0">
                <a:cs typeface="Times New Roman" panose="02020603050405020304" pitchFamily="18" charset="0"/>
              </a:rPr>
              <a:t>Banana</a:t>
            </a:r>
            <a:r>
              <a:rPr lang="ro-RO" sz="8000" dirty="0">
                <a:cs typeface="Times New Roman" panose="02020603050405020304" pitchFamily="18" charset="0"/>
              </a:rPr>
              <a:t>este un fruct tropical al unui târâtor cunoscut sub numele de „</a:t>
            </a:r>
            <a:r>
              <a:rPr lang="ro-RO" sz="8000" dirty="0" err="1">
                <a:cs typeface="Times New Roman" panose="02020603050405020304" pitchFamily="18" charset="0"/>
              </a:rPr>
              <a:t>monstera</a:t>
            </a:r>
            <a:r>
              <a:rPr lang="ro-RO" sz="8000" dirty="0">
                <a:cs typeface="Times New Roman" panose="02020603050405020304" pitchFamily="18" charset="0"/>
              </a:rPr>
              <a:t>”</a:t>
            </a:r>
          </a:p>
          <a:p>
            <a:r>
              <a:rPr lang="en-US" sz="8000" dirty="0" err="1"/>
              <a:t>Săpu</a:t>
            </a:r>
            <a:r>
              <a:rPr lang="ro-RO" sz="8000" dirty="0"/>
              <a:t>n</a:t>
            </a:r>
          </a:p>
          <a:p>
            <a:r>
              <a:rPr lang="ro-RO" sz="8000" dirty="0"/>
              <a:t>Îmbrăcăminte și încălțăminte</a:t>
            </a:r>
          </a:p>
          <a:p>
            <a:r>
              <a:rPr lang="ro-RO" sz="8000" dirty="0"/>
              <a:t>Opere de artă</a:t>
            </a:r>
            <a:br>
              <a:rPr lang="ro-RO" dirty="0"/>
            </a:br>
            <a:br>
              <a:rPr lang="en-US" dirty="0"/>
            </a:br>
            <a:br>
              <a:rPr lang="ro-RO" dirty="0"/>
            </a:br>
            <a:br>
              <a:rPr lang="ro-RO" dirty="0"/>
            </a:br>
            <a:br>
              <a:rPr lang="ro-RO" dirty="0"/>
            </a:br>
            <a:br>
              <a:rPr lang="en-US" dirty="0"/>
            </a:br>
            <a:br>
              <a:rPr lang="en-US" dirty="0"/>
            </a:br>
            <a:br>
              <a:rPr lang="ro-RO" dirty="0"/>
            </a:br>
            <a:br>
              <a:rPr lang="ro-RO" dirty="0"/>
            </a:br>
            <a:br>
              <a:rPr lang="ro-RO" dirty="0"/>
            </a:br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95519C13-DA3D-44F0-A16F-DAF11F79B0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464906"/>
            <a:ext cx="5181600" cy="47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B378871-EC48-4DEA-9D4B-F043F443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98"/>
            <a:ext cx="10515600" cy="569167"/>
          </a:xfrm>
        </p:spPr>
        <p:txBody>
          <a:bodyPr>
            <a:normAutofit fontScale="90000"/>
          </a:bodyPr>
          <a:lstStyle/>
          <a:p>
            <a:r>
              <a:rPr lang="ro-RO" dirty="0"/>
              <a:t>                               </a:t>
            </a:r>
            <a:r>
              <a:rPr lang="ro-RO" dirty="0">
                <a:solidFill>
                  <a:srgbClr val="FF0000"/>
                </a:solidFill>
              </a:rPr>
              <a:t>Bibliografie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30A1842-E475-4D55-A411-2780CAF5D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85191"/>
            <a:ext cx="5181600" cy="672737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</a:t>
            </a:r>
            <a:r>
              <a:rPr lang="ro-RO" sz="6400" dirty="0">
                <a:hlinkClick r:id="rId2"/>
              </a:rPr>
              <a:t>https://www.travelholyc.com/calatorii-turistice-strainatate</a:t>
            </a:r>
            <a:r>
              <a:rPr lang="ro-RO" sz="6400" dirty="0"/>
              <a:t> /europa/portugalia/cum-arata-cea-mai-frumoasa-librarie-din-lume-livraria-lello-e-irmao-care-a-inspirat-harry-potter/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http://www.traveltailor.ro/top-7-obiective-turistice-porto/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https://www.google.com/search?q=gradinile+palatului+de+cristal+porto&amp;tbm=isch&amp;chips=q:gradinile+palatului+de+cristal+porto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ttps://www.travelholyc.com/calatorii-turistice-strainatate /europa/portugalia/top-9-lucruri-pe-care-sa-le-faci-cand-vizitezi-porto/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https://ro.wikipedia.org/wiki/Azulejo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>
                <a:hlinkClick r:id="rId2"/>
              </a:rPr>
              <a:t>https://www.travelholyc.com/calatorii-turistice-strainatate</a:t>
            </a:r>
            <a:r>
              <a:rPr lang="ro-RO" sz="6400" dirty="0"/>
              <a:t> /europa/portugalia/lux-arta-si-eleganta-la-palatul-bursei-din-porto-portugalia-palacodabolsa/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https://falaportugues.ro/2020/10/09/drumul-catre-sufletul-portughez-e-pavat-cu-muzica-fado/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>
                <a:hlinkClick r:id="rId3"/>
              </a:rPr>
              <a:t>https://ro.wikipedia.org/wiki/Almeida_Garrett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600" dirty="0"/>
              <a:t>https://ro.wikipedia.org/wiki/E%C3%A7a_de_Queir%C3%B3s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600" u="sng" dirty="0">
                <a:hlinkClick r:id="rId4"/>
              </a:rPr>
              <a:t>https://ro.wikipedia.org/wiki/Lu%C3%ADs_de_Cam%C3%B5es</a:t>
            </a:r>
            <a:endParaRPr lang="ro-RO" sz="6600" u="sng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600" u="sng" dirty="0"/>
              <a:t>https://www.idealista.pt/ro/news/lifestyle-portugalia/2019/03/19/225-invata-cum-sa-comanzi-ceva-de-mancare-sau-de-baut-la-o</a:t>
            </a:r>
            <a:endParaRPr lang="ro-RO" sz="66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ro-RO" sz="6400" dirty="0"/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FB886316-3AB6-4A02-BA53-91368A9AC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690465"/>
            <a:ext cx="5181600" cy="58876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tps://minikar.ru/ro/vdohnovenie/kakie-suveniry-privezti-iz-portugalii-chernyi-petuh-i-nastoyashchii/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5"/>
              </a:rPr>
              <a:t>https://www.idealista.pt/ro/news/erasmus-portugalia/2019/04/01/268-coimbra-universitate-si-cultura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https://storytravel.ro/2020/05/25/arhitectura-manuelina/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https://minikar.ru/ro/vdohnovenie/kakie-suveniry-privezti-iz-portugalii-chernyi-petuh-i-nastoyashchii/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>
                <a:hlinkClick r:id="rId2"/>
              </a:rPr>
              <a:t>https://www.travelholyc.com/calatorii-turistice-strainatate</a:t>
            </a:r>
            <a:r>
              <a:rPr lang="ro-RO" sz="6400" dirty="0"/>
              <a:t> /europa/portugalia/cum-arata-cea-mai-frumoasa-librarie-din-lume-livraria-lello-e-irmao-care-a-inspirat-harry-potter/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http://www.traveltailor.ro/top-7-obiective-turistice-porto/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6"/>
              </a:rPr>
              <a:t>https://www.google.com/search?q=gradinile+palatului+de+cristal+porto&amp;tbm=isch&amp;chips=q:gradinile+palatului+de+cristal+porto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dirty="0"/>
              <a:t>ttps://www.travelholyc.com/calatorii-turistice-strainatate /europa/portugalia/top-9-lucruri-pe-care-sa-le-faci-cand-vizitezi-porto/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7"/>
              </a:rPr>
              <a:t>https://storytravel.ro/2020/05/25/arhitectura-manuelina/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8"/>
              </a:rPr>
              <a:t>http://spaniamea.ro/orasul-care-rade/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9"/>
              </a:rPr>
              <a:t>https://en.wikipedia.org/wiki/Lethe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10"/>
              </a:rPr>
              <a:t>https://amfostacolo.ro/impresii9.php?iid=107400&amp;d=vacanta-in-portugalia--diverse</a:t>
            </a:r>
            <a:endParaRPr lang="ro-RO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o-RO" sz="6400" u="sng" dirty="0">
                <a:hlinkClick r:id="rId11"/>
              </a:rPr>
              <a:t>https://minikar.ru/ro/vdohnovenie/kakie-suveniry-privezti-iz-portugalii-chernyi-petuh-i-nastoyashchii/</a:t>
            </a:r>
            <a:endParaRPr lang="ro-RO" sz="64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8964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0A84495-58C9-4BE5-B859-84D76CF7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5274"/>
            <a:ext cx="10692849" cy="744830"/>
          </a:xfrm>
        </p:spPr>
        <p:txBody>
          <a:bodyPr>
            <a:noAutofit/>
          </a:bodyPr>
          <a:lstStyle/>
          <a:p>
            <a:pPr algn="ctr"/>
            <a:r>
              <a:rPr lang="ro-RO" sz="4400" dirty="0"/>
              <a:t>    </a:t>
            </a:r>
            <a:r>
              <a:rPr lang="ro-RO" sz="4400" dirty="0">
                <a:latin typeface="+mn-lt"/>
              </a:rPr>
              <a:t>STEMA PORTUGALIEI</a:t>
            </a:r>
          </a:p>
        </p:txBody>
      </p:sp>
      <p:pic>
        <p:nvPicPr>
          <p:cNvPr id="6" name="Substituent imagine 5">
            <a:extLst>
              <a:ext uri="{FF2B5EF4-FFF2-40B4-BE49-F238E27FC236}">
                <a16:creationId xmlns:a16="http://schemas.microsoft.com/office/drawing/2014/main" id="{8E60AC5C-C126-4D3A-8110-A240508000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43" b="5543"/>
          <a:stretch>
            <a:fillRect/>
          </a:stretch>
        </p:blipFill>
        <p:spPr>
          <a:xfrm>
            <a:off x="6528253" y="1073020"/>
            <a:ext cx="4823959" cy="4749282"/>
          </a:xfrm>
          <a:prstGeom prst="rect">
            <a:avLst/>
          </a:prstGeom>
        </p:spPr>
      </p:pic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B350A70-511C-4396-B885-59F63BAED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40971"/>
            <a:ext cx="3932237" cy="515982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 cinci scuturi azurii așezate în cruce simbolizează cei cinci regi musulmani pe care i-a învins  regele </a:t>
            </a:r>
            <a:r>
              <a:rPr lang="ro-RO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Alfonso I al Portugaliei"/>
              </a:rPr>
              <a:t>Afonso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Alfonso I al Portugaliei"/>
              </a:rPr>
              <a:t> Henriques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în 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Bătălia de la Ourique"/>
              </a:rPr>
              <a:t>lupta </a:t>
            </a:r>
            <a:r>
              <a:rPr lang="ro-RO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Bătălia de la Ourique"/>
              </a:rPr>
              <a:t>Ourique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în anul 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1139"/>
              </a:rPr>
              <a:t>1139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Besantele (punctele) d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scuturi reprezintă cele cinci răni ale </a:t>
            </a:r>
            <a:r>
              <a:rPr lang="it-IT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Iisus Hristos"/>
              </a:rPr>
              <a:t>lui Hristos</a:t>
            </a:r>
            <a:endParaRPr lang="ro-RO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Castelele ar simboliza cele șapte castele din regatul maur </a:t>
            </a:r>
            <a:r>
              <a:rPr lang="ro-RO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Algarve"/>
              </a:rPr>
              <a:t>Algarve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 ultima parte a Portugaliei continentale care va fi cucerită în 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1249"/>
              </a:rPr>
              <a:t>1249/646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AH.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Sfera armilar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emblema regelui Emmanuel I, este lumea descoperit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marinarii portughezi în 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secolele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 - lea și al XVI – le</a:t>
            </a: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odată cu instaurarea primului Imperiului Colonial Global</a:t>
            </a:r>
          </a:p>
        </p:txBody>
      </p:sp>
    </p:spTree>
    <p:extLst>
      <p:ext uri="{BB962C8B-B14F-4D97-AF65-F5344CB8AC3E}">
        <p14:creationId xmlns:p14="http://schemas.microsoft.com/office/powerpoint/2010/main" val="36006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8460F0C-3FD5-4071-B8BC-15C58A98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SCURTĂ ISTORIE A PORTUGALIEI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C10B905-88E7-48E4-9849-98FB8A71BD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dintre cele mai vechi națiuni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din Europa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secolele al-XII-lea și al-XIII-lea au lărgit frontierele spre sudul teritoriului cu ajutorul cruciaților până la ALGARVE, consolidându-și teritoriul care a rămas neschimbat până astăzi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D4355ECC-0B9D-40A0-8B72-041FAEF2B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1" y="1690688"/>
            <a:ext cx="2368420" cy="3833034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126F0C5C-8E76-4DEC-B8DF-7A1BEF45D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106" y="1623526"/>
            <a:ext cx="2215243" cy="39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F0BEB2A-49BE-43E8-8FD5-36CA3F704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5232"/>
            <a:ext cx="5181600" cy="635414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Descoperirile, sub comanda vizionarului Infante Dom </a:t>
            </a:r>
            <a:r>
              <a:rPr lang="ro-RO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Henrique</a:t>
            </a: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De-a lungul secolelor al XIV-lea, XV-lea și al XVI-lea, caravelele portugheze au navigat până în Africa, în îndepărtatul Orient și în inima continentului sud-american.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cucerit teritorii, au acumulat bogății și au adus în Europa lucruri nemaivăzute până atunci.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S-ar putea spune că acesta a fost, poate, începutul globalizării.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secolul al XVIII-lea, regele Dom </a:t>
            </a:r>
            <a:r>
              <a:rPr lang="ro-RO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João</a:t>
            </a: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V-lea, rege absolutist și iubitor al artelor, a construit în </a:t>
            </a:r>
            <a:r>
              <a:rPr lang="ro-RO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Mafra</a:t>
            </a: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grandioasă mănăstire-palat, și în Lisabona Apeductul Apelor Libere.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o-RO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începutul secolului al XIX-lea, trupele lui Napoleon au invadat Portugalia și curtea regală s-a mutat în Brazilia, revenind abia 13 ani mai târziu, într-o țară schimbată, slăbită de anii de război. Ideile republicane au început să câștige din ce în ce mai mult teren spre sfârșitul secolului, iar Republica a fost instaurată în 1910.</a:t>
            </a:r>
            <a:b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E99F7FF8-5C11-4173-98FB-C93F19BDF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457200"/>
            <a:ext cx="5181600" cy="58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2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9BAFFB6-AEDA-413B-8C86-53A7CA39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           ,,Patria mea este limba portugheză</a:t>
            </a:r>
            <a:r>
              <a:rPr lang="en-US" b="1" dirty="0"/>
              <a:t>”</a:t>
            </a:r>
            <a:endParaRPr lang="ro-RO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C10F61D-19A4-4A7A-B3E2-A26EE6B5B3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200 de milioane de persoane din Europa, Africa, America de Sud și Asia</a:t>
            </a:r>
            <a:endParaRPr lang="en-US" dirty="0"/>
          </a:p>
          <a:p>
            <a:r>
              <a:rPr lang="en-US" dirty="0"/>
              <a:t>E</a:t>
            </a:r>
            <a:r>
              <a:rPr lang="ro-RO" dirty="0" err="1"/>
              <a:t>ste</a:t>
            </a:r>
            <a:r>
              <a:rPr lang="ro-RO" dirty="0"/>
              <a:t>, în prezent, cea de-a cincea limbă cel mai vorbită în lume</a:t>
            </a:r>
            <a:endParaRPr lang="en-US" dirty="0"/>
          </a:p>
          <a:p>
            <a:r>
              <a:rPr lang="en-US" dirty="0"/>
              <a:t>S</a:t>
            </a:r>
            <a:r>
              <a:rPr lang="ro-RO" dirty="0"/>
              <a:t>e află de asemenea la baza a douăzeci de variante de</a:t>
            </a:r>
            <a:br>
              <a:rPr lang="ro-RO" dirty="0"/>
            </a:br>
            <a:r>
              <a:rPr lang="ro-RO" dirty="0"/>
              <a:t>creolă 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D603E625-C060-4AF3-9E46-F3982F5F8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4106" y="1315616"/>
            <a:ext cx="4571999" cy="48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C96B80C-38A7-45D3-A4EA-87770652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                      CULTURĂ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568A98F-A325-4BF3-AFC2-CE2BEE4C3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Țara poeților</a:t>
            </a:r>
          </a:p>
          <a:p>
            <a:r>
              <a:rPr lang="ro-RO" dirty="0"/>
              <a:t>Luis de Camoes( LUSIADA)</a:t>
            </a:r>
          </a:p>
          <a:p>
            <a:r>
              <a:rPr lang="ro-RO" dirty="0"/>
              <a:t>Fernando </a:t>
            </a:r>
            <a:r>
              <a:rPr lang="ro-RO" dirty="0" err="1"/>
              <a:t>Pessoa</a:t>
            </a:r>
            <a:r>
              <a:rPr lang="ro-RO" dirty="0"/>
              <a:t>-poet, eseist, reprezentant al modernismului lusitan</a:t>
            </a:r>
          </a:p>
          <a:p>
            <a:r>
              <a:rPr lang="ro-RO" dirty="0"/>
              <a:t>Arhitectură- predomină stilurile europene, gotic sau neoclasic decorate în stil manuelin și </a:t>
            </a:r>
            <a:r>
              <a:rPr lang="ro-RO" dirty="0" err="1"/>
              <a:t>azulejo</a:t>
            </a:r>
            <a:endParaRPr lang="ro-RO" dirty="0"/>
          </a:p>
        </p:txBody>
      </p:sp>
      <p:pic>
        <p:nvPicPr>
          <p:cNvPr id="7" name="Substituent conținut 6">
            <a:extLst>
              <a:ext uri="{FF2B5EF4-FFF2-40B4-BE49-F238E27FC236}">
                <a16:creationId xmlns:a16="http://schemas.microsoft.com/office/drawing/2014/main" id="{C7FADB0F-BEFB-44DA-940A-CC71D22EA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90688"/>
            <a:ext cx="5334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4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603E7F1-FA19-4E9E-9DC7-8C614EBF5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595" y="878711"/>
            <a:ext cx="4758614" cy="4971579"/>
          </a:xfrm>
        </p:spPr>
        <p:txBody>
          <a:bodyPr>
            <a:normAutofit fontScale="85000" lnSpcReduction="2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Luís de Camões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legie"/>
              </a:rPr>
              <a:t>elegii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Odă"/>
              </a:rPr>
              <a:t>ode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și 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Sonet"/>
              </a:rPr>
              <a:t>sonete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  </a:t>
            </a:r>
            <a:r>
              <a:rPr lang="ro-R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ro-RO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Lusíadas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José Maria Eça de Queiroz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scriitor realist portughez </a:t>
            </a:r>
          </a:p>
          <a:p>
            <a:pPr marL="0" indent="0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Într-un eseu scris în </a:t>
            </a:r>
            <a:r>
              <a:rPr lang="ro-RO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1879</a:t>
            </a:r>
            <a:r>
              <a:rPr lang="ro-RO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,,Idealism și Realism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explică concepția privind valul realist în literatură ,,...toată diferența dintre Naturalism și Idealism constă în următoarele: ultimul falsifică natura, iar primul o verifică.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Almeida Garrett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poet romantic, romancier,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Dramaturg"/>
              </a:rPr>
              <a:t>dramaturg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dar și politician   liberal și 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Mason"/>
              </a:rPr>
              <a:t>mason</a:t>
            </a:r>
            <a:r>
              <a:rPr lang="ro-RO" i="1" dirty="0"/>
              <a:t> </a:t>
            </a:r>
          </a:p>
          <a:p>
            <a:pPr marL="0" indent="0">
              <a:buNone/>
            </a:pPr>
            <a:r>
              <a:rPr lang="ro-RO" i="1" dirty="0"/>
              <a:t>ex. </a:t>
            </a:r>
            <a:r>
              <a:rPr lang="ro-RO" i="1" dirty="0" err="1"/>
              <a:t>Camões</a:t>
            </a:r>
            <a:r>
              <a:rPr lang="ro-RO" i="1" dirty="0"/>
              <a:t> și Dona </a:t>
            </a:r>
            <a:r>
              <a:rPr lang="ro-RO" i="1" dirty="0" err="1"/>
              <a:t>Branca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ubstituent conținut 10">
            <a:extLst>
              <a:ext uri="{FF2B5EF4-FFF2-40B4-BE49-F238E27FC236}">
                <a16:creationId xmlns:a16="http://schemas.microsoft.com/office/drawing/2014/main" id="{C3B8BC69-F2BC-4112-9829-E30188C473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9293290" y="878711"/>
            <a:ext cx="2060509" cy="4971579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898D14E7-40EF-4589-A321-E41243648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1209" y="878714"/>
            <a:ext cx="2304660" cy="4971580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F9AC2E02-EE5A-4C33-BFFD-A0A556749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5868" y="878711"/>
            <a:ext cx="1987421" cy="497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7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DF61195-6FDB-406A-A305-834CB491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               MUZICA TRADITIONALĂ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F3D382F-7DD3-4FFC-9C76-DFAEB1AA97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o-RO" dirty="0"/>
              <a:t>Fado- gen de muzică </a:t>
            </a:r>
            <a:r>
              <a:rPr lang="ro-RO" dirty="0" err="1"/>
              <a:t>intrepretativ</a:t>
            </a:r>
            <a:r>
              <a:rPr lang="ro-RO" dirty="0"/>
              <a:t> și melodic, originar din Lisabona,  notificat la începutul </a:t>
            </a:r>
            <a:r>
              <a:rPr lang="ro-RO" dirty="0" err="1"/>
              <a:t>sec.XIX</a:t>
            </a:r>
            <a:endParaRPr lang="ro-RO" dirty="0"/>
          </a:p>
          <a:p>
            <a:r>
              <a:rPr lang="ro-RO" dirty="0"/>
              <a:t>Se referă foarte frecvent la mare ,trecutul maritim al </a:t>
            </a:r>
            <a:r>
              <a:rPr lang="ro-RO" dirty="0" err="1"/>
              <a:t>lucitanilor</a:t>
            </a:r>
            <a:r>
              <a:rPr lang="ro-RO" dirty="0"/>
              <a:t> și sau viața săracilor</a:t>
            </a:r>
          </a:p>
          <a:p>
            <a:r>
              <a:rPr lang="ro-RO" dirty="0"/>
              <a:t>AMALIA RODRIGUES</a:t>
            </a:r>
          </a:p>
          <a:p>
            <a:r>
              <a:rPr lang="ro-RO" dirty="0"/>
              <a:t>CAMANE </a:t>
            </a:r>
          </a:p>
          <a:p>
            <a:r>
              <a:rPr lang="ro-RO" dirty="0"/>
              <a:t>MARIZA- noua regină fado</a:t>
            </a:r>
          </a:p>
        </p:txBody>
      </p:sp>
      <p:pic>
        <p:nvPicPr>
          <p:cNvPr id="7" name="Substituent conținut 6">
            <a:extLst>
              <a:ext uri="{FF2B5EF4-FFF2-40B4-BE49-F238E27FC236}">
                <a16:creationId xmlns:a16="http://schemas.microsoft.com/office/drawing/2014/main" id="{C47B8CF2-7923-40A7-A3C5-19ED4C0153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20890"/>
            <a:ext cx="5181600" cy="45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79BDDC8-74F9-4F58-9939-FA3DE230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</a:t>
            </a:r>
            <a:r>
              <a:rPr lang="ro-RO" dirty="0"/>
              <a:t>       </a:t>
            </a:r>
            <a:r>
              <a:rPr lang="en-US" dirty="0"/>
              <a:t> M</a:t>
            </a:r>
            <a:r>
              <a:rPr lang="ro-RO" dirty="0"/>
              <a:t>Â</a:t>
            </a:r>
            <a:r>
              <a:rPr lang="en-US" dirty="0"/>
              <a:t>NCARE TRADITIONAL</a:t>
            </a:r>
            <a:r>
              <a:rPr lang="ro-RO" dirty="0"/>
              <a:t>Ă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1D4D5D8-3782-4EB7-AF00-73160C3CC4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o-RO" b="1" dirty="0"/>
              <a:t>1.   </a:t>
            </a:r>
            <a:r>
              <a:rPr lang="ro-RO" b="1" dirty="0" err="1"/>
              <a:t>Cataplana</a:t>
            </a:r>
            <a:r>
              <a:rPr lang="ro-RO" b="1" dirty="0"/>
              <a:t> – fructe de mare din plin și o explozie de arome autentice</a:t>
            </a:r>
            <a:endParaRPr lang="ro-RO" dirty="0"/>
          </a:p>
          <a:p>
            <a:r>
              <a:rPr lang="ro-RO" dirty="0"/>
              <a:t>Acest preparat tradițional portughez a împrumutat numele recipientului din cupru în care este servit în mod tradițional. </a:t>
            </a:r>
            <a:r>
              <a:rPr lang="ro-RO" dirty="0" err="1"/>
              <a:t>Cataplana</a:t>
            </a:r>
            <a:r>
              <a:rPr lang="ro-RO" dirty="0"/>
              <a:t> este o farfurie dublă în formă de scoică ce provine din perioada în care maurii ocupau </a:t>
            </a:r>
            <a:r>
              <a:rPr lang="ro-RO" dirty="0" err="1"/>
              <a:t>Algarve</a:t>
            </a:r>
            <a:r>
              <a:rPr lang="ro-RO" dirty="0"/>
              <a:t>, regiunea cea mai sudică și mai turistică a Portugaliei.</a:t>
            </a:r>
          </a:p>
          <a:p>
            <a:r>
              <a:rPr lang="ro-RO" dirty="0"/>
              <a:t>Între cele două capace de culoare arămie, se nasc delicii mediteraneene gătite în propriile sucuri, frăgezite și aromatizate cu roșii, ardei, ulei de măsline, vin alb și condimente tradiționale. </a:t>
            </a:r>
            <a:r>
              <a:rPr lang="ro-RO" dirty="0" err="1"/>
              <a:t>Cataplana</a:t>
            </a:r>
            <a:r>
              <a:rPr lang="ro-RO" dirty="0"/>
              <a:t> este preparatul preferat al iubitorilor de mâncăruri suculente cu pește și fructe de mare și conține: scoici, creveți și diverse tipuri de pește.</a:t>
            </a:r>
          </a:p>
          <a:p>
            <a:r>
              <a:rPr lang="ro-RO" dirty="0"/>
              <a:t>O </a:t>
            </a:r>
            <a:r>
              <a:rPr lang="ro-RO" dirty="0" err="1"/>
              <a:t>Cataplana</a:t>
            </a:r>
            <a:r>
              <a:rPr lang="ro-RO" dirty="0"/>
              <a:t> autentică se pregătește cu fructe de mare și pește proaspete, cu legume abia culese…și fredonând câteva versuri de</a:t>
            </a:r>
            <a:r>
              <a:rPr lang="ro-RO" b="1" dirty="0"/>
              <a:t> </a:t>
            </a:r>
            <a:r>
              <a:rPr lang="ro-RO" b="1" dirty="0">
                <a:hlinkClick r:id="rId2"/>
              </a:rPr>
              <a:t>fado</a:t>
            </a:r>
            <a:r>
              <a:rPr lang="ro-RO" dirty="0"/>
              <a:t>, muzica tradițională portugheză.</a:t>
            </a:r>
          </a:p>
          <a:p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040E79DA-71F3-418B-9875-517EF3B5E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39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6139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1570</Words>
  <Application>Microsoft Office PowerPoint</Application>
  <PresentationFormat>Ecran lat</PresentationFormat>
  <Paragraphs>109</Paragraphs>
  <Slides>19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Temă Office</vt:lpstr>
      <vt:lpstr>Prezentare PowerPoint</vt:lpstr>
      <vt:lpstr>    STEMA PORTUGALIEI</vt:lpstr>
      <vt:lpstr>          SCURTĂ ISTORIE A PORTUGALIEI</vt:lpstr>
      <vt:lpstr>Prezentare PowerPoint</vt:lpstr>
      <vt:lpstr>           ,,Patria mea este limba portugheză”</vt:lpstr>
      <vt:lpstr>                                CULTURĂ</vt:lpstr>
      <vt:lpstr>Prezentare PowerPoint</vt:lpstr>
      <vt:lpstr>                MUZICA TRADITIONALĂ</vt:lpstr>
      <vt:lpstr>                   MÂNCARE TRADITIONALĂ</vt:lpstr>
      <vt:lpstr>    Polvo á Lagareiro – caracatița  pe pat de cartofi și savoare de Estoril </vt:lpstr>
      <vt:lpstr>Bacalhau com broa, probabil cea mai bună rețetă cu cod portughez </vt:lpstr>
      <vt:lpstr>Amêijoas à Bulhão Pato – scoici cu aromă de poezie </vt:lpstr>
      <vt:lpstr>                           Arroz de Marisco </vt:lpstr>
      <vt:lpstr>                              Pasteis de Nata </vt:lpstr>
      <vt:lpstr>                         PONTE DE LIMA</vt:lpstr>
      <vt:lpstr>Prezentare PowerPoint</vt:lpstr>
      <vt:lpstr>                              PIAȚA CAMÕES</vt:lpstr>
      <vt:lpstr>                             SUVENIRURI</vt:lpstr>
      <vt:lpstr>                               Bibliografie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Usernvk</dc:creator>
  <cp:lastModifiedBy>Usernvk</cp:lastModifiedBy>
  <cp:revision>44</cp:revision>
  <dcterms:created xsi:type="dcterms:W3CDTF">2022-10-28T07:43:17Z</dcterms:created>
  <dcterms:modified xsi:type="dcterms:W3CDTF">2022-10-31T12:00:04Z</dcterms:modified>
</cp:coreProperties>
</file>