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8"/>
  </p:notesMasterIdLst>
  <p:sldIdLst>
    <p:sldId id="256" r:id="rId2"/>
    <p:sldId id="258" r:id="rId3"/>
    <p:sldId id="259" r:id="rId4"/>
    <p:sldId id="303" r:id="rId5"/>
    <p:sldId id="269" r:id="rId6"/>
    <p:sldId id="260" r:id="rId7"/>
    <p:sldId id="261" r:id="rId8"/>
    <p:sldId id="262" r:id="rId9"/>
    <p:sldId id="300" r:id="rId10"/>
    <p:sldId id="301" r:id="rId11"/>
    <p:sldId id="302" r:id="rId12"/>
    <p:sldId id="271" r:id="rId13"/>
    <p:sldId id="304" r:id="rId14"/>
    <p:sldId id="305" r:id="rId15"/>
    <p:sldId id="306" r:id="rId16"/>
    <p:sldId id="307" r:id="rId17"/>
  </p:sldIdLst>
  <p:sldSz cx="9144000" cy="5143500" type="screen16x9"/>
  <p:notesSz cx="6858000" cy="9144000"/>
  <p:embeddedFontLst>
    <p:embeddedFont>
      <p:font typeface="Concert One" charset="0"/>
      <p:regular r:id="rId19"/>
    </p:embeddedFont>
    <p:embeddedFont>
      <p:font typeface="Roboto Mono Medium" charset="0"/>
      <p:regular r:id="rId20"/>
      <p:bold r:id="rId21"/>
      <p:italic r:id="rId22"/>
      <p:boldItalic r:id="rId23"/>
    </p:embeddedFont>
    <p:embeddedFont>
      <p:font typeface="Roboto Medium" charset="0"/>
      <p:regular r:id="rId24"/>
      <p:bold r:id="rId25"/>
      <p:italic r:id="rId26"/>
      <p:boldItalic r:id="rId27"/>
    </p:embeddedFont>
    <p:embeddedFont>
      <p:font typeface="Anonymous Pro" charset="0"/>
      <p:regular r:id="rId28"/>
      <p:bold r:id="rId29"/>
      <p:italic r:id="rId30"/>
      <p:boldItalic r:id="rId31"/>
    </p:embeddedFont>
    <p:embeddedFont>
      <p:font typeface="Coming Soon"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7547E03A-FC17-4C0F-881B-6F2566A86A9E}">
  <a:tblStyle styleId="{7547E03A-FC17-4C0F-881B-6F2566A86A9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p:scale>
          <a:sx n="100" d="100"/>
          <a:sy n="100" d="100"/>
        </p:scale>
        <p:origin x="-950" y="-259"/>
      </p:cViewPr>
      <p:guideLst>
        <p:guide orient="horz" pos="1620"/>
        <p:guide pos="2880"/>
      </p:guideLst>
    </p:cSldViewPr>
  </p:slideViewPr>
  <p:outlineViewPr>
    <p:cViewPr>
      <p:scale>
        <a:sx n="33" d="100"/>
        <a:sy n="33" d="100"/>
      </p:scale>
      <p:origin x="0" y="222"/>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0020F-0200-43A5-AB4C-A434D2729367}" type="doc">
      <dgm:prSet loTypeId="urn:microsoft.com/office/officeart/2005/8/layout/pyramid3" loCatId="pyramid" qsTypeId="urn:microsoft.com/office/officeart/2005/8/quickstyle/3d6" qsCatId="3D" csTypeId="urn:microsoft.com/office/officeart/2005/8/colors/accent1_2" csCatId="accent1" phldr="1"/>
      <dgm:spPr>
        <a:scene3d>
          <a:camera prst="orthographicFront" zoom="92000"/>
          <a:lightRig rig="balanced" dir="t">
            <a:rot lat="0" lon="0" rev="12700000"/>
          </a:lightRig>
        </a:scene3d>
      </dgm:spPr>
    </dgm:pt>
    <dgm:pt modelId="{2FFB8952-2DDC-493E-A2AC-92720A167502}">
      <dgm:prSet phldrT="[Text]" custT="1"/>
      <dgm:spPr>
        <a:solidFill>
          <a:srgbClr val="0070C0"/>
        </a:solidFill>
        <a:sp3d prstMaterial="plastic">
          <a:bevelT w="50800" h="50800"/>
          <a:bevelB w="50800" h="50800"/>
        </a:sp3d>
      </dgm:spPr>
      <dgm:t>
        <a:bodyPr/>
        <a:lstStyle/>
        <a:p>
          <a:r>
            <a:rPr lang="ro-RO" sz="2800" dirty="0" smtClean="0">
              <a:latin typeface="Concert One" charset="0"/>
            </a:rPr>
            <a:t>Prevent</a:t>
          </a:r>
          <a:endParaRPr lang="ro-RO" sz="2800" dirty="0">
            <a:latin typeface="Concert One" charset="0"/>
          </a:endParaRPr>
        </a:p>
      </dgm:t>
    </dgm:pt>
    <dgm:pt modelId="{944E0F77-0BC5-473D-B642-EC614DC62FAA}" type="parTrans" cxnId="{11DB651D-55D1-4961-980E-603FBEF9EC1E}">
      <dgm:prSet/>
      <dgm:spPr/>
      <dgm:t>
        <a:bodyPr/>
        <a:lstStyle/>
        <a:p>
          <a:endParaRPr lang="ro-RO"/>
        </a:p>
      </dgm:t>
    </dgm:pt>
    <dgm:pt modelId="{35E1BA84-3834-45CF-B71A-528EE0DE013E}" type="sibTrans" cxnId="{11DB651D-55D1-4961-980E-603FBEF9EC1E}">
      <dgm:prSet/>
      <dgm:spPr/>
      <dgm:t>
        <a:bodyPr/>
        <a:lstStyle/>
        <a:p>
          <a:endParaRPr lang="ro-RO"/>
        </a:p>
      </dgm:t>
    </dgm:pt>
    <dgm:pt modelId="{60A33471-EB18-4456-9BD1-26EA43FC33B9}">
      <dgm:prSet phldrT="[Text]" custT="1"/>
      <dgm:spPr>
        <a:solidFill>
          <a:srgbClr val="00B050"/>
        </a:solidFill>
      </dgm:spPr>
      <dgm:t>
        <a:bodyPr/>
        <a:lstStyle/>
        <a:p>
          <a:r>
            <a:rPr lang="ro-RO" sz="2800" dirty="0" smtClean="0">
              <a:latin typeface="Concert One" charset="0"/>
            </a:rPr>
            <a:t>Donate</a:t>
          </a:r>
          <a:endParaRPr lang="ro-RO" sz="2800" dirty="0">
            <a:latin typeface="Concert One" charset="0"/>
          </a:endParaRPr>
        </a:p>
      </dgm:t>
    </dgm:pt>
    <dgm:pt modelId="{A751FAEE-8D96-447E-BB00-1947E56002FA}" type="parTrans" cxnId="{606D8F16-411D-43EB-AF9B-ABB2D423E09F}">
      <dgm:prSet/>
      <dgm:spPr/>
      <dgm:t>
        <a:bodyPr/>
        <a:lstStyle/>
        <a:p>
          <a:endParaRPr lang="ro-RO"/>
        </a:p>
      </dgm:t>
    </dgm:pt>
    <dgm:pt modelId="{54E94F61-4333-469B-9B98-3E9DA57AF135}" type="sibTrans" cxnId="{606D8F16-411D-43EB-AF9B-ABB2D423E09F}">
      <dgm:prSet/>
      <dgm:spPr/>
      <dgm:t>
        <a:bodyPr/>
        <a:lstStyle/>
        <a:p>
          <a:endParaRPr lang="ro-RO"/>
        </a:p>
      </dgm:t>
    </dgm:pt>
    <dgm:pt modelId="{EAD37964-9F57-4644-B559-D433FE654CF0}">
      <dgm:prSet phldrT="[Text]" custT="1"/>
      <dgm:spPr>
        <a:solidFill>
          <a:srgbClr val="FF0000"/>
        </a:solidFill>
        <a:sp3d/>
      </dgm:spPr>
      <dgm:t>
        <a:bodyPr/>
        <a:lstStyle/>
        <a:p>
          <a:endParaRPr lang="ro-RO" sz="1200" dirty="0" smtClean="0"/>
        </a:p>
        <a:p>
          <a:r>
            <a:rPr lang="ro-RO" sz="1200" dirty="0" smtClean="0">
              <a:latin typeface="Concert One" charset="0"/>
            </a:rPr>
            <a:t>Discharge</a:t>
          </a:r>
        </a:p>
        <a:p>
          <a:endParaRPr lang="ro-RO" sz="1200" dirty="0" smtClean="0">
            <a:latin typeface="Concert One" charset="0"/>
          </a:endParaRPr>
        </a:p>
        <a:p>
          <a:endParaRPr lang="ro-RO" sz="1200" dirty="0" smtClean="0">
            <a:latin typeface="Concert One" charset="0"/>
          </a:endParaRPr>
        </a:p>
        <a:p>
          <a:endParaRPr lang="ro-RO" sz="1200" dirty="0" smtClean="0">
            <a:latin typeface="Concert One" charset="0"/>
          </a:endParaRPr>
        </a:p>
        <a:p>
          <a:endParaRPr lang="ro-RO" sz="1200" dirty="0" smtClean="0">
            <a:latin typeface="Concert One" charset="0"/>
          </a:endParaRPr>
        </a:p>
      </dgm:t>
    </dgm:pt>
    <dgm:pt modelId="{14FFF790-C64F-4E4A-A18D-35F0A20298CD}" type="parTrans" cxnId="{C4390C6D-2CC4-4482-BB77-1291BC9D021F}">
      <dgm:prSet/>
      <dgm:spPr/>
      <dgm:t>
        <a:bodyPr/>
        <a:lstStyle/>
        <a:p>
          <a:endParaRPr lang="ro-RO"/>
        </a:p>
      </dgm:t>
    </dgm:pt>
    <dgm:pt modelId="{007FA9B2-2FD5-44F0-B8F5-5DC922B55070}" type="sibTrans" cxnId="{C4390C6D-2CC4-4482-BB77-1291BC9D021F}">
      <dgm:prSet/>
      <dgm:spPr/>
      <dgm:t>
        <a:bodyPr/>
        <a:lstStyle/>
        <a:p>
          <a:endParaRPr lang="ro-RO"/>
        </a:p>
      </dgm:t>
    </dgm:pt>
    <dgm:pt modelId="{FF67BABF-E16A-4A40-BB76-CB861F43A7B6}">
      <dgm:prSet custT="1"/>
      <dgm:spPr>
        <a:solidFill>
          <a:srgbClr val="92D050"/>
        </a:solidFill>
      </dgm:spPr>
      <dgm:t>
        <a:bodyPr/>
        <a:lstStyle/>
        <a:p>
          <a:r>
            <a:rPr lang="ro-RO" sz="2400" dirty="0" smtClean="0">
              <a:latin typeface="Concert One" charset="0"/>
            </a:rPr>
            <a:t>Food for animals</a:t>
          </a:r>
        </a:p>
      </dgm:t>
    </dgm:pt>
    <dgm:pt modelId="{259BECB8-C31A-4D93-B7F0-90010D42058C}" type="parTrans" cxnId="{0EAE8137-625F-4B3C-9281-63CA655381D6}">
      <dgm:prSet/>
      <dgm:spPr/>
      <dgm:t>
        <a:bodyPr/>
        <a:lstStyle/>
        <a:p>
          <a:endParaRPr lang="ro-RO"/>
        </a:p>
      </dgm:t>
    </dgm:pt>
    <dgm:pt modelId="{5155B022-63C5-4428-9F84-600464F4AD16}" type="sibTrans" cxnId="{0EAE8137-625F-4B3C-9281-63CA655381D6}">
      <dgm:prSet/>
      <dgm:spPr/>
      <dgm:t>
        <a:bodyPr/>
        <a:lstStyle/>
        <a:p>
          <a:endParaRPr lang="ro-RO"/>
        </a:p>
      </dgm:t>
    </dgm:pt>
    <dgm:pt modelId="{99ABC8D1-16AF-4641-9120-9C4FEC723C27}">
      <dgm:prSet custT="1"/>
      <dgm:spPr>
        <a:solidFill>
          <a:srgbClr val="FFFF00"/>
        </a:solidFill>
        <a:ln>
          <a:solidFill>
            <a:srgbClr val="FFFF00"/>
          </a:solidFill>
        </a:ln>
      </dgm:spPr>
      <dgm:t>
        <a:bodyPr/>
        <a:lstStyle/>
        <a:p>
          <a:r>
            <a:rPr lang="ro-RO" sz="2400" dirty="0" smtClean="0">
              <a:latin typeface="Concert One" charset="0"/>
            </a:rPr>
            <a:t>Recycle</a:t>
          </a:r>
        </a:p>
      </dgm:t>
    </dgm:pt>
    <dgm:pt modelId="{EE30D42B-E8FD-45A7-B308-F93F65662D4F}" type="parTrans" cxnId="{9E6CAF34-A5ED-4259-B843-C9C2A1E9B17A}">
      <dgm:prSet/>
      <dgm:spPr/>
      <dgm:t>
        <a:bodyPr/>
        <a:lstStyle/>
        <a:p>
          <a:endParaRPr lang="ro-RO"/>
        </a:p>
      </dgm:t>
    </dgm:pt>
    <dgm:pt modelId="{9F7AD472-3ADA-4F7F-A27D-43563D7F6116}" type="sibTrans" cxnId="{9E6CAF34-A5ED-4259-B843-C9C2A1E9B17A}">
      <dgm:prSet/>
      <dgm:spPr/>
      <dgm:t>
        <a:bodyPr/>
        <a:lstStyle/>
        <a:p>
          <a:endParaRPr lang="ro-RO"/>
        </a:p>
      </dgm:t>
    </dgm:pt>
    <dgm:pt modelId="{7DA15B38-89F7-46DA-B1C4-9364287115D9}">
      <dgm:prSet/>
      <dgm:spPr>
        <a:solidFill>
          <a:srgbClr val="FFC000"/>
        </a:solidFill>
      </dgm:spPr>
      <dgm:t>
        <a:bodyPr/>
        <a:lstStyle/>
        <a:p>
          <a:r>
            <a:rPr lang="ro-RO" dirty="0" smtClean="0">
              <a:latin typeface="Concert One" charset="0"/>
            </a:rPr>
            <a:t>Other forms of</a:t>
          </a:r>
        </a:p>
        <a:p>
          <a:endParaRPr lang="ro-RO" dirty="0">
            <a:latin typeface="Concert One" charset="0"/>
          </a:endParaRPr>
        </a:p>
      </dgm:t>
    </dgm:pt>
    <dgm:pt modelId="{38E9636C-EF60-4ED8-ADF8-B1CBF4C1D77F}" type="parTrans" cxnId="{EC48940E-CEA9-4FD1-9D5A-FF770355BEE6}">
      <dgm:prSet/>
      <dgm:spPr/>
      <dgm:t>
        <a:bodyPr/>
        <a:lstStyle/>
        <a:p>
          <a:endParaRPr lang="ro-RO"/>
        </a:p>
      </dgm:t>
    </dgm:pt>
    <dgm:pt modelId="{4C75FDAF-0929-45C5-8411-96B3F379D99F}" type="sibTrans" cxnId="{EC48940E-CEA9-4FD1-9D5A-FF770355BEE6}">
      <dgm:prSet/>
      <dgm:spPr/>
      <dgm:t>
        <a:bodyPr/>
        <a:lstStyle/>
        <a:p>
          <a:endParaRPr lang="ro-RO"/>
        </a:p>
      </dgm:t>
    </dgm:pt>
    <dgm:pt modelId="{EC9BF641-F1E1-40A3-8EDF-655C9BC3FF6E}" type="pres">
      <dgm:prSet presAssocID="{3410020F-0200-43A5-AB4C-A434D2729367}" presName="Name0" presStyleCnt="0">
        <dgm:presLayoutVars>
          <dgm:dir/>
          <dgm:animLvl val="lvl"/>
          <dgm:resizeHandles val="exact"/>
        </dgm:presLayoutVars>
      </dgm:prSet>
      <dgm:spPr/>
    </dgm:pt>
    <dgm:pt modelId="{92EA29B7-22CC-40F9-928A-0533F338E7FE}" type="pres">
      <dgm:prSet presAssocID="{2FFB8952-2DDC-493E-A2AC-92720A167502}" presName="Name8" presStyleCnt="0"/>
      <dgm:spPr/>
    </dgm:pt>
    <dgm:pt modelId="{CD4B4310-972F-4364-8CFB-764607B20174}" type="pres">
      <dgm:prSet presAssocID="{2FFB8952-2DDC-493E-A2AC-92720A167502}" presName="level" presStyleLbl="node1" presStyleIdx="0" presStyleCnt="6" custLinFactNeighborX="-793" custLinFactNeighborY="-29564">
        <dgm:presLayoutVars>
          <dgm:chMax val="1"/>
          <dgm:bulletEnabled val="1"/>
        </dgm:presLayoutVars>
      </dgm:prSet>
      <dgm:spPr/>
      <dgm:t>
        <a:bodyPr/>
        <a:lstStyle/>
        <a:p>
          <a:endParaRPr lang="ro-RO"/>
        </a:p>
      </dgm:t>
    </dgm:pt>
    <dgm:pt modelId="{05554B92-A9CE-41EB-87C5-88B180B9D65F}" type="pres">
      <dgm:prSet presAssocID="{2FFB8952-2DDC-493E-A2AC-92720A167502}" presName="levelTx" presStyleLbl="revTx" presStyleIdx="0" presStyleCnt="0">
        <dgm:presLayoutVars>
          <dgm:chMax val="1"/>
          <dgm:bulletEnabled val="1"/>
        </dgm:presLayoutVars>
      </dgm:prSet>
      <dgm:spPr/>
      <dgm:t>
        <a:bodyPr/>
        <a:lstStyle/>
        <a:p>
          <a:endParaRPr lang="ro-RO"/>
        </a:p>
      </dgm:t>
    </dgm:pt>
    <dgm:pt modelId="{2D61F96F-D569-4D26-B2EA-61689745124C}" type="pres">
      <dgm:prSet presAssocID="{60A33471-EB18-4456-9BD1-26EA43FC33B9}" presName="Name8" presStyleCnt="0"/>
      <dgm:spPr/>
    </dgm:pt>
    <dgm:pt modelId="{EE6D306F-BED5-4450-A9B7-61294F472A48}" type="pres">
      <dgm:prSet presAssocID="{60A33471-EB18-4456-9BD1-26EA43FC33B9}" presName="level" presStyleLbl="node1" presStyleIdx="1" presStyleCnt="6">
        <dgm:presLayoutVars>
          <dgm:chMax val="1"/>
          <dgm:bulletEnabled val="1"/>
        </dgm:presLayoutVars>
      </dgm:prSet>
      <dgm:spPr/>
      <dgm:t>
        <a:bodyPr/>
        <a:lstStyle/>
        <a:p>
          <a:endParaRPr lang="ro-RO"/>
        </a:p>
      </dgm:t>
    </dgm:pt>
    <dgm:pt modelId="{C50A2B19-1328-4B67-83F3-88689DECC83F}" type="pres">
      <dgm:prSet presAssocID="{60A33471-EB18-4456-9BD1-26EA43FC33B9}" presName="levelTx" presStyleLbl="revTx" presStyleIdx="0" presStyleCnt="0">
        <dgm:presLayoutVars>
          <dgm:chMax val="1"/>
          <dgm:bulletEnabled val="1"/>
        </dgm:presLayoutVars>
      </dgm:prSet>
      <dgm:spPr/>
      <dgm:t>
        <a:bodyPr/>
        <a:lstStyle/>
        <a:p>
          <a:endParaRPr lang="ro-RO"/>
        </a:p>
      </dgm:t>
    </dgm:pt>
    <dgm:pt modelId="{3BD863BF-6835-4ECB-9E8A-86A9E89C0AC4}" type="pres">
      <dgm:prSet presAssocID="{FF67BABF-E16A-4A40-BB76-CB861F43A7B6}" presName="Name8" presStyleCnt="0"/>
      <dgm:spPr/>
    </dgm:pt>
    <dgm:pt modelId="{6E016FBB-BA2E-4232-98E1-2C4FB37AA9AA}" type="pres">
      <dgm:prSet presAssocID="{FF67BABF-E16A-4A40-BB76-CB861F43A7B6}" presName="level" presStyleLbl="node1" presStyleIdx="2" presStyleCnt="6">
        <dgm:presLayoutVars>
          <dgm:chMax val="1"/>
          <dgm:bulletEnabled val="1"/>
        </dgm:presLayoutVars>
      </dgm:prSet>
      <dgm:spPr/>
      <dgm:t>
        <a:bodyPr/>
        <a:lstStyle/>
        <a:p>
          <a:endParaRPr lang="ro-RO"/>
        </a:p>
      </dgm:t>
    </dgm:pt>
    <dgm:pt modelId="{CC5DE441-C9E7-4459-A6AE-1704439351BC}" type="pres">
      <dgm:prSet presAssocID="{FF67BABF-E16A-4A40-BB76-CB861F43A7B6}" presName="levelTx" presStyleLbl="revTx" presStyleIdx="0" presStyleCnt="0">
        <dgm:presLayoutVars>
          <dgm:chMax val="1"/>
          <dgm:bulletEnabled val="1"/>
        </dgm:presLayoutVars>
      </dgm:prSet>
      <dgm:spPr/>
      <dgm:t>
        <a:bodyPr/>
        <a:lstStyle/>
        <a:p>
          <a:endParaRPr lang="ro-RO"/>
        </a:p>
      </dgm:t>
    </dgm:pt>
    <dgm:pt modelId="{D42FFC54-682D-43A7-834D-B8398BB8FF3C}" type="pres">
      <dgm:prSet presAssocID="{99ABC8D1-16AF-4641-9120-9C4FEC723C27}" presName="Name8" presStyleCnt="0"/>
      <dgm:spPr/>
    </dgm:pt>
    <dgm:pt modelId="{EA418C54-3706-46AC-9D95-0B7ED9DA179B}" type="pres">
      <dgm:prSet presAssocID="{99ABC8D1-16AF-4641-9120-9C4FEC723C27}" presName="level" presStyleLbl="node1" presStyleIdx="3" presStyleCnt="6">
        <dgm:presLayoutVars>
          <dgm:chMax val="1"/>
          <dgm:bulletEnabled val="1"/>
        </dgm:presLayoutVars>
      </dgm:prSet>
      <dgm:spPr/>
      <dgm:t>
        <a:bodyPr/>
        <a:lstStyle/>
        <a:p>
          <a:endParaRPr lang="ro-RO"/>
        </a:p>
      </dgm:t>
    </dgm:pt>
    <dgm:pt modelId="{DED4C41B-D490-4448-A0FB-597FE9602BC5}" type="pres">
      <dgm:prSet presAssocID="{99ABC8D1-16AF-4641-9120-9C4FEC723C27}" presName="levelTx" presStyleLbl="revTx" presStyleIdx="0" presStyleCnt="0">
        <dgm:presLayoutVars>
          <dgm:chMax val="1"/>
          <dgm:bulletEnabled val="1"/>
        </dgm:presLayoutVars>
      </dgm:prSet>
      <dgm:spPr/>
      <dgm:t>
        <a:bodyPr/>
        <a:lstStyle/>
        <a:p>
          <a:endParaRPr lang="ro-RO"/>
        </a:p>
      </dgm:t>
    </dgm:pt>
    <dgm:pt modelId="{41BDF462-E7F6-43B9-9260-9F8BCE9B192F}" type="pres">
      <dgm:prSet presAssocID="{7DA15B38-89F7-46DA-B1C4-9364287115D9}" presName="Name8" presStyleCnt="0"/>
      <dgm:spPr/>
    </dgm:pt>
    <dgm:pt modelId="{8F43B5FE-119C-4521-9892-7428D0EE762A}" type="pres">
      <dgm:prSet presAssocID="{7DA15B38-89F7-46DA-B1C4-9364287115D9}" presName="level" presStyleLbl="node1" presStyleIdx="4" presStyleCnt="6" custLinFactNeighborX="388" custLinFactNeighborY="-4320">
        <dgm:presLayoutVars>
          <dgm:chMax val="1"/>
          <dgm:bulletEnabled val="1"/>
        </dgm:presLayoutVars>
      </dgm:prSet>
      <dgm:spPr/>
      <dgm:t>
        <a:bodyPr/>
        <a:lstStyle/>
        <a:p>
          <a:endParaRPr lang="ro-RO"/>
        </a:p>
      </dgm:t>
    </dgm:pt>
    <dgm:pt modelId="{4A53804C-1A45-4950-9D85-3D24D70106EF}" type="pres">
      <dgm:prSet presAssocID="{7DA15B38-89F7-46DA-B1C4-9364287115D9}" presName="levelTx" presStyleLbl="revTx" presStyleIdx="0" presStyleCnt="0">
        <dgm:presLayoutVars>
          <dgm:chMax val="1"/>
          <dgm:bulletEnabled val="1"/>
        </dgm:presLayoutVars>
      </dgm:prSet>
      <dgm:spPr/>
      <dgm:t>
        <a:bodyPr/>
        <a:lstStyle/>
        <a:p>
          <a:endParaRPr lang="ro-RO"/>
        </a:p>
      </dgm:t>
    </dgm:pt>
    <dgm:pt modelId="{A61ADA50-249D-44FD-9096-8F987BE83B66}" type="pres">
      <dgm:prSet presAssocID="{EAD37964-9F57-4644-B559-D433FE654CF0}" presName="Name8" presStyleCnt="0"/>
      <dgm:spPr/>
    </dgm:pt>
    <dgm:pt modelId="{9F52B2E8-A6B9-44C6-B801-136CA84AD62B}" type="pres">
      <dgm:prSet presAssocID="{EAD37964-9F57-4644-B559-D433FE654CF0}" presName="level" presStyleLbl="node1" presStyleIdx="5" presStyleCnt="6">
        <dgm:presLayoutVars>
          <dgm:chMax val="1"/>
          <dgm:bulletEnabled val="1"/>
        </dgm:presLayoutVars>
      </dgm:prSet>
      <dgm:spPr/>
      <dgm:t>
        <a:bodyPr/>
        <a:lstStyle/>
        <a:p>
          <a:endParaRPr lang="ro-RO"/>
        </a:p>
      </dgm:t>
    </dgm:pt>
    <dgm:pt modelId="{660C3679-E64D-4CB0-BA5C-027C88CC8FD6}" type="pres">
      <dgm:prSet presAssocID="{EAD37964-9F57-4644-B559-D433FE654CF0}" presName="levelTx" presStyleLbl="revTx" presStyleIdx="0" presStyleCnt="0">
        <dgm:presLayoutVars>
          <dgm:chMax val="1"/>
          <dgm:bulletEnabled val="1"/>
        </dgm:presLayoutVars>
      </dgm:prSet>
      <dgm:spPr/>
      <dgm:t>
        <a:bodyPr/>
        <a:lstStyle/>
        <a:p>
          <a:endParaRPr lang="ro-RO"/>
        </a:p>
      </dgm:t>
    </dgm:pt>
  </dgm:ptLst>
  <dgm:cxnLst>
    <dgm:cxn modelId="{9E6CAF34-A5ED-4259-B843-C9C2A1E9B17A}" srcId="{3410020F-0200-43A5-AB4C-A434D2729367}" destId="{99ABC8D1-16AF-4641-9120-9C4FEC723C27}" srcOrd="3" destOrd="0" parTransId="{EE30D42B-E8FD-45A7-B308-F93F65662D4F}" sibTransId="{9F7AD472-3ADA-4F7F-A27D-43563D7F6116}"/>
    <dgm:cxn modelId="{BD634D55-4C04-440D-B1E4-8A49F48563DE}" type="presOf" srcId="{99ABC8D1-16AF-4641-9120-9C4FEC723C27}" destId="{DED4C41B-D490-4448-A0FB-597FE9602BC5}" srcOrd="1" destOrd="0" presId="urn:microsoft.com/office/officeart/2005/8/layout/pyramid3"/>
    <dgm:cxn modelId="{C4390C6D-2CC4-4482-BB77-1291BC9D021F}" srcId="{3410020F-0200-43A5-AB4C-A434D2729367}" destId="{EAD37964-9F57-4644-B559-D433FE654CF0}" srcOrd="5" destOrd="0" parTransId="{14FFF790-C64F-4E4A-A18D-35F0A20298CD}" sibTransId="{007FA9B2-2FD5-44F0-B8F5-5DC922B55070}"/>
    <dgm:cxn modelId="{11DB651D-55D1-4961-980E-603FBEF9EC1E}" srcId="{3410020F-0200-43A5-AB4C-A434D2729367}" destId="{2FFB8952-2DDC-493E-A2AC-92720A167502}" srcOrd="0" destOrd="0" parTransId="{944E0F77-0BC5-473D-B642-EC614DC62FAA}" sibTransId="{35E1BA84-3834-45CF-B71A-528EE0DE013E}"/>
    <dgm:cxn modelId="{EC48940E-CEA9-4FD1-9D5A-FF770355BEE6}" srcId="{3410020F-0200-43A5-AB4C-A434D2729367}" destId="{7DA15B38-89F7-46DA-B1C4-9364287115D9}" srcOrd="4" destOrd="0" parTransId="{38E9636C-EF60-4ED8-ADF8-B1CBF4C1D77F}" sibTransId="{4C75FDAF-0929-45C5-8411-96B3F379D99F}"/>
    <dgm:cxn modelId="{0294FF35-1BAF-418C-9F27-E8C65080230C}" type="presOf" srcId="{7DA15B38-89F7-46DA-B1C4-9364287115D9}" destId="{8F43B5FE-119C-4521-9892-7428D0EE762A}" srcOrd="0" destOrd="0" presId="urn:microsoft.com/office/officeart/2005/8/layout/pyramid3"/>
    <dgm:cxn modelId="{EE156DBB-88CE-4C54-A96B-E4AE0E1A4CFE}" type="presOf" srcId="{FF67BABF-E16A-4A40-BB76-CB861F43A7B6}" destId="{CC5DE441-C9E7-4459-A6AE-1704439351BC}" srcOrd="1" destOrd="0" presId="urn:microsoft.com/office/officeart/2005/8/layout/pyramid3"/>
    <dgm:cxn modelId="{065E6DFC-D4C8-4B52-BD1A-DE1D3CAA4A46}" type="presOf" srcId="{EAD37964-9F57-4644-B559-D433FE654CF0}" destId="{9F52B2E8-A6B9-44C6-B801-136CA84AD62B}" srcOrd="0" destOrd="0" presId="urn:microsoft.com/office/officeart/2005/8/layout/pyramid3"/>
    <dgm:cxn modelId="{305E2071-413C-49F5-A0B4-1F33B336F3CC}" type="presOf" srcId="{FF67BABF-E16A-4A40-BB76-CB861F43A7B6}" destId="{6E016FBB-BA2E-4232-98E1-2C4FB37AA9AA}" srcOrd="0" destOrd="0" presId="urn:microsoft.com/office/officeart/2005/8/layout/pyramid3"/>
    <dgm:cxn modelId="{3A8F756B-A225-4049-A919-420B1B69C3DC}" type="presOf" srcId="{3410020F-0200-43A5-AB4C-A434D2729367}" destId="{EC9BF641-F1E1-40A3-8EDF-655C9BC3FF6E}" srcOrd="0" destOrd="0" presId="urn:microsoft.com/office/officeart/2005/8/layout/pyramid3"/>
    <dgm:cxn modelId="{0EAE8137-625F-4B3C-9281-63CA655381D6}" srcId="{3410020F-0200-43A5-AB4C-A434D2729367}" destId="{FF67BABF-E16A-4A40-BB76-CB861F43A7B6}" srcOrd="2" destOrd="0" parTransId="{259BECB8-C31A-4D93-B7F0-90010D42058C}" sibTransId="{5155B022-63C5-4428-9F84-600464F4AD16}"/>
    <dgm:cxn modelId="{606D8F16-411D-43EB-AF9B-ABB2D423E09F}" srcId="{3410020F-0200-43A5-AB4C-A434D2729367}" destId="{60A33471-EB18-4456-9BD1-26EA43FC33B9}" srcOrd="1" destOrd="0" parTransId="{A751FAEE-8D96-447E-BB00-1947E56002FA}" sibTransId="{54E94F61-4333-469B-9B98-3E9DA57AF135}"/>
    <dgm:cxn modelId="{0E5362A4-5195-45A1-9D67-24D472831803}" type="presOf" srcId="{60A33471-EB18-4456-9BD1-26EA43FC33B9}" destId="{EE6D306F-BED5-4450-A9B7-61294F472A48}" srcOrd="0" destOrd="0" presId="urn:microsoft.com/office/officeart/2005/8/layout/pyramid3"/>
    <dgm:cxn modelId="{34D63C51-7B1F-4E67-98D7-205D082E3A84}" type="presOf" srcId="{60A33471-EB18-4456-9BD1-26EA43FC33B9}" destId="{C50A2B19-1328-4B67-83F3-88689DECC83F}" srcOrd="1" destOrd="0" presId="urn:microsoft.com/office/officeart/2005/8/layout/pyramid3"/>
    <dgm:cxn modelId="{16F66CA3-379E-460D-AAD3-24D01CC4C5A2}" type="presOf" srcId="{7DA15B38-89F7-46DA-B1C4-9364287115D9}" destId="{4A53804C-1A45-4950-9D85-3D24D70106EF}" srcOrd="1" destOrd="0" presId="urn:microsoft.com/office/officeart/2005/8/layout/pyramid3"/>
    <dgm:cxn modelId="{0486BD12-A801-4A2D-B5C4-531DB895BF10}" type="presOf" srcId="{2FFB8952-2DDC-493E-A2AC-92720A167502}" destId="{05554B92-A9CE-41EB-87C5-88B180B9D65F}" srcOrd="1" destOrd="0" presId="urn:microsoft.com/office/officeart/2005/8/layout/pyramid3"/>
    <dgm:cxn modelId="{BE376101-87F1-4682-A42D-B6866A06802B}" type="presOf" srcId="{99ABC8D1-16AF-4641-9120-9C4FEC723C27}" destId="{EA418C54-3706-46AC-9D95-0B7ED9DA179B}" srcOrd="0" destOrd="0" presId="urn:microsoft.com/office/officeart/2005/8/layout/pyramid3"/>
    <dgm:cxn modelId="{24566D6A-A279-4688-A24C-3A9D38E22B5B}" type="presOf" srcId="{2FFB8952-2DDC-493E-A2AC-92720A167502}" destId="{CD4B4310-972F-4364-8CFB-764607B20174}" srcOrd="0" destOrd="0" presId="urn:microsoft.com/office/officeart/2005/8/layout/pyramid3"/>
    <dgm:cxn modelId="{9D2D25CA-D3B6-4DFB-A179-4AF0D197D680}" type="presOf" srcId="{EAD37964-9F57-4644-B559-D433FE654CF0}" destId="{660C3679-E64D-4CB0-BA5C-027C88CC8FD6}" srcOrd="1" destOrd="0" presId="urn:microsoft.com/office/officeart/2005/8/layout/pyramid3"/>
    <dgm:cxn modelId="{53A3F3DE-344E-443A-8E7C-A6287C1240FB}" type="presParOf" srcId="{EC9BF641-F1E1-40A3-8EDF-655C9BC3FF6E}" destId="{92EA29B7-22CC-40F9-928A-0533F338E7FE}" srcOrd="0" destOrd="0" presId="urn:microsoft.com/office/officeart/2005/8/layout/pyramid3"/>
    <dgm:cxn modelId="{F7AC5B54-4F41-4A99-ADF3-E523CCFFF2F4}" type="presParOf" srcId="{92EA29B7-22CC-40F9-928A-0533F338E7FE}" destId="{CD4B4310-972F-4364-8CFB-764607B20174}" srcOrd="0" destOrd="0" presId="urn:microsoft.com/office/officeart/2005/8/layout/pyramid3"/>
    <dgm:cxn modelId="{967853E4-2618-4EC4-8E5A-6B05ABC17AEA}" type="presParOf" srcId="{92EA29B7-22CC-40F9-928A-0533F338E7FE}" destId="{05554B92-A9CE-41EB-87C5-88B180B9D65F}" srcOrd="1" destOrd="0" presId="urn:microsoft.com/office/officeart/2005/8/layout/pyramid3"/>
    <dgm:cxn modelId="{7465925C-BFF8-40C6-BD17-14788A141CF0}" type="presParOf" srcId="{EC9BF641-F1E1-40A3-8EDF-655C9BC3FF6E}" destId="{2D61F96F-D569-4D26-B2EA-61689745124C}" srcOrd="1" destOrd="0" presId="urn:microsoft.com/office/officeart/2005/8/layout/pyramid3"/>
    <dgm:cxn modelId="{AC77C45A-61F3-441A-8D80-354EC41C39E7}" type="presParOf" srcId="{2D61F96F-D569-4D26-B2EA-61689745124C}" destId="{EE6D306F-BED5-4450-A9B7-61294F472A48}" srcOrd="0" destOrd="0" presId="urn:microsoft.com/office/officeart/2005/8/layout/pyramid3"/>
    <dgm:cxn modelId="{000D590E-6AA7-4013-B7C1-7ECC8347F425}" type="presParOf" srcId="{2D61F96F-D569-4D26-B2EA-61689745124C}" destId="{C50A2B19-1328-4B67-83F3-88689DECC83F}" srcOrd="1" destOrd="0" presId="urn:microsoft.com/office/officeart/2005/8/layout/pyramid3"/>
    <dgm:cxn modelId="{F7234AF2-2465-4DE6-86A1-C3A4E1A30A8D}" type="presParOf" srcId="{EC9BF641-F1E1-40A3-8EDF-655C9BC3FF6E}" destId="{3BD863BF-6835-4ECB-9E8A-86A9E89C0AC4}" srcOrd="2" destOrd="0" presId="urn:microsoft.com/office/officeart/2005/8/layout/pyramid3"/>
    <dgm:cxn modelId="{CF429C99-A949-44FF-B7C2-17CCD2385B67}" type="presParOf" srcId="{3BD863BF-6835-4ECB-9E8A-86A9E89C0AC4}" destId="{6E016FBB-BA2E-4232-98E1-2C4FB37AA9AA}" srcOrd="0" destOrd="0" presId="urn:microsoft.com/office/officeart/2005/8/layout/pyramid3"/>
    <dgm:cxn modelId="{4B9ED12B-E0CA-410B-826D-8B70923C1734}" type="presParOf" srcId="{3BD863BF-6835-4ECB-9E8A-86A9E89C0AC4}" destId="{CC5DE441-C9E7-4459-A6AE-1704439351BC}" srcOrd="1" destOrd="0" presId="urn:microsoft.com/office/officeart/2005/8/layout/pyramid3"/>
    <dgm:cxn modelId="{5747621B-709C-4740-9C69-3E5CA29468C9}" type="presParOf" srcId="{EC9BF641-F1E1-40A3-8EDF-655C9BC3FF6E}" destId="{D42FFC54-682D-43A7-834D-B8398BB8FF3C}" srcOrd="3" destOrd="0" presId="urn:microsoft.com/office/officeart/2005/8/layout/pyramid3"/>
    <dgm:cxn modelId="{E7E208A0-20D0-48E2-8663-A4D32923D569}" type="presParOf" srcId="{D42FFC54-682D-43A7-834D-B8398BB8FF3C}" destId="{EA418C54-3706-46AC-9D95-0B7ED9DA179B}" srcOrd="0" destOrd="0" presId="urn:microsoft.com/office/officeart/2005/8/layout/pyramid3"/>
    <dgm:cxn modelId="{9365F647-FDA0-4C89-BA7E-E0CECCDFB0D6}" type="presParOf" srcId="{D42FFC54-682D-43A7-834D-B8398BB8FF3C}" destId="{DED4C41B-D490-4448-A0FB-597FE9602BC5}" srcOrd="1" destOrd="0" presId="urn:microsoft.com/office/officeart/2005/8/layout/pyramid3"/>
    <dgm:cxn modelId="{4A41183C-684A-4A90-B549-0ECFCE6B1A92}" type="presParOf" srcId="{EC9BF641-F1E1-40A3-8EDF-655C9BC3FF6E}" destId="{41BDF462-E7F6-43B9-9260-9F8BCE9B192F}" srcOrd="4" destOrd="0" presId="urn:microsoft.com/office/officeart/2005/8/layout/pyramid3"/>
    <dgm:cxn modelId="{FCCE1D15-65BB-4046-91F2-6C926D9797E4}" type="presParOf" srcId="{41BDF462-E7F6-43B9-9260-9F8BCE9B192F}" destId="{8F43B5FE-119C-4521-9892-7428D0EE762A}" srcOrd="0" destOrd="0" presId="urn:microsoft.com/office/officeart/2005/8/layout/pyramid3"/>
    <dgm:cxn modelId="{65D7AA9A-D0CD-405B-8D40-86D7A8069284}" type="presParOf" srcId="{41BDF462-E7F6-43B9-9260-9F8BCE9B192F}" destId="{4A53804C-1A45-4950-9D85-3D24D70106EF}" srcOrd="1" destOrd="0" presId="urn:microsoft.com/office/officeart/2005/8/layout/pyramid3"/>
    <dgm:cxn modelId="{FA5EECDC-A51F-4405-A214-F52BA3E4B96C}" type="presParOf" srcId="{EC9BF641-F1E1-40A3-8EDF-655C9BC3FF6E}" destId="{A61ADA50-249D-44FD-9096-8F987BE83B66}" srcOrd="5" destOrd="0" presId="urn:microsoft.com/office/officeart/2005/8/layout/pyramid3"/>
    <dgm:cxn modelId="{728E3926-E17F-4DF2-85B1-E70C0F66C526}" type="presParOf" srcId="{A61ADA50-249D-44FD-9096-8F987BE83B66}" destId="{9F52B2E8-A6B9-44C6-B801-136CA84AD62B}" srcOrd="0" destOrd="0" presId="urn:microsoft.com/office/officeart/2005/8/layout/pyramid3"/>
    <dgm:cxn modelId="{1769C9DB-E562-485F-8473-AB76F73680B5}" type="presParOf" srcId="{A61ADA50-249D-44FD-9096-8F987BE83B66}" destId="{660C3679-E64D-4CB0-BA5C-027C88CC8FD6}" srcOrd="1" destOrd="0" presId="urn:microsoft.com/office/officeart/2005/8/layout/pyramid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4B4310-972F-4364-8CFB-764607B20174}">
      <dsp:nvSpPr>
        <dsp:cNvPr id="0" name=""/>
        <dsp:cNvSpPr/>
      </dsp:nvSpPr>
      <dsp:spPr>
        <a:xfrm rot="10800000">
          <a:off x="0" y="0"/>
          <a:ext cx="6000327" cy="674704"/>
        </a:xfrm>
        <a:prstGeom prst="trapezoid">
          <a:avLst>
            <a:gd name="adj" fmla="val 74111"/>
          </a:avLst>
        </a:prstGeom>
        <a:solidFill>
          <a:srgbClr val="0070C0"/>
        </a:solidFill>
        <a:ln>
          <a:noFill/>
        </a:ln>
        <a:effectLst>
          <a:outerShdw blurRad="40000" dist="23000" dir="5400000" rotWithShape="0">
            <a:srgbClr val="000000">
              <a:alpha val="35000"/>
            </a:srgb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o-RO" sz="2800" kern="1200" dirty="0" smtClean="0">
              <a:latin typeface="Concert One" charset="0"/>
            </a:rPr>
            <a:t>Prevent</a:t>
          </a:r>
          <a:endParaRPr lang="ro-RO" sz="2800" kern="1200" dirty="0">
            <a:latin typeface="Concert One" charset="0"/>
          </a:endParaRPr>
        </a:p>
      </dsp:txBody>
      <dsp:txXfrm>
        <a:off x="1050057" y="0"/>
        <a:ext cx="3900213" cy="674704"/>
      </dsp:txXfrm>
    </dsp:sp>
    <dsp:sp modelId="{EE6D306F-BED5-4450-A9B7-61294F472A48}">
      <dsp:nvSpPr>
        <dsp:cNvPr id="0" name=""/>
        <dsp:cNvSpPr/>
      </dsp:nvSpPr>
      <dsp:spPr>
        <a:xfrm rot="10800000">
          <a:off x="500027" y="674704"/>
          <a:ext cx="5000273" cy="674704"/>
        </a:xfrm>
        <a:prstGeom prst="trapezoid">
          <a:avLst>
            <a:gd name="adj" fmla="val 74111"/>
          </a:avLst>
        </a:prstGeom>
        <a:solidFill>
          <a:srgbClr val="00B050"/>
        </a:solidFill>
        <a:ln>
          <a:noFill/>
        </a:ln>
        <a:effectLst>
          <a:outerShdw blurRad="40000" dist="23000" dir="5400000" rotWithShape="0">
            <a:srgbClr val="000000">
              <a:alpha val="35000"/>
            </a:srgb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o-RO" sz="2800" kern="1200" dirty="0" smtClean="0">
              <a:latin typeface="Concert One" charset="0"/>
            </a:rPr>
            <a:t>Donate</a:t>
          </a:r>
          <a:endParaRPr lang="ro-RO" sz="2800" kern="1200" dirty="0">
            <a:latin typeface="Concert One" charset="0"/>
          </a:endParaRPr>
        </a:p>
      </dsp:txBody>
      <dsp:txXfrm>
        <a:off x="1375075" y="674704"/>
        <a:ext cx="3250177" cy="674704"/>
      </dsp:txXfrm>
    </dsp:sp>
    <dsp:sp modelId="{6E016FBB-BA2E-4232-98E1-2C4FB37AA9AA}">
      <dsp:nvSpPr>
        <dsp:cNvPr id="0" name=""/>
        <dsp:cNvSpPr/>
      </dsp:nvSpPr>
      <dsp:spPr>
        <a:xfrm rot="10800000">
          <a:off x="1000054" y="1349408"/>
          <a:ext cx="4000218" cy="674704"/>
        </a:xfrm>
        <a:prstGeom prst="trapezoid">
          <a:avLst>
            <a:gd name="adj" fmla="val 74111"/>
          </a:avLst>
        </a:prstGeom>
        <a:solidFill>
          <a:srgbClr val="92D050"/>
        </a:solidFill>
        <a:ln>
          <a:noFill/>
        </a:ln>
        <a:effectLst>
          <a:outerShdw blurRad="40000" dist="23000" dir="5400000" rotWithShape="0">
            <a:srgbClr val="000000">
              <a:alpha val="35000"/>
            </a:srgb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o-RO" sz="2400" kern="1200" dirty="0" smtClean="0">
              <a:latin typeface="Concert One" charset="0"/>
            </a:rPr>
            <a:t>Food for animals</a:t>
          </a:r>
        </a:p>
      </dsp:txBody>
      <dsp:txXfrm>
        <a:off x="1700092" y="1349408"/>
        <a:ext cx="2600142" cy="674704"/>
      </dsp:txXfrm>
    </dsp:sp>
    <dsp:sp modelId="{EA418C54-3706-46AC-9D95-0B7ED9DA179B}">
      <dsp:nvSpPr>
        <dsp:cNvPr id="0" name=""/>
        <dsp:cNvSpPr/>
      </dsp:nvSpPr>
      <dsp:spPr>
        <a:xfrm rot="10800000">
          <a:off x="1500082" y="2024112"/>
          <a:ext cx="3000164" cy="674704"/>
        </a:xfrm>
        <a:prstGeom prst="trapezoid">
          <a:avLst>
            <a:gd name="adj" fmla="val 74111"/>
          </a:avLst>
        </a:prstGeom>
        <a:solidFill>
          <a:srgbClr val="FFFF00"/>
        </a:solidFill>
        <a:ln>
          <a:solidFill>
            <a:srgbClr val="FFFF00"/>
          </a:solidFill>
        </a:ln>
        <a:effectLst>
          <a:outerShdw blurRad="40000" dist="23000" dir="5400000" rotWithShape="0">
            <a:srgbClr val="000000">
              <a:alpha val="35000"/>
            </a:srgb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o-RO" sz="2400" kern="1200" dirty="0" smtClean="0">
              <a:latin typeface="Concert One" charset="0"/>
            </a:rPr>
            <a:t>Recycle</a:t>
          </a:r>
        </a:p>
      </dsp:txBody>
      <dsp:txXfrm>
        <a:off x="2025110" y="2024112"/>
        <a:ext cx="1950106" cy="674704"/>
      </dsp:txXfrm>
    </dsp:sp>
    <dsp:sp modelId="{8F43B5FE-119C-4521-9892-7428D0EE762A}">
      <dsp:nvSpPr>
        <dsp:cNvPr id="0" name=""/>
        <dsp:cNvSpPr/>
      </dsp:nvSpPr>
      <dsp:spPr>
        <a:xfrm rot="10800000">
          <a:off x="2007869" y="2669668"/>
          <a:ext cx="2000109" cy="674704"/>
        </a:xfrm>
        <a:prstGeom prst="trapezoid">
          <a:avLst>
            <a:gd name="adj" fmla="val 74111"/>
          </a:avLst>
        </a:prstGeom>
        <a:solidFill>
          <a:srgbClr val="FFC000"/>
        </a:solidFill>
        <a:ln>
          <a:noFill/>
        </a:ln>
        <a:effectLst>
          <a:outerShdw blurRad="40000" dist="23000" dir="5400000" rotWithShape="0">
            <a:srgbClr val="000000">
              <a:alpha val="35000"/>
            </a:srgb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ro-RO" sz="1500" kern="1200" dirty="0" smtClean="0">
              <a:latin typeface="Concert One" charset="0"/>
            </a:rPr>
            <a:t>Other forms of</a:t>
          </a:r>
        </a:p>
        <a:p>
          <a:pPr lvl="0" algn="ctr" defTabSz="666750">
            <a:lnSpc>
              <a:spcPct val="90000"/>
            </a:lnSpc>
            <a:spcBef>
              <a:spcPct val="0"/>
            </a:spcBef>
            <a:spcAft>
              <a:spcPct val="35000"/>
            </a:spcAft>
          </a:pPr>
          <a:endParaRPr lang="ro-RO" sz="1500" kern="1200" dirty="0">
            <a:latin typeface="Concert One" charset="0"/>
          </a:endParaRPr>
        </a:p>
      </dsp:txBody>
      <dsp:txXfrm>
        <a:off x="2357888" y="2669668"/>
        <a:ext cx="1300071" cy="674704"/>
      </dsp:txXfrm>
    </dsp:sp>
    <dsp:sp modelId="{9F52B2E8-A6B9-44C6-B801-136CA84AD62B}">
      <dsp:nvSpPr>
        <dsp:cNvPr id="0" name=""/>
        <dsp:cNvSpPr/>
      </dsp:nvSpPr>
      <dsp:spPr>
        <a:xfrm rot="10800000">
          <a:off x="2500136" y="3373520"/>
          <a:ext cx="1000054" cy="674704"/>
        </a:xfrm>
        <a:prstGeom prst="trapezoid">
          <a:avLst>
            <a:gd name="adj" fmla="val 74111"/>
          </a:avLst>
        </a:prstGeom>
        <a:solidFill>
          <a:srgbClr val="FF0000"/>
        </a:solidFill>
        <a:ln>
          <a:noFill/>
        </a:ln>
        <a:effectLst>
          <a:outerShdw blurRad="40000" dist="23000" dir="5400000" rotWithShape="0">
            <a:srgbClr val="000000">
              <a:alpha val="35000"/>
            </a:srgbClr>
          </a:outerShdw>
        </a:effectLst>
        <a:scene3d>
          <a:camera prst="orthographicFront" zoom="92000"/>
          <a:lightRig rig="balanced" dir="t">
            <a:rot lat="0" lon="0" rev="127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ro-RO" sz="1200" kern="1200" dirty="0" smtClean="0"/>
        </a:p>
        <a:p>
          <a:pPr lvl="0" algn="ctr" defTabSz="533400">
            <a:lnSpc>
              <a:spcPct val="90000"/>
            </a:lnSpc>
            <a:spcBef>
              <a:spcPct val="0"/>
            </a:spcBef>
            <a:spcAft>
              <a:spcPct val="35000"/>
            </a:spcAft>
          </a:pPr>
          <a:r>
            <a:rPr lang="ro-RO" sz="1200" kern="1200" dirty="0" smtClean="0">
              <a:latin typeface="Concert One" charset="0"/>
            </a:rPr>
            <a:t>Discharge</a:t>
          </a:r>
        </a:p>
        <a:p>
          <a:pPr lvl="0" algn="ctr" defTabSz="533400">
            <a:lnSpc>
              <a:spcPct val="90000"/>
            </a:lnSpc>
            <a:spcBef>
              <a:spcPct val="0"/>
            </a:spcBef>
            <a:spcAft>
              <a:spcPct val="35000"/>
            </a:spcAft>
          </a:pPr>
          <a:endParaRPr lang="ro-RO" sz="1200" kern="1200" dirty="0" smtClean="0">
            <a:latin typeface="Concert One" charset="0"/>
          </a:endParaRPr>
        </a:p>
        <a:p>
          <a:pPr lvl="0" algn="ctr" defTabSz="533400">
            <a:lnSpc>
              <a:spcPct val="90000"/>
            </a:lnSpc>
            <a:spcBef>
              <a:spcPct val="0"/>
            </a:spcBef>
            <a:spcAft>
              <a:spcPct val="35000"/>
            </a:spcAft>
          </a:pPr>
          <a:endParaRPr lang="ro-RO" sz="1200" kern="1200" dirty="0" smtClean="0">
            <a:latin typeface="Concert One" charset="0"/>
          </a:endParaRPr>
        </a:p>
        <a:p>
          <a:pPr lvl="0" algn="ctr" defTabSz="533400">
            <a:lnSpc>
              <a:spcPct val="90000"/>
            </a:lnSpc>
            <a:spcBef>
              <a:spcPct val="0"/>
            </a:spcBef>
            <a:spcAft>
              <a:spcPct val="35000"/>
            </a:spcAft>
          </a:pPr>
          <a:endParaRPr lang="ro-RO" sz="1200" kern="1200" dirty="0" smtClean="0">
            <a:latin typeface="Concert One" charset="0"/>
          </a:endParaRPr>
        </a:p>
        <a:p>
          <a:pPr lvl="0" algn="ctr" defTabSz="533400">
            <a:lnSpc>
              <a:spcPct val="90000"/>
            </a:lnSpc>
            <a:spcBef>
              <a:spcPct val="0"/>
            </a:spcBef>
            <a:spcAft>
              <a:spcPct val="35000"/>
            </a:spcAft>
          </a:pPr>
          <a:endParaRPr lang="ro-RO" sz="1200" kern="1200" dirty="0" smtClean="0">
            <a:latin typeface="Concert One" charset="0"/>
          </a:endParaRPr>
        </a:p>
      </dsp:txBody>
      <dsp:txXfrm>
        <a:off x="2500136" y="3373520"/>
        <a:ext cx="1000054" cy="67470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3882981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53034354b_0_24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53034354b_0_24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53034354b_0_24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853034354b_0_24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53034354b_0_24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853034354b_0_24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2" name="Google Shape;52;p10"/>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53" name="Google Shape;53;p10"/>
          <p:cNvSpPr txBox="1">
            <a:spLocks noGrp="1"/>
          </p:cNvSpPr>
          <p:nvPr>
            <p:ph type="title"/>
          </p:nvPr>
        </p:nvSpPr>
        <p:spPr>
          <a:xfrm>
            <a:off x="1002325" y="711173"/>
            <a:ext cx="2403900" cy="1385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64" name="Google Shape;64;p13"/>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86" name="Google Shape;86;p15"/>
          <p:cNvPicPr preferRelativeResize="0"/>
          <p:nvPr/>
        </p:nvPicPr>
        <p:blipFill rotWithShape="1">
          <a:blip r:embed="rId3">
            <a:alphaModFix/>
          </a:blip>
          <a:srcRect t="16734" r="8892" b="18300"/>
          <a:stretch/>
        </p:blipFill>
        <p:spPr>
          <a:xfrm rot="-5400000">
            <a:off x="650175" y="465007"/>
            <a:ext cx="2036850" cy="846042"/>
          </a:xfrm>
          <a:prstGeom prst="rect">
            <a:avLst/>
          </a:prstGeom>
          <a:noFill/>
          <a:ln>
            <a:noFill/>
          </a:ln>
        </p:spPr>
      </p:pic>
      <p:pic>
        <p:nvPicPr>
          <p:cNvPr id="87" name="Google Shape;87;p15"/>
          <p:cNvPicPr preferRelativeResize="0"/>
          <p:nvPr/>
        </p:nvPicPr>
        <p:blipFill rotWithShape="1">
          <a:blip r:embed="rId3">
            <a:alphaModFix/>
          </a:blip>
          <a:srcRect t="16734" r="8892" b="18300"/>
          <a:stretch/>
        </p:blipFill>
        <p:spPr>
          <a:xfrm rot="-5400000">
            <a:off x="1262550" y="465007"/>
            <a:ext cx="2036850" cy="846042"/>
          </a:xfrm>
          <a:prstGeom prst="rect">
            <a:avLst/>
          </a:prstGeom>
          <a:noFill/>
          <a:ln>
            <a:noFill/>
          </a:ln>
        </p:spPr>
      </p:pic>
      <p:pic>
        <p:nvPicPr>
          <p:cNvPr id="88" name="Google Shape;88;p15"/>
          <p:cNvPicPr preferRelativeResize="0"/>
          <p:nvPr/>
        </p:nvPicPr>
        <p:blipFill rotWithShape="1">
          <a:blip r:embed="rId4">
            <a:alphaModFix/>
          </a:blip>
          <a:srcRect r="1545" b="6838"/>
          <a:stretch/>
        </p:blipFill>
        <p:spPr>
          <a:xfrm>
            <a:off x="384887" y="134900"/>
            <a:ext cx="8374226" cy="4873724"/>
          </a:xfrm>
          <a:prstGeom prst="rect">
            <a:avLst/>
          </a:prstGeom>
          <a:noFill/>
          <a:ln>
            <a:noFill/>
          </a:ln>
        </p:spPr>
      </p:pic>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s">
  <p:cSld name="CAPTION_ONLY_1">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24" name="Google Shape;124;p1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125" name="Google Shape;125;p19"/>
          <p:cNvSpPr txBox="1">
            <a:spLocks noGrp="1"/>
          </p:cNvSpPr>
          <p:nvPr>
            <p:ph type="title"/>
          </p:nvPr>
        </p:nvSpPr>
        <p:spPr>
          <a:xfrm>
            <a:off x="90747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6" name="Google Shape;126;p19"/>
          <p:cNvSpPr txBox="1">
            <a:spLocks noGrp="1"/>
          </p:cNvSpPr>
          <p:nvPr>
            <p:ph type="subTitle" idx="1"/>
          </p:nvPr>
        </p:nvSpPr>
        <p:spPr>
          <a:xfrm>
            <a:off x="113785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7" name="Google Shape;127;p19"/>
          <p:cNvSpPr txBox="1">
            <a:spLocks noGrp="1"/>
          </p:cNvSpPr>
          <p:nvPr>
            <p:ph type="title" idx="2"/>
          </p:nvPr>
        </p:nvSpPr>
        <p:spPr>
          <a:xfrm>
            <a:off x="531873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8" name="Google Shape;128;p19"/>
          <p:cNvSpPr txBox="1">
            <a:spLocks noGrp="1"/>
          </p:cNvSpPr>
          <p:nvPr>
            <p:ph type="subTitle" idx="3"/>
          </p:nvPr>
        </p:nvSpPr>
        <p:spPr>
          <a:xfrm>
            <a:off x="554912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8" r:id="rId6"/>
    <p:sldLayoutId id="2147483659" r:id="rId7"/>
    <p:sldLayoutId id="2147483661" r:id="rId8"/>
    <p:sldLayoutId id="2147483665" r:id="rId9"/>
    <p:sldLayoutId id="2147483669" r:id="rId10"/>
    <p:sldLayoutId id="2147483670" r:id="rId11"/>
    <p:sldLayoutId id="2147483671" r:id="rId12"/>
  </p:sldLayoutIdLst>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dirty="0" smtClean="0">
                <a:solidFill>
                  <a:schemeClr val="accent2"/>
                </a:solidFill>
              </a:rPr>
              <a:t>THE CIRCULAR ECONOMY</a:t>
            </a:r>
            <a:endParaRPr dirty="0">
              <a:solidFill>
                <a:schemeClr val="accent2"/>
              </a:solidFill>
            </a:endParaRPr>
          </a:p>
        </p:txBody>
      </p:sp>
      <p:sp>
        <p:nvSpPr>
          <p:cNvPr id="177" name="Google Shape;177;p29"/>
          <p:cNvSpPr txBox="1">
            <a:spLocks noGrp="1"/>
          </p:cNvSpPr>
          <p:nvPr>
            <p:ph type="subTitle" idx="1"/>
          </p:nvPr>
        </p:nvSpPr>
        <p:spPr>
          <a:xfrm>
            <a:off x="1672775" y="3620904"/>
            <a:ext cx="1427100" cy="792600"/>
          </a:xfrm>
          <a:prstGeom prst="rect">
            <a:avLst/>
          </a:prstGeom>
        </p:spPr>
        <p:txBody>
          <a:bodyPr spcFirstLastPara="1" wrap="square" lIns="91425" tIns="91425" rIns="91425" bIns="91425" anchor="t" anchorCtr="0">
            <a:noAutofit/>
          </a:bodyPr>
          <a:lstStyle/>
          <a:p>
            <a:pPr marL="0" lvl="0" indent="0"/>
            <a:r>
              <a:rPr lang="en-US" dirty="0"/>
              <a:t>Let's find out more together</a:t>
            </a:r>
            <a:endParaRPr b="0" dirty="0"/>
          </a:p>
        </p:txBody>
      </p:sp>
      <p:sp>
        <p:nvSpPr>
          <p:cNvPr id="178" name="Google Shape;178;p29"/>
          <p:cNvSpPr/>
          <p:nvPr/>
        </p:nvSpPr>
        <p:spPr>
          <a:xfrm>
            <a:off x="2386325" y="2892398"/>
            <a:ext cx="617075" cy="15875"/>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sp>
      <p:sp>
        <p:nvSpPr>
          <p:cNvPr id="179" name="Google Shape;179;p29"/>
          <p:cNvSpPr/>
          <p:nvPr/>
        </p:nvSpPr>
        <p:spPr>
          <a:xfrm>
            <a:off x="6084168" y="2871302"/>
            <a:ext cx="613650" cy="13775"/>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sp>
      <p:sp>
        <p:nvSpPr>
          <p:cNvPr id="180" name="Google Shape;180;p29"/>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sp>
      <p:pic>
        <p:nvPicPr>
          <p:cNvPr id="181" name="Google Shape;181;p29"/>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182" name="Google Shape;182;p29"/>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sp>
        <p:nvSpPr>
          <p:cNvPr id="2" name="TextBox 1"/>
          <p:cNvSpPr txBox="1"/>
          <p:nvPr/>
        </p:nvSpPr>
        <p:spPr>
          <a:xfrm>
            <a:off x="6811475" y="3283918"/>
            <a:ext cx="1799439" cy="307777"/>
          </a:xfrm>
          <a:prstGeom prst="rect">
            <a:avLst/>
          </a:prstGeom>
          <a:noFill/>
        </p:spPr>
        <p:txBody>
          <a:bodyPr wrap="square" rtlCol="0">
            <a:spAutoFit/>
          </a:bodyPr>
          <a:lstStyle/>
          <a:p>
            <a:r>
              <a:rPr lang="ro-RO" dirty="0" smtClean="0">
                <a:latin typeface="Roboto Medium" charset="0"/>
                <a:ea typeface="Roboto Medium" charset="0"/>
              </a:rPr>
              <a:t>Mărian Yasmine</a:t>
            </a:r>
            <a:endParaRPr lang="ro-RO" dirty="0">
              <a:latin typeface="Roboto Medium" charset="0"/>
              <a:ea typeface="Roboto Medium" charset="0"/>
            </a:endParaRPr>
          </a:p>
        </p:txBody>
      </p:sp>
      <p:sp>
        <p:nvSpPr>
          <p:cNvPr id="3" name="TextBox 2"/>
          <p:cNvSpPr txBox="1"/>
          <p:nvPr/>
        </p:nvSpPr>
        <p:spPr>
          <a:xfrm>
            <a:off x="6837520" y="3854472"/>
            <a:ext cx="1440160" cy="307777"/>
          </a:xfrm>
          <a:prstGeom prst="rect">
            <a:avLst/>
          </a:prstGeom>
          <a:noFill/>
        </p:spPr>
        <p:txBody>
          <a:bodyPr wrap="square" rtlCol="0">
            <a:spAutoFit/>
          </a:bodyPr>
          <a:lstStyle/>
          <a:p>
            <a:r>
              <a:rPr lang="ro-RO" dirty="0" smtClean="0">
                <a:latin typeface="Roboto Medium" charset="0"/>
                <a:ea typeface="Roboto Medium" charset="0"/>
              </a:rPr>
              <a:t>Lacatușu Edurd</a:t>
            </a:r>
            <a:endParaRPr lang="ro-RO" dirty="0">
              <a:latin typeface="Roboto Medium" charset="0"/>
              <a:ea typeface="Roboto Medium" charset="0"/>
            </a:endParaRPr>
          </a:p>
        </p:txBody>
      </p:sp>
      <p:pic>
        <p:nvPicPr>
          <p:cNvPr id="11" name="Picture 10" descr="logosbeneficaireserasmusleft_en"/>
          <p:cNvPicPr/>
          <p:nvPr/>
        </p:nvPicPr>
        <p:blipFill>
          <a:blip r:embed="rId5" cstate="print"/>
          <a:srcRect l="26543" r="2606"/>
          <a:stretch>
            <a:fillRect/>
          </a:stretch>
        </p:blipFill>
        <p:spPr bwMode="auto">
          <a:xfrm>
            <a:off x="6503670" y="0"/>
            <a:ext cx="2640330" cy="82432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5002" y="512245"/>
            <a:ext cx="3076958" cy="572700"/>
          </a:xfrm>
        </p:spPr>
        <p:txBody>
          <a:bodyPr/>
          <a:lstStyle/>
          <a:p>
            <a:r>
              <a:rPr lang="ro-RO" sz="1800" dirty="0"/>
              <a:t>T</a:t>
            </a:r>
            <a:r>
              <a:rPr lang="en-US" sz="1800" dirty="0" smtClean="0"/>
              <a:t>he measures taken by </a:t>
            </a:r>
            <a:r>
              <a:rPr lang="en-US" sz="1800" dirty="0"/>
              <a:t>the most important retailers in Romania in order to reduce food waste.</a:t>
            </a:r>
            <a:endParaRPr lang="ro-RO"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8820" y="447514"/>
            <a:ext cx="595451"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5019623" y="3013298"/>
            <a:ext cx="3744416" cy="1600438"/>
          </a:xfrm>
          <a:prstGeom prst="rect">
            <a:avLst/>
          </a:prstGeom>
        </p:spPr>
        <p:txBody>
          <a:bodyPr wrap="square">
            <a:spAutoFit/>
          </a:bodyPr>
          <a:lstStyle/>
          <a:p>
            <a:r>
              <a:rPr lang="ro-RO" b="1" dirty="0" smtClean="0">
                <a:solidFill>
                  <a:schemeClr val="accent2"/>
                </a:solidFill>
                <a:latin typeface="Concert One" charset="0"/>
              </a:rPr>
              <a:t>PROFI</a:t>
            </a:r>
          </a:p>
          <a:p>
            <a:r>
              <a:rPr lang="en-US" sz="1200" dirty="0" smtClean="0">
                <a:latin typeface="Roboto Medium" charset="0"/>
                <a:ea typeface="Roboto Medium" charset="0"/>
              </a:rPr>
              <a:t>“</a:t>
            </a:r>
            <a:r>
              <a:rPr lang="en-US" sz="1200" dirty="0">
                <a:latin typeface="Roboto Medium" charset="0"/>
                <a:ea typeface="Roboto Medium" charset="0"/>
              </a:rPr>
              <a:t>Increasing the number of deliveries from suppliers to ensure the freshness of food, optimizing orders based on sales and reducing the selling price for products that have only a few days until the end of the shelf life. In the mentioned situation, there are mainly articles from the categories of dairy products, semi-prepared foods, vegetables and fruits ".</a:t>
            </a:r>
            <a:endParaRPr lang="ro-RO" sz="1200" dirty="0">
              <a:latin typeface="Roboto Medium" charset="0"/>
              <a:ea typeface="Roboto Medium" charset="0"/>
            </a:endParaRPr>
          </a:p>
        </p:txBody>
      </p:sp>
      <p:sp>
        <p:nvSpPr>
          <p:cNvPr id="6" name="Rectangle 5"/>
          <p:cNvSpPr/>
          <p:nvPr/>
        </p:nvSpPr>
        <p:spPr>
          <a:xfrm>
            <a:off x="5019623" y="555526"/>
            <a:ext cx="3440807" cy="2339102"/>
          </a:xfrm>
          <a:prstGeom prst="rect">
            <a:avLst/>
          </a:prstGeom>
          <a:ln>
            <a:solidFill>
              <a:schemeClr val="accent1"/>
            </a:solidFill>
          </a:ln>
        </p:spPr>
        <p:txBody>
          <a:bodyPr wrap="square">
            <a:spAutoFit/>
          </a:bodyPr>
          <a:lstStyle/>
          <a:p>
            <a:r>
              <a:rPr lang="ro-RO" b="1" dirty="0" smtClean="0">
                <a:solidFill>
                  <a:schemeClr val="accent2"/>
                </a:solidFill>
                <a:latin typeface="Concert One" charset="0"/>
              </a:rPr>
              <a:t>KAUFLAND</a:t>
            </a:r>
          </a:p>
          <a:p>
            <a:r>
              <a:rPr lang="en-US" sz="1200" dirty="0" smtClean="0">
                <a:latin typeface="Roboto Medium" charset="0"/>
                <a:ea typeface="Roboto Medium" charset="0"/>
              </a:rPr>
              <a:t>In </a:t>
            </a:r>
            <a:r>
              <a:rPr lang="en-US" sz="1200" dirty="0">
                <a:latin typeface="Roboto Medium" charset="0"/>
                <a:ea typeface="Roboto Medium" charset="0"/>
              </a:rPr>
              <a:t>every </a:t>
            </a:r>
            <a:r>
              <a:rPr lang="en-US" sz="1200" dirty="0" err="1">
                <a:latin typeface="Roboto Medium" charset="0"/>
                <a:ea typeface="Roboto Medium" charset="0"/>
              </a:rPr>
              <a:t>Kaufland</a:t>
            </a:r>
            <a:r>
              <a:rPr lang="en-US" sz="1200" dirty="0">
                <a:latin typeface="Roboto Medium" charset="0"/>
                <a:ea typeface="Roboto Medium" charset="0"/>
              </a:rPr>
              <a:t> store, you can see discounted products gradually, until the liquidation of critical items. Gradual discounts are applied for the liquidation of critical term items, up to the value of </a:t>
            </a:r>
            <a:r>
              <a:rPr lang="ro-RO" sz="1200" dirty="0" smtClean="0">
                <a:latin typeface="Roboto Medium" charset="0"/>
                <a:ea typeface="Roboto Medium" charset="0"/>
              </a:rPr>
              <a:t>0.0</a:t>
            </a:r>
            <a:r>
              <a:rPr lang="en-US" sz="1200" dirty="0" smtClean="0">
                <a:latin typeface="Roboto Medium" charset="0"/>
                <a:ea typeface="Roboto Medium" charset="0"/>
              </a:rPr>
              <a:t>1 </a:t>
            </a:r>
            <a:r>
              <a:rPr lang="en-US" sz="1200" dirty="0">
                <a:latin typeface="Roboto Medium" charset="0"/>
                <a:ea typeface="Roboto Medium" charset="0"/>
              </a:rPr>
              <a:t>lei. The reduced goods are placed and signaled accordingly for the clients. With regard to expiring items, we are guided by two basic principles: at </a:t>
            </a:r>
            <a:r>
              <a:rPr lang="en-US" sz="1200" dirty="0" err="1">
                <a:latin typeface="Roboto Medium" charset="0"/>
                <a:ea typeface="Roboto Medium" charset="0"/>
              </a:rPr>
              <a:t>Kaufland</a:t>
            </a:r>
            <a:r>
              <a:rPr lang="en-US" sz="1200" dirty="0">
                <a:latin typeface="Roboto Medium" charset="0"/>
                <a:ea typeface="Roboto Medium" charset="0"/>
              </a:rPr>
              <a:t>, we do not sell items that are on the last day of validity and the basic regulation is "</a:t>
            </a:r>
            <a:r>
              <a:rPr lang="en-US" sz="1200" dirty="0" err="1">
                <a:latin typeface="Roboto Medium" charset="0"/>
                <a:ea typeface="Roboto Medium" charset="0"/>
              </a:rPr>
              <a:t>Kaufland</a:t>
            </a:r>
            <a:r>
              <a:rPr lang="en-US" sz="1200" dirty="0">
                <a:latin typeface="Roboto Medium" charset="0"/>
                <a:ea typeface="Roboto Medium" charset="0"/>
              </a:rPr>
              <a:t> does not throw away food".</a:t>
            </a:r>
            <a:endParaRPr lang="ro-RO" sz="1200" dirty="0">
              <a:latin typeface="Roboto Medium" charset="0"/>
              <a:ea typeface="Roboto Medium" charset="0"/>
            </a:endParaRPr>
          </a:p>
        </p:txBody>
      </p:sp>
      <p:sp>
        <p:nvSpPr>
          <p:cNvPr id="9" name="Rectangle 8"/>
          <p:cNvSpPr/>
          <p:nvPr/>
        </p:nvSpPr>
        <p:spPr>
          <a:xfrm>
            <a:off x="467544" y="1648788"/>
            <a:ext cx="3726289" cy="2893100"/>
          </a:xfrm>
          <a:prstGeom prst="rect">
            <a:avLst/>
          </a:prstGeom>
        </p:spPr>
        <p:txBody>
          <a:bodyPr wrap="square">
            <a:spAutoFit/>
          </a:bodyPr>
          <a:lstStyle/>
          <a:p>
            <a:r>
              <a:rPr lang="ro-RO" dirty="0" smtClean="0">
                <a:solidFill>
                  <a:schemeClr val="accent2"/>
                </a:solidFill>
                <a:latin typeface="Concert One" charset="0"/>
              </a:rPr>
              <a:t>SELGROS</a:t>
            </a:r>
          </a:p>
          <a:p>
            <a:r>
              <a:rPr lang="en-US" sz="1200" dirty="0" smtClean="0">
                <a:latin typeface="Roboto Medium" charset="0"/>
                <a:ea typeface="Roboto Medium" charset="0"/>
              </a:rPr>
              <a:t>"</a:t>
            </a:r>
            <a:r>
              <a:rPr lang="ro-RO" sz="1200" dirty="0" smtClean="0">
                <a:latin typeface="Roboto Medium" charset="0"/>
                <a:ea typeface="Roboto Medium" charset="0"/>
              </a:rPr>
              <a:t>The </a:t>
            </a:r>
            <a:r>
              <a:rPr lang="ro-RO" sz="1200" dirty="0">
                <a:latin typeface="Roboto Medium" charset="0"/>
                <a:ea typeface="Roboto Medium" charset="0"/>
              </a:rPr>
              <a:t>table of </a:t>
            </a:r>
            <a:r>
              <a:rPr lang="ro-RO" sz="1200" dirty="0" smtClean="0">
                <a:latin typeface="Roboto Medium" charset="0"/>
                <a:ea typeface="Roboto Medium" charset="0"/>
              </a:rPr>
              <a:t>joy </a:t>
            </a:r>
            <a:r>
              <a:rPr lang="en-US" sz="1200" dirty="0" smtClean="0">
                <a:latin typeface="Roboto Medium" charset="0"/>
                <a:ea typeface="Roboto Medium" charset="0"/>
              </a:rPr>
              <a:t>is </a:t>
            </a:r>
            <a:r>
              <a:rPr lang="en-US" sz="1200" dirty="0">
                <a:latin typeface="Roboto Medium" charset="0"/>
                <a:ea typeface="Roboto Medium" charset="0"/>
              </a:rPr>
              <a:t>a project founded by </a:t>
            </a:r>
            <a:r>
              <a:rPr lang="en-US" sz="1200" dirty="0" err="1">
                <a:latin typeface="Roboto Medium" charset="0"/>
                <a:ea typeface="Roboto Medium" charset="0"/>
              </a:rPr>
              <a:t>Selgros</a:t>
            </a:r>
            <a:r>
              <a:rPr lang="en-US" sz="1200" dirty="0">
                <a:latin typeface="Roboto Medium" charset="0"/>
                <a:ea typeface="Roboto Medium" charset="0"/>
              </a:rPr>
              <a:t> </a:t>
            </a:r>
            <a:r>
              <a:rPr lang="en-US" sz="1200" dirty="0" smtClean="0">
                <a:latin typeface="Roboto Medium" charset="0"/>
                <a:ea typeface="Roboto Medium" charset="0"/>
              </a:rPr>
              <a:t>with </a:t>
            </a:r>
            <a:r>
              <a:rPr lang="en-US" sz="1200" dirty="0">
                <a:latin typeface="Roboto Medium" charset="0"/>
                <a:ea typeface="Roboto Medium" charset="0"/>
              </a:rPr>
              <a:t>the Romanian Patriarchate in 2009. It distributes food in perfect condition for consumption, but which for various reasons can no longer be used in the economic process (goods with short shelf life, Improper packaging, overproduction) The principle of operation is as follows: at least once a week, representatives of the Romanian Patriarchate pick up donated food from </a:t>
            </a:r>
            <a:r>
              <a:rPr lang="en-US" sz="1200" dirty="0" err="1">
                <a:latin typeface="Roboto Medium" charset="0"/>
                <a:ea typeface="Roboto Medium" charset="0"/>
              </a:rPr>
              <a:t>Selgros</a:t>
            </a:r>
            <a:r>
              <a:rPr lang="en-US" sz="1200" dirty="0">
                <a:latin typeface="Roboto Medium" charset="0"/>
                <a:ea typeface="Roboto Medium" charset="0"/>
              </a:rPr>
              <a:t> stores and distribute it to social centers and canteens, as needed. of valid products, such as staple foods (oil, sugar, flour, rice, pasta), cheese, dairy, soft drinks, </a:t>
            </a:r>
            <a:r>
              <a:rPr lang="en-US" sz="1200" dirty="0" err="1">
                <a:latin typeface="Roboto Medium" charset="0"/>
                <a:ea typeface="Roboto Medium" charset="0"/>
              </a:rPr>
              <a:t>sweets.From</a:t>
            </a:r>
            <a:r>
              <a:rPr lang="en-US" sz="1200" dirty="0">
                <a:latin typeface="Roboto Medium" charset="0"/>
                <a:ea typeface="Roboto Medium" charset="0"/>
              </a:rPr>
              <a:t> the start of the project until now, </a:t>
            </a:r>
            <a:r>
              <a:rPr lang="en-US" sz="1200" dirty="0" err="1">
                <a:latin typeface="Roboto Medium" charset="0"/>
                <a:ea typeface="Roboto Medium" charset="0"/>
              </a:rPr>
              <a:t>Selgros</a:t>
            </a:r>
            <a:r>
              <a:rPr lang="en-US" sz="1200" dirty="0">
                <a:latin typeface="Roboto Medium" charset="0"/>
                <a:ea typeface="Roboto Medium" charset="0"/>
              </a:rPr>
              <a:t> donations total about 3,9 million euros ".</a:t>
            </a:r>
            <a:endParaRPr lang="ro-RO" sz="1200" dirty="0">
              <a:latin typeface="Roboto Medium" charset="0"/>
              <a:ea typeface="Roboto Medium"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40152" y="410882"/>
            <a:ext cx="504056" cy="43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72205" y="2894628"/>
            <a:ext cx="772003" cy="347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68307" y="1429042"/>
            <a:ext cx="639397" cy="4507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8903061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539552" y="1275606"/>
            <a:ext cx="3600400" cy="3205104"/>
          </a:xfrm>
        </p:spPr>
        <p:txBody>
          <a:bodyPr/>
          <a:lstStyle/>
          <a:p>
            <a:pPr marL="139700" indent="0">
              <a:buNone/>
            </a:pPr>
            <a:r>
              <a:rPr lang="en-US" sz="1300" dirty="0">
                <a:solidFill>
                  <a:schemeClr val="accent6">
                    <a:lumMod val="50000"/>
                  </a:schemeClr>
                </a:solidFill>
                <a:latin typeface="Concert One" charset="0"/>
              </a:rPr>
              <a:t>“Foods, but also non-food products, which can no longer be marketed (</a:t>
            </a:r>
            <a:r>
              <a:rPr lang="en-US" sz="1300" dirty="0" err="1">
                <a:solidFill>
                  <a:schemeClr val="accent6">
                    <a:lumMod val="50000"/>
                  </a:schemeClr>
                </a:solidFill>
                <a:latin typeface="Concert One" charset="0"/>
              </a:rPr>
              <a:t>eg</a:t>
            </a:r>
            <a:r>
              <a:rPr lang="en-US" sz="1300" dirty="0">
                <a:solidFill>
                  <a:schemeClr val="accent6">
                    <a:lumMod val="50000"/>
                  </a:schemeClr>
                </a:solidFill>
                <a:latin typeface="Concert One" charset="0"/>
              </a:rPr>
              <a:t> have damaged packaging) but are still valid and good for consumption, but also foods that are approaching the expiration date are donated to the largest partners being the Romanian Patriarchate (the </a:t>
            </a:r>
            <a:r>
              <a:rPr lang="en-US" sz="1300" dirty="0" smtClean="0">
                <a:solidFill>
                  <a:schemeClr val="accent6">
                    <a:lumMod val="50000"/>
                  </a:schemeClr>
                </a:solidFill>
                <a:latin typeface="Concert One" charset="0"/>
              </a:rPr>
              <a:t>„</a:t>
            </a:r>
            <a:r>
              <a:rPr lang="ro-RO" sz="1300" smtClean="0">
                <a:solidFill>
                  <a:schemeClr val="accent6">
                    <a:lumMod val="50000"/>
                  </a:schemeClr>
                </a:solidFill>
                <a:latin typeface="Concert One" charset="0"/>
              </a:rPr>
              <a:t>The table</a:t>
            </a:r>
            <a:r>
              <a:rPr lang="en-US" sz="1300" smtClean="0">
                <a:solidFill>
                  <a:schemeClr val="accent6">
                    <a:lumMod val="50000"/>
                  </a:schemeClr>
                </a:solidFill>
                <a:latin typeface="Concert One" charset="0"/>
              </a:rPr>
              <a:t> </a:t>
            </a:r>
            <a:r>
              <a:rPr lang="en-US" sz="1300" dirty="0">
                <a:solidFill>
                  <a:schemeClr val="accent6">
                    <a:lumMod val="50000"/>
                  </a:schemeClr>
                </a:solidFill>
                <a:latin typeface="Concert One" charset="0"/>
              </a:rPr>
              <a:t>of Joy" project) and the "Smile of the Angels" association (for the "Midnight Sandwich" project). In addition, products that are about to expire are offered for sale at a reduced price. Last but not least, we develop partnerships through which goods that are good for consumption but which can no longer be sold can be directed to people at risk (homeless people, poor people). Moreover, non-consumable products, food waste“</a:t>
            </a:r>
            <a:endParaRPr lang="ro-RO" sz="1300" dirty="0">
              <a:solidFill>
                <a:schemeClr val="accent6">
                  <a:lumMod val="50000"/>
                </a:schemeClr>
              </a:solidFill>
              <a:latin typeface="Concert One" charset="0"/>
            </a:endParaRPr>
          </a:p>
        </p:txBody>
      </p:sp>
      <p:sp>
        <p:nvSpPr>
          <p:cNvPr id="4" name="Title 3"/>
          <p:cNvSpPr>
            <a:spLocks noGrp="1"/>
          </p:cNvSpPr>
          <p:nvPr>
            <p:ph type="title"/>
          </p:nvPr>
        </p:nvSpPr>
        <p:spPr>
          <a:xfrm>
            <a:off x="1259632" y="411510"/>
            <a:ext cx="2403900" cy="572700"/>
          </a:xfrm>
        </p:spPr>
        <p:txBody>
          <a:bodyPr/>
          <a:lstStyle/>
          <a:p>
            <a:r>
              <a:rPr lang="ro-RO" dirty="0" smtClean="0"/>
              <a:t>CARREFOUR</a:t>
            </a:r>
            <a:endParaRPr lang="ro-RO" dirty="0"/>
          </a:p>
        </p:txBody>
      </p:sp>
      <p:sp>
        <p:nvSpPr>
          <p:cNvPr id="5" name="Rectangle 4"/>
          <p:cNvSpPr/>
          <p:nvPr/>
        </p:nvSpPr>
        <p:spPr>
          <a:xfrm>
            <a:off x="4918441" y="555526"/>
            <a:ext cx="3600400" cy="3754874"/>
          </a:xfrm>
          <a:prstGeom prst="rect">
            <a:avLst/>
          </a:prstGeom>
        </p:spPr>
        <p:txBody>
          <a:bodyPr wrap="square">
            <a:spAutoFit/>
          </a:bodyPr>
          <a:lstStyle/>
          <a:p>
            <a:endParaRPr lang="ro-RO" dirty="0" smtClean="0">
              <a:latin typeface="Concert One" charset="0"/>
            </a:endParaRPr>
          </a:p>
          <a:p>
            <a:endParaRPr lang="ro-RO" dirty="0" smtClean="0">
              <a:latin typeface="Concert One" charset="0"/>
            </a:endParaRPr>
          </a:p>
          <a:p>
            <a:r>
              <a:rPr lang="en-US" dirty="0" smtClean="0">
                <a:latin typeface="Concert One" charset="0"/>
              </a:rPr>
              <a:t>“</a:t>
            </a:r>
            <a:r>
              <a:rPr lang="en-US" dirty="0">
                <a:latin typeface="Concert One" charset="0"/>
              </a:rPr>
              <a:t>Food products whose expiration date is approaching the deadline are sold, according to the law, at a reduced price, or donated to non-governmental organizations. Among the implemented projects are the shelf of fresh products, a project through which we sell fresh salads and juices prepared in the store from a mix of vegetables and fruits already present there, thus optimizing the quantities. At the moment, the project is being implemented in over 180 Mega Image stores and is helping us significantly reduce the amount of vegetables and fruits before they expire</a:t>
            </a:r>
            <a:r>
              <a:rPr lang="en-US" dirty="0" smtClean="0">
                <a:latin typeface="Concert One" charset="0"/>
              </a:rPr>
              <a:t>.”</a:t>
            </a:r>
            <a:endParaRPr lang="ro-RO" dirty="0">
              <a:latin typeface="Concert One" charset="0"/>
            </a:endParaRPr>
          </a:p>
        </p:txBody>
      </p:sp>
      <p:sp>
        <p:nvSpPr>
          <p:cNvPr id="6" name="Rectangle 5"/>
          <p:cNvSpPr/>
          <p:nvPr/>
        </p:nvSpPr>
        <p:spPr>
          <a:xfrm>
            <a:off x="5436096" y="483518"/>
            <a:ext cx="2276585" cy="523220"/>
          </a:xfrm>
          <a:prstGeom prst="rect">
            <a:avLst/>
          </a:prstGeom>
        </p:spPr>
        <p:txBody>
          <a:bodyPr wrap="none">
            <a:spAutoFit/>
          </a:bodyPr>
          <a:lstStyle/>
          <a:p>
            <a:r>
              <a:rPr lang="ro-RO" sz="2800" b="1" dirty="0" smtClean="0">
                <a:solidFill>
                  <a:schemeClr val="accent2"/>
                </a:solidFill>
                <a:latin typeface="Concert One" charset="0"/>
              </a:rPr>
              <a:t>MEGA IMAGE </a:t>
            </a:r>
            <a:endParaRPr lang="ro-RO" sz="2800" b="1" dirty="0">
              <a:solidFill>
                <a:schemeClr val="accent2"/>
              </a:solidFill>
              <a:latin typeface="Concert One"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03848" y="483518"/>
            <a:ext cx="828303" cy="435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96336" y="483518"/>
            <a:ext cx="495498" cy="49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2757465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Google Shape;430;p44"/>
          <p:cNvSpPr txBox="1">
            <a:spLocks noGrp="1"/>
          </p:cNvSpPr>
          <p:nvPr>
            <p:ph type="title"/>
          </p:nvPr>
        </p:nvSpPr>
        <p:spPr>
          <a:xfrm>
            <a:off x="539552" y="571171"/>
            <a:ext cx="3633175" cy="492425"/>
          </a:xfrm>
          <a:prstGeom prst="rect">
            <a:avLst/>
          </a:prstGeom>
        </p:spPr>
        <p:txBody>
          <a:bodyPr spcFirstLastPara="1" wrap="square" lIns="91425" tIns="91425" rIns="91425" bIns="91425" anchor="t" anchorCtr="0">
            <a:noAutofit/>
          </a:bodyPr>
          <a:lstStyle/>
          <a:p>
            <a:pPr lvl="0"/>
            <a:r>
              <a:rPr lang="ro-RO" dirty="0" smtClean="0"/>
              <a:t>No waste- fight food waste in Aiud</a:t>
            </a:r>
            <a:r>
              <a:rPr lang="en-GB" dirty="0" smtClean="0"/>
              <a:t>, Romania</a:t>
            </a:r>
            <a:r>
              <a:rPr lang="vi-VN" dirty="0"/>
              <a:t/>
            </a:r>
            <a:br>
              <a:rPr lang="vi-VN" dirty="0"/>
            </a:br>
            <a:r>
              <a:rPr lang="vi-VN" dirty="0"/>
              <a:t> </a:t>
            </a:r>
            <a:endParaRPr dirty="0"/>
          </a:p>
        </p:txBody>
      </p:sp>
      <p:grpSp>
        <p:nvGrpSpPr>
          <p:cNvPr id="431" name="Google Shape;431;p44"/>
          <p:cNvGrpSpPr/>
          <p:nvPr/>
        </p:nvGrpSpPr>
        <p:grpSpPr>
          <a:xfrm rot="5400000">
            <a:off x="4619557" y="827037"/>
            <a:ext cx="2488100" cy="1881282"/>
            <a:chOff x="2556950" y="2043625"/>
            <a:chExt cx="2458725" cy="1760200"/>
          </a:xfrm>
        </p:grpSpPr>
        <p:sp>
          <p:nvSpPr>
            <p:cNvPr id="432" name="Google Shape;432;p44"/>
            <p:cNvSpPr/>
            <p:nvPr/>
          </p:nvSpPr>
          <p:spPr>
            <a:xfrm>
              <a:off x="2556950" y="2043625"/>
              <a:ext cx="2458725" cy="1760200"/>
            </a:xfrm>
            <a:custGeom>
              <a:avLst/>
              <a:gdLst/>
              <a:ahLst/>
              <a:cxnLst/>
              <a:rect l="l" t="t" r="r" b="b"/>
              <a:pathLst>
                <a:path w="98349" h="70408" extrusionOk="0">
                  <a:moveTo>
                    <a:pt x="90818" y="1816"/>
                  </a:moveTo>
                  <a:cubicBezTo>
                    <a:pt x="92383" y="1969"/>
                    <a:pt x="93897" y="2373"/>
                    <a:pt x="95019" y="3508"/>
                  </a:cubicBezTo>
                  <a:cubicBezTo>
                    <a:pt x="96028" y="4532"/>
                    <a:pt x="96504" y="5893"/>
                    <a:pt x="96734" y="7309"/>
                  </a:cubicBezTo>
                  <a:cubicBezTo>
                    <a:pt x="96493" y="6832"/>
                    <a:pt x="96285" y="6466"/>
                    <a:pt x="96173" y="6300"/>
                  </a:cubicBezTo>
                  <a:cubicBezTo>
                    <a:pt x="94887" y="4384"/>
                    <a:pt x="92996" y="2705"/>
                    <a:pt x="90818" y="1816"/>
                  </a:cubicBezTo>
                  <a:close/>
                  <a:moveTo>
                    <a:pt x="11961" y="1646"/>
                  </a:moveTo>
                  <a:cubicBezTo>
                    <a:pt x="12129" y="1646"/>
                    <a:pt x="12296" y="1647"/>
                    <a:pt x="12463" y="1647"/>
                  </a:cubicBezTo>
                  <a:cubicBezTo>
                    <a:pt x="15236" y="1651"/>
                    <a:pt x="18010" y="1674"/>
                    <a:pt x="20784" y="1688"/>
                  </a:cubicBezTo>
                  <a:lnTo>
                    <a:pt x="53375" y="1849"/>
                  </a:lnTo>
                  <a:cubicBezTo>
                    <a:pt x="58769" y="1875"/>
                    <a:pt x="64162" y="1907"/>
                    <a:pt x="69553" y="1907"/>
                  </a:cubicBezTo>
                  <a:cubicBezTo>
                    <a:pt x="75895" y="1907"/>
                    <a:pt x="82236" y="1863"/>
                    <a:pt x="88576" y="1717"/>
                  </a:cubicBezTo>
                  <a:cubicBezTo>
                    <a:pt x="89068" y="1724"/>
                    <a:pt x="89571" y="1733"/>
                    <a:pt x="90074" y="1761"/>
                  </a:cubicBezTo>
                  <a:cubicBezTo>
                    <a:pt x="91936" y="2502"/>
                    <a:pt x="93588" y="3529"/>
                    <a:pt x="94965" y="5102"/>
                  </a:cubicBezTo>
                  <a:cubicBezTo>
                    <a:pt x="95712" y="5955"/>
                    <a:pt x="96335" y="6907"/>
                    <a:pt x="96820" y="7930"/>
                  </a:cubicBezTo>
                  <a:cubicBezTo>
                    <a:pt x="96911" y="8720"/>
                    <a:pt x="96939" y="9512"/>
                    <a:pt x="96950" y="10260"/>
                  </a:cubicBezTo>
                  <a:cubicBezTo>
                    <a:pt x="97038" y="15743"/>
                    <a:pt x="96885" y="21239"/>
                    <a:pt x="96853" y="26722"/>
                  </a:cubicBezTo>
                  <a:lnTo>
                    <a:pt x="96655" y="59972"/>
                  </a:lnTo>
                  <a:cubicBezTo>
                    <a:pt x="96639" y="60013"/>
                    <a:pt x="96626" y="60056"/>
                    <a:pt x="96620" y="60101"/>
                  </a:cubicBezTo>
                  <a:cubicBezTo>
                    <a:pt x="96277" y="62648"/>
                    <a:pt x="96354" y="65704"/>
                    <a:pt x="93954" y="67311"/>
                  </a:cubicBezTo>
                  <a:cubicBezTo>
                    <a:pt x="92234" y="68462"/>
                    <a:pt x="90018" y="68563"/>
                    <a:pt x="87924" y="68563"/>
                  </a:cubicBezTo>
                  <a:cubicBezTo>
                    <a:pt x="87478" y="68563"/>
                    <a:pt x="87038" y="68558"/>
                    <a:pt x="86609" y="68558"/>
                  </a:cubicBezTo>
                  <a:cubicBezTo>
                    <a:pt x="86449" y="68558"/>
                    <a:pt x="86290" y="68559"/>
                    <a:pt x="86134" y="68561"/>
                  </a:cubicBezTo>
                  <a:cubicBezTo>
                    <a:pt x="79796" y="68630"/>
                    <a:pt x="73460" y="68702"/>
                    <a:pt x="67122" y="68777"/>
                  </a:cubicBezTo>
                  <a:cubicBezTo>
                    <a:pt x="54449" y="68943"/>
                    <a:pt x="41775" y="69086"/>
                    <a:pt x="29100" y="69207"/>
                  </a:cubicBezTo>
                  <a:cubicBezTo>
                    <a:pt x="25099" y="69250"/>
                    <a:pt x="21017" y="69468"/>
                    <a:pt x="16955" y="69468"/>
                  </a:cubicBezTo>
                  <a:cubicBezTo>
                    <a:pt x="15090" y="69468"/>
                    <a:pt x="13229" y="69422"/>
                    <a:pt x="11382" y="69292"/>
                  </a:cubicBezTo>
                  <a:cubicBezTo>
                    <a:pt x="11338" y="69271"/>
                    <a:pt x="11291" y="69256"/>
                    <a:pt x="11243" y="69249"/>
                  </a:cubicBezTo>
                  <a:cubicBezTo>
                    <a:pt x="9261" y="68910"/>
                    <a:pt x="7147" y="68692"/>
                    <a:pt x="5324" y="67786"/>
                  </a:cubicBezTo>
                  <a:cubicBezTo>
                    <a:pt x="2945" y="66603"/>
                    <a:pt x="1957" y="64442"/>
                    <a:pt x="1766" y="61862"/>
                  </a:cubicBezTo>
                  <a:cubicBezTo>
                    <a:pt x="1395" y="56826"/>
                    <a:pt x="1728" y="51663"/>
                    <a:pt x="1735" y="46613"/>
                  </a:cubicBezTo>
                  <a:cubicBezTo>
                    <a:pt x="1749" y="35854"/>
                    <a:pt x="1764" y="25094"/>
                    <a:pt x="1779" y="14335"/>
                  </a:cubicBezTo>
                  <a:cubicBezTo>
                    <a:pt x="1787" y="10034"/>
                    <a:pt x="1586" y="4144"/>
                    <a:pt x="6469" y="2332"/>
                  </a:cubicBezTo>
                  <a:cubicBezTo>
                    <a:pt x="8213" y="1685"/>
                    <a:pt x="10115" y="1646"/>
                    <a:pt x="11961" y="1646"/>
                  </a:cubicBezTo>
                  <a:close/>
                  <a:moveTo>
                    <a:pt x="13285" y="114"/>
                  </a:moveTo>
                  <a:cubicBezTo>
                    <a:pt x="12308" y="114"/>
                    <a:pt x="11333" y="128"/>
                    <a:pt x="10360" y="170"/>
                  </a:cubicBezTo>
                  <a:cubicBezTo>
                    <a:pt x="8433" y="256"/>
                    <a:pt x="6448" y="529"/>
                    <a:pt x="4740" y="1483"/>
                  </a:cubicBezTo>
                  <a:cubicBezTo>
                    <a:pt x="1083" y="3528"/>
                    <a:pt x="415" y="7888"/>
                    <a:pt x="333" y="11705"/>
                  </a:cubicBezTo>
                  <a:cubicBezTo>
                    <a:pt x="85" y="23331"/>
                    <a:pt x="297" y="34985"/>
                    <a:pt x="284" y="46615"/>
                  </a:cubicBezTo>
                  <a:cubicBezTo>
                    <a:pt x="280" y="49934"/>
                    <a:pt x="276" y="53253"/>
                    <a:pt x="271" y="56572"/>
                  </a:cubicBezTo>
                  <a:cubicBezTo>
                    <a:pt x="270" y="59156"/>
                    <a:pt x="0" y="61953"/>
                    <a:pt x="735" y="64469"/>
                  </a:cubicBezTo>
                  <a:cubicBezTo>
                    <a:pt x="2020" y="68857"/>
                    <a:pt x="6707" y="70383"/>
                    <a:pt x="10866" y="70383"/>
                  </a:cubicBezTo>
                  <a:cubicBezTo>
                    <a:pt x="10941" y="70383"/>
                    <a:pt x="11016" y="70382"/>
                    <a:pt x="11090" y="70381"/>
                  </a:cubicBezTo>
                  <a:cubicBezTo>
                    <a:pt x="11215" y="70380"/>
                    <a:pt x="11335" y="70334"/>
                    <a:pt x="11429" y="70253"/>
                  </a:cubicBezTo>
                  <a:cubicBezTo>
                    <a:pt x="12710" y="70379"/>
                    <a:pt x="14003" y="70407"/>
                    <a:pt x="15298" y="70407"/>
                  </a:cubicBezTo>
                  <a:cubicBezTo>
                    <a:pt x="15751" y="70407"/>
                    <a:pt x="16204" y="70404"/>
                    <a:pt x="16657" y="70400"/>
                  </a:cubicBezTo>
                  <a:cubicBezTo>
                    <a:pt x="20114" y="70371"/>
                    <a:pt x="23570" y="70339"/>
                    <a:pt x="27027" y="70305"/>
                  </a:cubicBezTo>
                  <a:cubicBezTo>
                    <a:pt x="33940" y="70240"/>
                    <a:pt x="40853" y="70176"/>
                    <a:pt x="47766" y="70112"/>
                  </a:cubicBezTo>
                  <a:cubicBezTo>
                    <a:pt x="61461" y="69984"/>
                    <a:pt x="75204" y="70217"/>
                    <a:pt x="88893" y="69756"/>
                  </a:cubicBezTo>
                  <a:cubicBezTo>
                    <a:pt x="91383" y="69672"/>
                    <a:pt x="94095" y="69291"/>
                    <a:pt x="95825" y="67303"/>
                  </a:cubicBezTo>
                  <a:cubicBezTo>
                    <a:pt x="97229" y="65692"/>
                    <a:pt x="97707" y="63354"/>
                    <a:pt x="97702" y="61216"/>
                  </a:cubicBezTo>
                  <a:cubicBezTo>
                    <a:pt x="97844" y="61112"/>
                    <a:pt x="97944" y="60948"/>
                    <a:pt x="97945" y="60721"/>
                  </a:cubicBezTo>
                  <a:cubicBezTo>
                    <a:pt x="98025" y="47899"/>
                    <a:pt x="98104" y="35079"/>
                    <a:pt x="98183" y="22259"/>
                  </a:cubicBezTo>
                  <a:cubicBezTo>
                    <a:pt x="98203" y="19054"/>
                    <a:pt x="98221" y="15849"/>
                    <a:pt x="98238" y="12644"/>
                  </a:cubicBezTo>
                  <a:cubicBezTo>
                    <a:pt x="98247" y="10300"/>
                    <a:pt x="98349" y="7837"/>
                    <a:pt x="97619" y="5576"/>
                  </a:cubicBezTo>
                  <a:cubicBezTo>
                    <a:pt x="96494" y="2088"/>
                    <a:pt x="93720" y="828"/>
                    <a:pt x="90596" y="828"/>
                  </a:cubicBezTo>
                  <a:cubicBezTo>
                    <a:pt x="90441" y="828"/>
                    <a:pt x="90285" y="831"/>
                    <a:pt x="90129" y="837"/>
                  </a:cubicBezTo>
                  <a:lnTo>
                    <a:pt x="90128" y="837"/>
                  </a:lnTo>
                  <a:cubicBezTo>
                    <a:pt x="66351" y="1"/>
                    <a:pt x="42503" y="277"/>
                    <a:pt x="18704" y="170"/>
                  </a:cubicBezTo>
                  <a:cubicBezTo>
                    <a:pt x="16902" y="162"/>
                    <a:pt x="15092" y="114"/>
                    <a:pt x="13285"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4670200" y="2819475"/>
              <a:ext cx="245125" cy="219275"/>
            </a:xfrm>
            <a:custGeom>
              <a:avLst/>
              <a:gdLst/>
              <a:ahLst/>
              <a:cxnLst/>
              <a:rect l="l" t="t" r="r" b="b"/>
              <a:pathLst>
                <a:path w="9805" h="8771" extrusionOk="0">
                  <a:moveTo>
                    <a:pt x="6458" y="1744"/>
                  </a:moveTo>
                  <a:lnTo>
                    <a:pt x="6458" y="1744"/>
                  </a:lnTo>
                  <a:cubicBezTo>
                    <a:pt x="6577" y="1765"/>
                    <a:pt x="6694" y="1793"/>
                    <a:pt x="6810" y="1826"/>
                  </a:cubicBezTo>
                  <a:cubicBezTo>
                    <a:pt x="8173" y="2233"/>
                    <a:pt x="8547" y="3509"/>
                    <a:pt x="8357" y="4744"/>
                  </a:cubicBezTo>
                  <a:cubicBezTo>
                    <a:pt x="8322" y="4117"/>
                    <a:pt x="8146" y="3499"/>
                    <a:pt x="7814" y="2957"/>
                  </a:cubicBezTo>
                  <a:cubicBezTo>
                    <a:pt x="7497" y="2436"/>
                    <a:pt x="7011" y="2019"/>
                    <a:pt x="6458" y="1744"/>
                  </a:cubicBezTo>
                  <a:close/>
                  <a:moveTo>
                    <a:pt x="4989" y="2133"/>
                  </a:moveTo>
                  <a:cubicBezTo>
                    <a:pt x="6456" y="2133"/>
                    <a:pt x="7706" y="3080"/>
                    <a:pt x="7730" y="4903"/>
                  </a:cubicBezTo>
                  <a:cubicBezTo>
                    <a:pt x="7742" y="5796"/>
                    <a:pt x="7376" y="6656"/>
                    <a:pt x="6797" y="7223"/>
                  </a:cubicBezTo>
                  <a:cubicBezTo>
                    <a:pt x="6429" y="7400"/>
                    <a:pt x="6022" y="7478"/>
                    <a:pt x="5603" y="7478"/>
                  </a:cubicBezTo>
                  <a:cubicBezTo>
                    <a:pt x="4895" y="7478"/>
                    <a:pt x="4156" y="7255"/>
                    <a:pt x="3525" y="6903"/>
                  </a:cubicBezTo>
                  <a:cubicBezTo>
                    <a:pt x="3308" y="6781"/>
                    <a:pt x="3103" y="6642"/>
                    <a:pt x="2911" y="6484"/>
                  </a:cubicBezTo>
                  <a:cubicBezTo>
                    <a:pt x="2179" y="5525"/>
                    <a:pt x="1818" y="4255"/>
                    <a:pt x="2392" y="3156"/>
                  </a:cubicBezTo>
                  <a:cubicBezTo>
                    <a:pt x="2562" y="2832"/>
                    <a:pt x="2827" y="2564"/>
                    <a:pt x="3148" y="2347"/>
                  </a:cubicBezTo>
                  <a:cubicBezTo>
                    <a:pt x="3197" y="2429"/>
                    <a:pt x="3284" y="2476"/>
                    <a:pt x="3375" y="2476"/>
                  </a:cubicBezTo>
                  <a:cubicBezTo>
                    <a:pt x="3408" y="2476"/>
                    <a:pt x="3442" y="2469"/>
                    <a:pt x="3475" y="2456"/>
                  </a:cubicBezTo>
                  <a:cubicBezTo>
                    <a:pt x="3979" y="2239"/>
                    <a:pt x="4496" y="2133"/>
                    <a:pt x="4989" y="2133"/>
                  </a:cubicBezTo>
                  <a:close/>
                  <a:moveTo>
                    <a:pt x="5476" y="1"/>
                  </a:moveTo>
                  <a:cubicBezTo>
                    <a:pt x="4394" y="1"/>
                    <a:pt x="3206" y="667"/>
                    <a:pt x="2447" y="1312"/>
                  </a:cubicBezTo>
                  <a:cubicBezTo>
                    <a:pt x="910" y="2619"/>
                    <a:pt x="0" y="4604"/>
                    <a:pt x="1199" y="6446"/>
                  </a:cubicBezTo>
                  <a:cubicBezTo>
                    <a:pt x="2115" y="7852"/>
                    <a:pt x="3948" y="8770"/>
                    <a:pt x="5658" y="8770"/>
                  </a:cubicBezTo>
                  <a:cubicBezTo>
                    <a:pt x="5901" y="8770"/>
                    <a:pt x="6142" y="8752"/>
                    <a:pt x="6377" y="8713"/>
                  </a:cubicBezTo>
                  <a:cubicBezTo>
                    <a:pt x="8390" y="8384"/>
                    <a:pt x="9495" y="6421"/>
                    <a:pt x="9651" y="4517"/>
                  </a:cubicBezTo>
                  <a:cubicBezTo>
                    <a:pt x="9804" y="2648"/>
                    <a:pt x="8845" y="987"/>
                    <a:pt x="6990" y="633"/>
                  </a:cubicBezTo>
                  <a:cubicBezTo>
                    <a:pt x="6986" y="628"/>
                    <a:pt x="6987" y="622"/>
                    <a:pt x="6982" y="617"/>
                  </a:cubicBezTo>
                  <a:cubicBezTo>
                    <a:pt x="6556" y="176"/>
                    <a:pt x="6030" y="1"/>
                    <a:pt x="5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2729800" y="2201775"/>
              <a:ext cx="1934650" cy="1470275"/>
            </a:xfrm>
            <a:custGeom>
              <a:avLst/>
              <a:gdLst/>
              <a:ahLst/>
              <a:cxnLst/>
              <a:rect l="l" t="t" r="r" b="b"/>
              <a:pathLst>
                <a:path w="77386" h="58811" extrusionOk="0">
                  <a:moveTo>
                    <a:pt x="1185" y="1196"/>
                  </a:moveTo>
                  <a:cubicBezTo>
                    <a:pt x="1321" y="1206"/>
                    <a:pt x="1457" y="1209"/>
                    <a:pt x="1594" y="1217"/>
                  </a:cubicBezTo>
                  <a:cubicBezTo>
                    <a:pt x="1469" y="1589"/>
                    <a:pt x="1356" y="1964"/>
                    <a:pt x="1256" y="2343"/>
                  </a:cubicBezTo>
                  <a:cubicBezTo>
                    <a:pt x="1233" y="1960"/>
                    <a:pt x="1214" y="1577"/>
                    <a:pt x="1185" y="1196"/>
                  </a:cubicBezTo>
                  <a:close/>
                  <a:moveTo>
                    <a:pt x="1429" y="10485"/>
                  </a:moveTo>
                  <a:cubicBezTo>
                    <a:pt x="1528" y="13703"/>
                    <a:pt x="1641" y="16920"/>
                    <a:pt x="1741" y="20138"/>
                  </a:cubicBezTo>
                  <a:cubicBezTo>
                    <a:pt x="1837" y="23209"/>
                    <a:pt x="1746" y="26237"/>
                    <a:pt x="1537" y="29264"/>
                  </a:cubicBezTo>
                  <a:lnTo>
                    <a:pt x="1537" y="29263"/>
                  </a:lnTo>
                  <a:cubicBezTo>
                    <a:pt x="1502" y="24699"/>
                    <a:pt x="1466" y="20136"/>
                    <a:pt x="1431" y="15573"/>
                  </a:cubicBezTo>
                  <a:cubicBezTo>
                    <a:pt x="1418" y="13882"/>
                    <a:pt x="1426" y="12184"/>
                    <a:pt x="1429" y="10485"/>
                  </a:cubicBezTo>
                  <a:close/>
                  <a:moveTo>
                    <a:pt x="2124" y="1246"/>
                  </a:moveTo>
                  <a:cubicBezTo>
                    <a:pt x="4213" y="1360"/>
                    <a:pt x="6315" y="1397"/>
                    <a:pt x="8419" y="1397"/>
                  </a:cubicBezTo>
                  <a:cubicBezTo>
                    <a:pt x="12299" y="1397"/>
                    <a:pt x="16191" y="1272"/>
                    <a:pt x="20040" y="1270"/>
                  </a:cubicBezTo>
                  <a:cubicBezTo>
                    <a:pt x="26225" y="1266"/>
                    <a:pt x="32411" y="1262"/>
                    <a:pt x="38596" y="1259"/>
                  </a:cubicBezTo>
                  <a:cubicBezTo>
                    <a:pt x="39551" y="1258"/>
                    <a:pt x="40507" y="1258"/>
                    <a:pt x="41462" y="1258"/>
                  </a:cubicBezTo>
                  <a:cubicBezTo>
                    <a:pt x="52992" y="1258"/>
                    <a:pt x="64522" y="1289"/>
                    <a:pt x="76050" y="1431"/>
                  </a:cubicBezTo>
                  <a:cubicBezTo>
                    <a:pt x="75508" y="10645"/>
                    <a:pt x="75757" y="19965"/>
                    <a:pt x="75669" y="29192"/>
                  </a:cubicBezTo>
                  <a:lnTo>
                    <a:pt x="75407" y="56668"/>
                  </a:lnTo>
                  <a:cubicBezTo>
                    <a:pt x="63045" y="57008"/>
                    <a:pt x="50680" y="57249"/>
                    <a:pt x="38315" y="57388"/>
                  </a:cubicBezTo>
                  <a:cubicBezTo>
                    <a:pt x="32078" y="57457"/>
                    <a:pt x="25842" y="57499"/>
                    <a:pt x="19605" y="57515"/>
                  </a:cubicBezTo>
                  <a:cubicBezTo>
                    <a:pt x="16487" y="57522"/>
                    <a:pt x="13368" y="57517"/>
                    <a:pt x="10250" y="57534"/>
                  </a:cubicBezTo>
                  <a:cubicBezTo>
                    <a:pt x="10143" y="57535"/>
                    <a:pt x="10036" y="57535"/>
                    <a:pt x="9929" y="57535"/>
                  </a:cubicBezTo>
                  <a:cubicBezTo>
                    <a:pt x="8490" y="57535"/>
                    <a:pt x="7027" y="57489"/>
                    <a:pt x="5567" y="57489"/>
                  </a:cubicBezTo>
                  <a:cubicBezTo>
                    <a:pt x="4939" y="57489"/>
                    <a:pt x="4312" y="57498"/>
                    <a:pt x="3688" y="57522"/>
                  </a:cubicBezTo>
                  <a:cubicBezTo>
                    <a:pt x="3003" y="57039"/>
                    <a:pt x="2376" y="56527"/>
                    <a:pt x="1858" y="55767"/>
                  </a:cubicBezTo>
                  <a:cubicBezTo>
                    <a:pt x="1847" y="55751"/>
                    <a:pt x="1839" y="55734"/>
                    <a:pt x="1827" y="55718"/>
                  </a:cubicBezTo>
                  <a:cubicBezTo>
                    <a:pt x="1832" y="54354"/>
                    <a:pt x="1719" y="52964"/>
                    <a:pt x="1709" y="51661"/>
                  </a:cubicBezTo>
                  <a:lnTo>
                    <a:pt x="1653" y="44374"/>
                  </a:lnTo>
                  <a:cubicBezTo>
                    <a:pt x="1624" y="40693"/>
                    <a:pt x="1596" y="37014"/>
                    <a:pt x="1568" y="33333"/>
                  </a:cubicBezTo>
                  <a:cubicBezTo>
                    <a:pt x="2545" y="23669"/>
                    <a:pt x="1881" y="13855"/>
                    <a:pt x="1409" y="4156"/>
                  </a:cubicBezTo>
                  <a:cubicBezTo>
                    <a:pt x="1577" y="3170"/>
                    <a:pt x="1816" y="2197"/>
                    <a:pt x="2124" y="1246"/>
                  </a:cubicBezTo>
                  <a:close/>
                  <a:moveTo>
                    <a:pt x="1796" y="56741"/>
                  </a:moveTo>
                  <a:cubicBezTo>
                    <a:pt x="2019" y="57044"/>
                    <a:pt x="2266" y="57328"/>
                    <a:pt x="2537" y="57589"/>
                  </a:cubicBezTo>
                  <a:cubicBezTo>
                    <a:pt x="2262" y="57609"/>
                    <a:pt x="1987" y="57631"/>
                    <a:pt x="1714" y="57661"/>
                  </a:cubicBezTo>
                  <a:cubicBezTo>
                    <a:pt x="1754" y="57359"/>
                    <a:pt x="1778" y="57051"/>
                    <a:pt x="1796" y="56741"/>
                  </a:cubicBezTo>
                  <a:close/>
                  <a:moveTo>
                    <a:pt x="8719" y="0"/>
                  </a:moveTo>
                  <a:cubicBezTo>
                    <a:pt x="6094" y="0"/>
                    <a:pt x="3474" y="55"/>
                    <a:pt x="877" y="244"/>
                  </a:cubicBezTo>
                  <a:cubicBezTo>
                    <a:pt x="844" y="246"/>
                    <a:pt x="819" y="259"/>
                    <a:pt x="789" y="266"/>
                  </a:cubicBezTo>
                  <a:cubicBezTo>
                    <a:pt x="771" y="264"/>
                    <a:pt x="752" y="263"/>
                    <a:pt x="734" y="263"/>
                  </a:cubicBezTo>
                  <a:cubicBezTo>
                    <a:pt x="541" y="263"/>
                    <a:pt x="349" y="388"/>
                    <a:pt x="331" y="651"/>
                  </a:cubicBezTo>
                  <a:cubicBezTo>
                    <a:pt x="1" y="5484"/>
                    <a:pt x="225" y="10382"/>
                    <a:pt x="256" y="15225"/>
                  </a:cubicBezTo>
                  <a:cubicBezTo>
                    <a:pt x="288" y="20083"/>
                    <a:pt x="319" y="24941"/>
                    <a:pt x="350" y="29799"/>
                  </a:cubicBezTo>
                  <a:lnTo>
                    <a:pt x="440" y="44026"/>
                  </a:lnTo>
                  <a:lnTo>
                    <a:pt x="486" y="51313"/>
                  </a:lnTo>
                  <a:cubicBezTo>
                    <a:pt x="501" y="53595"/>
                    <a:pt x="196" y="56150"/>
                    <a:pt x="694" y="58379"/>
                  </a:cubicBezTo>
                  <a:cubicBezTo>
                    <a:pt x="743" y="58599"/>
                    <a:pt x="943" y="58709"/>
                    <a:pt x="1142" y="58709"/>
                  </a:cubicBezTo>
                  <a:cubicBezTo>
                    <a:pt x="1313" y="58709"/>
                    <a:pt x="1484" y="58628"/>
                    <a:pt x="1560" y="58465"/>
                  </a:cubicBezTo>
                  <a:cubicBezTo>
                    <a:pt x="2410" y="58574"/>
                    <a:pt x="3275" y="58631"/>
                    <a:pt x="4143" y="58662"/>
                  </a:cubicBezTo>
                  <a:cubicBezTo>
                    <a:pt x="4267" y="58711"/>
                    <a:pt x="4390" y="58760"/>
                    <a:pt x="4517" y="58797"/>
                  </a:cubicBezTo>
                  <a:cubicBezTo>
                    <a:pt x="4549" y="58806"/>
                    <a:pt x="4579" y="58811"/>
                    <a:pt x="4608" y="58811"/>
                  </a:cubicBezTo>
                  <a:cubicBezTo>
                    <a:pt x="4706" y="58811"/>
                    <a:pt x="4782" y="58758"/>
                    <a:pt x="4829" y="58685"/>
                  </a:cubicBezTo>
                  <a:cubicBezTo>
                    <a:pt x="5253" y="58694"/>
                    <a:pt x="5679" y="58697"/>
                    <a:pt x="6104" y="58697"/>
                  </a:cubicBezTo>
                  <a:cubicBezTo>
                    <a:pt x="7282" y="58697"/>
                    <a:pt x="8460" y="58673"/>
                    <a:pt x="9622" y="58673"/>
                  </a:cubicBezTo>
                  <a:cubicBezTo>
                    <a:pt x="9831" y="58673"/>
                    <a:pt x="10041" y="58674"/>
                    <a:pt x="10249" y="58676"/>
                  </a:cubicBezTo>
                  <a:cubicBezTo>
                    <a:pt x="12029" y="58692"/>
                    <a:pt x="13808" y="58697"/>
                    <a:pt x="15587" y="58697"/>
                  </a:cubicBezTo>
                  <a:cubicBezTo>
                    <a:pt x="16811" y="58697"/>
                    <a:pt x="18034" y="58695"/>
                    <a:pt x="19258" y="58693"/>
                  </a:cubicBezTo>
                  <a:cubicBezTo>
                    <a:pt x="25610" y="58680"/>
                    <a:pt x="31963" y="58642"/>
                    <a:pt x="38314" y="58575"/>
                  </a:cubicBezTo>
                  <a:cubicBezTo>
                    <a:pt x="50762" y="58444"/>
                    <a:pt x="63207" y="58209"/>
                    <a:pt x="75651" y="57869"/>
                  </a:cubicBezTo>
                  <a:cubicBezTo>
                    <a:pt x="75753" y="57933"/>
                    <a:pt x="75875" y="57965"/>
                    <a:pt x="75997" y="57965"/>
                  </a:cubicBezTo>
                  <a:cubicBezTo>
                    <a:pt x="76255" y="57965"/>
                    <a:pt x="76513" y="57823"/>
                    <a:pt x="76585" y="57538"/>
                  </a:cubicBezTo>
                  <a:cubicBezTo>
                    <a:pt x="76668" y="57367"/>
                    <a:pt x="76677" y="57171"/>
                    <a:pt x="76610" y="56994"/>
                  </a:cubicBezTo>
                  <a:cubicBezTo>
                    <a:pt x="76695" y="47727"/>
                    <a:pt x="76782" y="38459"/>
                    <a:pt x="76869" y="29191"/>
                  </a:cubicBezTo>
                  <a:cubicBezTo>
                    <a:pt x="76954" y="19914"/>
                    <a:pt x="77386" y="10546"/>
                    <a:pt x="77006" y="1274"/>
                  </a:cubicBezTo>
                  <a:cubicBezTo>
                    <a:pt x="77324" y="946"/>
                    <a:pt x="77187" y="235"/>
                    <a:pt x="76591" y="229"/>
                  </a:cubicBezTo>
                  <a:cubicBezTo>
                    <a:pt x="66238" y="106"/>
                    <a:pt x="55885" y="74"/>
                    <a:pt x="45533" y="74"/>
                  </a:cubicBezTo>
                  <a:cubicBezTo>
                    <a:pt x="43221" y="74"/>
                    <a:pt x="40908" y="76"/>
                    <a:pt x="38596" y="78"/>
                  </a:cubicBezTo>
                  <a:cubicBezTo>
                    <a:pt x="32411" y="84"/>
                    <a:pt x="26225" y="94"/>
                    <a:pt x="20040" y="108"/>
                  </a:cubicBezTo>
                  <a:cubicBezTo>
                    <a:pt x="19935" y="108"/>
                    <a:pt x="19830" y="108"/>
                    <a:pt x="19725" y="108"/>
                  </a:cubicBezTo>
                  <a:cubicBezTo>
                    <a:pt x="16078" y="108"/>
                    <a:pt x="12393" y="0"/>
                    <a:pt x="8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44"/>
          <p:cNvSpPr txBox="1">
            <a:spLocks noGrp="1"/>
          </p:cNvSpPr>
          <p:nvPr>
            <p:ph type="subTitle" idx="4294967295"/>
          </p:nvPr>
        </p:nvSpPr>
        <p:spPr>
          <a:xfrm>
            <a:off x="539552" y="1607919"/>
            <a:ext cx="3672408" cy="2581884"/>
          </a:xfrm>
          <a:prstGeom prst="rect">
            <a:avLst/>
          </a:prstGeom>
        </p:spPr>
        <p:txBody>
          <a:bodyPr spcFirstLastPara="1" wrap="square" lIns="91425" tIns="91425" rIns="91425" bIns="91425" anchor="t" anchorCtr="0">
            <a:noAutofit/>
          </a:bodyPr>
          <a:lstStyle/>
          <a:p>
            <a:pPr marL="0" lvl="0" indent="0">
              <a:spcAft>
                <a:spcPts val="1600"/>
              </a:spcAft>
              <a:buNone/>
            </a:pPr>
            <a:r>
              <a:rPr lang="ro-RO" sz="1400" dirty="0" smtClean="0">
                <a:solidFill>
                  <a:schemeClr val="bg2">
                    <a:lumMod val="50000"/>
                  </a:schemeClr>
                </a:solidFill>
              </a:rPr>
              <a:t>A</a:t>
            </a:r>
            <a:r>
              <a:rPr lang="en-US" sz="1400" dirty="0" smtClean="0">
                <a:solidFill>
                  <a:schemeClr val="bg2">
                    <a:lumMod val="50000"/>
                  </a:schemeClr>
                </a:solidFill>
              </a:rPr>
              <a:t> </a:t>
            </a:r>
            <a:r>
              <a:rPr lang="en-US" sz="1400" dirty="0">
                <a:solidFill>
                  <a:schemeClr val="bg2">
                    <a:lumMod val="50000"/>
                  </a:schemeClr>
                </a:solidFill>
              </a:rPr>
              <a:t>group of young people living in </a:t>
            </a:r>
            <a:r>
              <a:rPr lang="en-US" sz="1400" dirty="0" err="1" smtClean="0">
                <a:solidFill>
                  <a:schemeClr val="bg2">
                    <a:lumMod val="50000"/>
                  </a:schemeClr>
                </a:solidFill>
              </a:rPr>
              <a:t>Aiud</a:t>
            </a:r>
            <a:r>
              <a:rPr lang="ro-RO" sz="1400" dirty="0" smtClean="0">
                <a:solidFill>
                  <a:schemeClr val="bg2">
                    <a:lumMod val="50000"/>
                  </a:schemeClr>
                </a:solidFill>
              </a:rPr>
              <a:t> </a:t>
            </a:r>
            <a:r>
              <a:rPr lang="en-US" sz="1400" dirty="0">
                <a:solidFill>
                  <a:schemeClr val="bg2">
                    <a:lumMod val="50000"/>
                  </a:schemeClr>
                </a:solidFill>
              </a:rPr>
              <a:t>started a project called </a:t>
            </a:r>
            <a:r>
              <a:rPr lang="en-US" sz="1400" dirty="0" smtClean="0">
                <a:solidFill>
                  <a:schemeClr val="bg2">
                    <a:lumMod val="50000"/>
                  </a:schemeClr>
                </a:solidFill>
              </a:rPr>
              <a:t>“</a:t>
            </a:r>
            <a:r>
              <a:rPr lang="en-US" sz="1400" dirty="0" err="1" smtClean="0">
                <a:solidFill>
                  <a:schemeClr val="bg2">
                    <a:lumMod val="50000"/>
                  </a:schemeClr>
                </a:solidFill>
              </a:rPr>
              <a:t>Fara</a:t>
            </a:r>
            <a:r>
              <a:rPr lang="en-US" sz="1400" dirty="0" smtClean="0">
                <a:solidFill>
                  <a:schemeClr val="bg2">
                    <a:lumMod val="50000"/>
                  </a:schemeClr>
                </a:solidFill>
              </a:rPr>
              <a:t> </a:t>
            </a:r>
            <a:r>
              <a:rPr lang="en-US" sz="1400" dirty="0" err="1" smtClean="0">
                <a:solidFill>
                  <a:schemeClr val="bg2">
                    <a:lumMod val="50000"/>
                  </a:schemeClr>
                </a:solidFill>
              </a:rPr>
              <a:t>Risipa</a:t>
            </a:r>
            <a:r>
              <a:rPr lang="en-GB" sz="1400" dirty="0" smtClean="0">
                <a:solidFill>
                  <a:schemeClr val="bg2">
                    <a:lumMod val="50000"/>
                  </a:schemeClr>
                </a:solidFill>
              </a:rPr>
              <a:t>”</a:t>
            </a:r>
            <a:r>
              <a:rPr lang="en-US" sz="1400" dirty="0" smtClean="0">
                <a:solidFill>
                  <a:schemeClr val="bg2">
                    <a:lumMod val="50000"/>
                  </a:schemeClr>
                </a:solidFill>
              </a:rPr>
              <a:t> </a:t>
            </a:r>
            <a:r>
              <a:rPr lang="en-US" sz="1400" dirty="0">
                <a:solidFill>
                  <a:schemeClr val="bg2">
                    <a:lumMod val="50000"/>
                  </a:schemeClr>
                </a:solidFill>
              </a:rPr>
              <a:t>(Zero Waste) whose tagline is “Don’t throw away ugly food that doesn’t sell. Give it to a poor family in </a:t>
            </a:r>
            <a:r>
              <a:rPr lang="en-US" sz="1400" dirty="0" err="1">
                <a:solidFill>
                  <a:schemeClr val="bg2">
                    <a:lumMod val="50000"/>
                  </a:schemeClr>
                </a:solidFill>
              </a:rPr>
              <a:t>Aiud</a:t>
            </a:r>
            <a:r>
              <a:rPr lang="en-US" sz="1400" dirty="0">
                <a:solidFill>
                  <a:schemeClr val="bg2">
                    <a:lumMod val="50000"/>
                  </a:schemeClr>
                </a:solidFill>
              </a:rPr>
              <a:t>”. In three months, they collected over 800 kilograms of vegetables, which they donated to more than 60 people.</a:t>
            </a:r>
            <a:endParaRPr sz="1400" dirty="0">
              <a:solidFill>
                <a:schemeClr val="bg2">
                  <a:lumMod val="50000"/>
                </a:schemeClr>
              </a:solidFill>
            </a:endParaRPr>
          </a:p>
        </p:txBody>
      </p:sp>
      <p:pic>
        <p:nvPicPr>
          <p:cNvPr id="436" name="Google Shape;436;p44"/>
          <p:cNvPicPr preferRelativeResize="0"/>
          <p:nvPr/>
        </p:nvPicPr>
        <p:blipFill rotWithShape="1">
          <a:blip r:embed="rId3">
            <a:alphaModFix/>
          </a:blip>
          <a:srcRect t="16734" r="8892" b="18300"/>
          <a:stretch/>
        </p:blipFill>
        <p:spPr>
          <a:xfrm rot="10800000">
            <a:off x="62175" y="3766782"/>
            <a:ext cx="2036850" cy="846042"/>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33731" y="702095"/>
            <a:ext cx="1631561" cy="195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6791115" y="555675"/>
            <a:ext cx="1931798" cy="2492990"/>
          </a:xfrm>
          <a:prstGeom prst="rect">
            <a:avLst/>
          </a:prstGeom>
        </p:spPr>
        <p:txBody>
          <a:bodyPr wrap="square">
            <a:spAutoFit/>
          </a:bodyPr>
          <a:lstStyle/>
          <a:p>
            <a:r>
              <a:rPr lang="en-US" sz="1200" dirty="0">
                <a:latin typeface="Roboto Medium" charset="0"/>
                <a:ea typeface="Roboto Medium" charset="0"/>
              </a:rPr>
              <a:t>Every Thursday, farmers from villages near </a:t>
            </a:r>
            <a:r>
              <a:rPr lang="en-US" sz="1200" dirty="0" err="1">
                <a:latin typeface="Roboto Medium" charset="0"/>
                <a:ea typeface="Roboto Medium" charset="0"/>
              </a:rPr>
              <a:t>Aiud</a:t>
            </a:r>
            <a:r>
              <a:rPr lang="en-US" sz="1200" dirty="0">
                <a:latin typeface="Roboto Medium" charset="0"/>
                <a:ea typeface="Roboto Medium" charset="0"/>
              </a:rPr>
              <a:t> come to the town’s weekly fair to sell vegetables, fruits, and dairy products. The farmers arrive early in the morning and leave at noon. On the rest of the weekdays, you can mainly find distributors, which import fruits and vegetables and sell them.</a:t>
            </a:r>
            <a:endParaRPr lang="ro-RO" sz="1200" dirty="0">
              <a:latin typeface="Roboto Medium" charset="0"/>
              <a:ea typeface="Roboto Medium" charset="0"/>
            </a:endParaRPr>
          </a:p>
        </p:txBody>
      </p:sp>
      <p:sp>
        <p:nvSpPr>
          <p:cNvPr id="3" name="Rectangle 2"/>
          <p:cNvSpPr/>
          <p:nvPr/>
        </p:nvSpPr>
        <p:spPr>
          <a:xfrm>
            <a:off x="4922966" y="3074284"/>
            <a:ext cx="3681482" cy="1492716"/>
          </a:xfrm>
          <a:prstGeom prst="rect">
            <a:avLst/>
          </a:prstGeom>
        </p:spPr>
        <p:txBody>
          <a:bodyPr wrap="square">
            <a:spAutoFit/>
          </a:bodyPr>
          <a:lstStyle/>
          <a:p>
            <a:r>
              <a:rPr lang="en-US" sz="1300" dirty="0"/>
              <a:t>When the first group of volunteers arrived in the </a:t>
            </a:r>
            <a:r>
              <a:rPr lang="en-US" sz="1300" dirty="0" err="1"/>
              <a:t>Aiud</a:t>
            </a:r>
            <a:r>
              <a:rPr lang="en-US" sz="1300" dirty="0"/>
              <a:t> market on a Thursday morning last September to ask the farmers if they wanted to donate the vegetables that didn’t sell, but were still edible, instead of throwing them away, they received an unexpected reaction. “Why are you coming only now?”</a:t>
            </a:r>
            <a:endParaRPr lang="ro-RO" sz="1300" dirty="0"/>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Google Shape;430;p44"/>
          <p:cNvSpPr txBox="1">
            <a:spLocks noGrp="1"/>
          </p:cNvSpPr>
          <p:nvPr>
            <p:ph type="title"/>
          </p:nvPr>
        </p:nvSpPr>
        <p:spPr>
          <a:xfrm>
            <a:off x="506776" y="711173"/>
            <a:ext cx="3633175" cy="492425"/>
          </a:xfrm>
          <a:prstGeom prst="rect">
            <a:avLst/>
          </a:prstGeom>
        </p:spPr>
        <p:txBody>
          <a:bodyPr spcFirstLastPara="1" wrap="square" lIns="91425" tIns="91425" rIns="91425" bIns="91425" anchor="t" anchorCtr="0">
            <a:noAutofit/>
          </a:bodyPr>
          <a:lstStyle/>
          <a:p>
            <a:pPr lvl="0"/>
            <a:r>
              <a:rPr lang="vi-VN" dirty="0"/>
              <a:t/>
            </a:r>
            <a:br>
              <a:rPr lang="vi-VN" dirty="0"/>
            </a:br>
            <a:r>
              <a:rPr lang="vi-VN" dirty="0"/>
              <a:t> </a:t>
            </a:r>
            <a:endParaRPr dirty="0"/>
          </a:p>
        </p:txBody>
      </p:sp>
      <p:grpSp>
        <p:nvGrpSpPr>
          <p:cNvPr id="431" name="Google Shape;431;p44"/>
          <p:cNvGrpSpPr/>
          <p:nvPr/>
        </p:nvGrpSpPr>
        <p:grpSpPr>
          <a:xfrm rot="5400000">
            <a:off x="4783242" y="2776640"/>
            <a:ext cx="2071256" cy="1872208"/>
            <a:chOff x="2556950" y="2043625"/>
            <a:chExt cx="2458725" cy="1760200"/>
          </a:xfrm>
        </p:grpSpPr>
        <p:sp>
          <p:nvSpPr>
            <p:cNvPr id="432" name="Google Shape;432;p44"/>
            <p:cNvSpPr/>
            <p:nvPr/>
          </p:nvSpPr>
          <p:spPr>
            <a:xfrm>
              <a:off x="2556950" y="2043625"/>
              <a:ext cx="2458725" cy="1760200"/>
            </a:xfrm>
            <a:custGeom>
              <a:avLst/>
              <a:gdLst/>
              <a:ahLst/>
              <a:cxnLst/>
              <a:rect l="l" t="t" r="r" b="b"/>
              <a:pathLst>
                <a:path w="98349" h="70408" extrusionOk="0">
                  <a:moveTo>
                    <a:pt x="90818" y="1816"/>
                  </a:moveTo>
                  <a:cubicBezTo>
                    <a:pt x="92383" y="1969"/>
                    <a:pt x="93897" y="2373"/>
                    <a:pt x="95019" y="3508"/>
                  </a:cubicBezTo>
                  <a:cubicBezTo>
                    <a:pt x="96028" y="4532"/>
                    <a:pt x="96504" y="5893"/>
                    <a:pt x="96734" y="7309"/>
                  </a:cubicBezTo>
                  <a:cubicBezTo>
                    <a:pt x="96493" y="6832"/>
                    <a:pt x="96285" y="6466"/>
                    <a:pt x="96173" y="6300"/>
                  </a:cubicBezTo>
                  <a:cubicBezTo>
                    <a:pt x="94887" y="4384"/>
                    <a:pt x="92996" y="2705"/>
                    <a:pt x="90818" y="1816"/>
                  </a:cubicBezTo>
                  <a:close/>
                  <a:moveTo>
                    <a:pt x="11961" y="1646"/>
                  </a:moveTo>
                  <a:cubicBezTo>
                    <a:pt x="12129" y="1646"/>
                    <a:pt x="12296" y="1647"/>
                    <a:pt x="12463" y="1647"/>
                  </a:cubicBezTo>
                  <a:cubicBezTo>
                    <a:pt x="15236" y="1651"/>
                    <a:pt x="18010" y="1674"/>
                    <a:pt x="20784" y="1688"/>
                  </a:cubicBezTo>
                  <a:lnTo>
                    <a:pt x="53375" y="1849"/>
                  </a:lnTo>
                  <a:cubicBezTo>
                    <a:pt x="58769" y="1875"/>
                    <a:pt x="64162" y="1907"/>
                    <a:pt x="69553" y="1907"/>
                  </a:cubicBezTo>
                  <a:cubicBezTo>
                    <a:pt x="75895" y="1907"/>
                    <a:pt x="82236" y="1863"/>
                    <a:pt x="88576" y="1717"/>
                  </a:cubicBezTo>
                  <a:cubicBezTo>
                    <a:pt x="89068" y="1724"/>
                    <a:pt x="89571" y="1733"/>
                    <a:pt x="90074" y="1761"/>
                  </a:cubicBezTo>
                  <a:cubicBezTo>
                    <a:pt x="91936" y="2502"/>
                    <a:pt x="93588" y="3529"/>
                    <a:pt x="94965" y="5102"/>
                  </a:cubicBezTo>
                  <a:cubicBezTo>
                    <a:pt x="95712" y="5955"/>
                    <a:pt x="96335" y="6907"/>
                    <a:pt x="96820" y="7930"/>
                  </a:cubicBezTo>
                  <a:cubicBezTo>
                    <a:pt x="96911" y="8720"/>
                    <a:pt x="96939" y="9512"/>
                    <a:pt x="96950" y="10260"/>
                  </a:cubicBezTo>
                  <a:cubicBezTo>
                    <a:pt x="97038" y="15743"/>
                    <a:pt x="96885" y="21239"/>
                    <a:pt x="96853" y="26722"/>
                  </a:cubicBezTo>
                  <a:lnTo>
                    <a:pt x="96655" y="59972"/>
                  </a:lnTo>
                  <a:cubicBezTo>
                    <a:pt x="96639" y="60013"/>
                    <a:pt x="96626" y="60056"/>
                    <a:pt x="96620" y="60101"/>
                  </a:cubicBezTo>
                  <a:cubicBezTo>
                    <a:pt x="96277" y="62648"/>
                    <a:pt x="96354" y="65704"/>
                    <a:pt x="93954" y="67311"/>
                  </a:cubicBezTo>
                  <a:cubicBezTo>
                    <a:pt x="92234" y="68462"/>
                    <a:pt x="90018" y="68563"/>
                    <a:pt x="87924" y="68563"/>
                  </a:cubicBezTo>
                  <a:cubicBezTo>
                    <a:pt x="87478" y="68563"/>
                    <a:pt x="87038" y="68558"/>
                    <a:pt x="86609" y="68558"/>
                  </a:cubicBezTo>
                  <a:cubicBezTo>
                    <a:pt x="86449" y="68558"/>
                    <a:pt x="86290" y="68559"/>
                    <a:pt x="86134" y="68561"/>
                  </a:cubicBezTo>
                  <a:cubicBezTo>
                    <a:pt x="79796" y="68630"/>
                    <a:pt x="73460" y="68702"/>
                    <a:pt x="67122" y="68777"/>
                  </a:cubicBezTo>
                  <a:cubicBezTo>
                    <a:pt x="54449" y="68943"/>
                    <a:pt x="41775" y="69086"/>
                    <a:pt x="29100" y="69207"/>
                  </a:cubicBezTo>
                  <a:cubicBezTo>
                    <a:pt x="25099" y="69250"/>
                    <a:pt x="21017" y="69468"/>
                    <a:pt x="16955" y="69468"/>
                  </a:cubicBezTo>
                  <a:cubicBezTo>
                    <a:pt x="15090" y="69468"/>
                    <a:pt x="13229" y="69422"/>
                    <a:pt x="11382" y="69292"/>
                  </a:cubicBezTo>
                  <a:cubicBezTo>
                    <a:pt x="11338" y="69271"/>
                    <a:pt x="11291" y="69256"/>
                    <a:pt x="11243" y="69249"/>
                  </a:cubicBezTo>
                  <a:cubicBezTo>
                    <a:pt x="9261" y="68910"/>
                    <a:pt x="7147" y="68692"/>
                    <a:pt x="5324" y="67786"/>
                  </a:cubicBezTo>
                  <a:cubicBezTo>
                    <a:pt x="2945" y="66603"/>
                    <a:pt x="1957" y="64442"/>
                    <a:pt x="1766" y="61862"/>
                  </a:cubicBezTo>
                  <a:cubicBezTo>
                    <a:pt x="1395" y="56826"/>
                    <a:pt x="1728" y="51663"/>
                    <a:pt x="1735" y="46613"/>
                  </a:cubicBezTo>
                  <a:cubicBezTo>
                    <a:pt x="1749" y="35854"/>
                    <a:pt x="1764" y="25094"/>
                    <a:pt x="1779" y="14335"/>
                  </a:cubicBezTo>
                  <a:cubicBezTo>
                    <a:pt x="1787" y="10034"/>
                    <a:pt x="1586" y="4144"/>
                    <a:pt x="6469" y="2332"/>
                  </a:cubicBezTo>
                  <a:cubicBezTo>
                    <a:pt x="8213" y="1685"/>
                    <a:pt x="10115" y="1646"/>
                    <a:pt x="11961" y="1646"/>
                  </a:cubicBezTo>
                  <a:close/>
                  <a:moveTo>
                    <a:pt x="13285" y="114"/>
                  </a:moveTo>
                  <a:cubicBezTo>
                    <a:pt x="12308" y="114"/>
                    <a:pt x="11333" y="128"/>
                    <a:pt x="10360" y="170"/>
                  </a:cubicBezTo>
                  <a:cubicBezTo>
                    <a:pt x="8433" y="256"/>
                    <a:pt x="6448" y="529"/>
                    <a:pt x="4740" y="1483"/>
                  </a:cubicBezTo>
                  <a:cubicBezTo>
                    <a:pt x="1083" y="3528"/>
                    <a:pt x="415" y="7888"/>
                    <a:pt x="333" y="11705"/>
                  </a:cubicBezTo>
                  <a:cubicBezTo>
                    <a:pt x="85" y="23331"/>
                    <a:pt x="297" y="34985"/>
                    <a:pt x="284" y="46615"/>
                  </a:cubicBezTo>
                  <a:cubicBezTo>
                    <a:pt x="280" y="49934"/>
                    <a:pt x="276" y="53253"/>
                    <a:pt x="271" y="56572"/>
                  </a:cubicBezTo>
                  <a:cubicBezTo>
                    <a:pt x="270" y="59156"/>
                    <a:pt x="0" y="61953"/>
                    <a:pt x="735" y="64469"/>
                  </a:cubicBezTo>
                  <a:cubicBezTo>
                    <a:pt x="2020" y="68857"/>
                    <a:pt x="6707" y="70383"/>
                    <a:pt x="10866" y="70383"/>
                  </a:cubicBezTo>
                  <a:cubicBezTo>
                    <a:pt x="10941" y="70383"/>
                    <a:pt x="11016" y="70382"/>
                    <a:pt x="11090" y="70381"/>
                  </a:cubicBezTo>
                  <a:cubicBezTo>
                    <a:pt x="11215" y="70380"/>
                    <a:pt x="11335" y="70334"/>
                    <a:pt x="11429" y="70253"/>
                  </a:cubicBezTo>
                  <a:cubicBezTo>
                    <a:pt x="12710" y="70379"/>
                    <a:pt x="14003" y="70407"/>
                    <a:pt x="15298" y="70407"/>
                  </a:cubicBezTo>
                  <a:cubicBezTo>
                    <a:pt x="15751" y="70407"/>
                    <a:pt x="16204" y="70404"/>
                    <a:pt x="16657" y="70400"/>
                  </a:cubicBezTo>
                  <a:cubicBezTo>
                    <a:pt x="20114" y="70371"/>
                    <a:pt x="23570" y="70339"/>
                    <a:pt x="27027" y="70305"/>
                  </a:cubicBezTo>
                  <a:cubicBezTo>
                    <a:pt x="33940" y="70240"/>
                    <a:pt x="40853" y="70176"/>
                    <a:pt x="47766" y="70112"/>
                  </a:cubicBezTo>
                  <a:cubicBezTo>
                    <a:pt x="61461" y="69984"/>
                    <a:pt x="75204" y="70217"/>
                    <a:pt x="88893" y="69756"/>
                  </a:cubicBezTo>
                  <a:cubicBezTo>
                    <a:pt x="91383" y="69672"/>
                    <a:pt x="94095" y="69291"/>
                    <a:pt x="95825" y="67303"/>
                  </a:cubicBezTo>
                  <a:cubicBezTo>
                    <a:pt x="97229" y="65692"/>
                    <a:pt x="97707" y="63354"/>
                    <a:pt x="97702" y="61216"/>
                  </a:cubicBezTo>
                  <a:cubicBezTo>
                    <a:pt x="97844" y="61112"/>
                    <a:pt x="97944" y="60948"/>
                    <a:pt x="97945" y="60721"/>
                  </a:cubicBezTo>
                  <a:cubicBezTo>
                    <a:pt x="98025" y="47899"/>
                    <a:pt x="98104" y="35079"/>
                    <a:pt x="98183" y="22259"/>
                  </a:cubicBezTo>
                  <a:cubicBezTo>
                    <a:pt x="98203" y="19054"/>
                    <a:pt x="98221" y="15849"/>
                    <a:pt x="98238" y="12644"/>
                  </a:cubicBezTo>
                  <a:cubicBezTo>
                    <a:pt x="98247" y="10300"/>
                    <a:pt x="98349" y="7837"/>
                    <a:pt x="97619" y="5576"/>
                  </a:cubicBezTo>
                  <a:cubicBezTo>
                    <a:pt x="96494" y="2088"/>
                    <a:pt x="93720" y="828"/>
                    <a:pt x="90596" y="828"/>
                  </a:cubicBezTo>
                  <a:cubicBezTo>
                    <a:pt x="90441" y="828"/>
                    <a:pt x="90285" y="831"/>
                    <a:pt x="90129" y="837"/>
                  </a:cubicBezTo>
                  <a:lnTo>
                    <a:pt x="90128" y="837"/>
                  </a:lnTo>
                  <a:cubicBezTo>
                    <a:pt x="66351" y="1"/>
                    <a:pt x="42503" y="277"/>
                    <a:pt x="18704" y="170"/>
                  </a:cubicBezTo>
                  <a:cubicBezTo>
                    <a:pt x="16902" y="162"/>
                    <a:pt x="15092" y="114"/>
                    <a:pt x="13285"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4670200" y="2819475"/>
              <a:ext cx="245125" cy="219275"/>
            </a:xfrm>
            <a:custGeom>
              <a:avLst/>
              <a:gdLst/>
              <a:ahLst/>
              <a:cxnLst/>
              <a:rect l="l" t="t" r="r" b="b"/>
              <a:pathLst>
                <a:path w="9805" h="8771" extrusionOk="0">
                  <a:moveTo>
                    <a:pt x="6458" y="1744"/>
                  </a:moveTo>
                  <a:lnTo>
                    <a:pt x="6458" y="1744"/>
                  </a:lnTo>
                  <a:cubicBezTo>
                    <a:pt x="6577" y="1765"/>
                    <a:pt x="6694" y="1793"/>
                    <a:pt x="6810" y="1826"/>
                  </a:cubicBezTo>
                  <a:cubicBezTo>
                    <a:pt x="8173" y="2233"/>
                    <a:pt x="8547" y="3509"/>
                    <a:pt x="8357" y="4744"/>
                  </a:cubicBezTo>
                  <a:cubicBezTo>
                    <a:pt x="8322" y="4117"/>
                    <a:pt x="8146" y="3499"/>
                    <a:pt x="7814" y="2957"/>
                  </a:cubicBezTo>
                  <a:cubicBezTo>
                    <a:pt x="7497" y="2436"/>
                    <a:pt x="7011" y="2019"/>
                    <a:pt x="6458" y="1744"/>
                  </a:cubicBezTo>
                  <a:close/>
                  <a:moveTo>
                    <a:pt x="4989" y="2133"/>
                  </a:moveTo>
                  <a:cubicBezTo>
                    <a:pt x="6456" y="2133"/>
                    <a:pt x="7706" y="3080"/>
                    <a:pt x="7730" y="4903"/>
                  </a:cubicBezTo>
                  <a:cubicBezTo>
                    <a:pt x="7742" y="5796"/>
                    <a:pt x="7376" y="6656"/>
                    <a:pt x="6797" y="7223"/>
                  </a:cubicBezTo>
                  <a:cubicBezTo>
                    <a:pt x="6429" y="7400"/>
                    <a:pt x="6022" y="7478"/>
                    <a:pt x="5603" y="7478"/>
                  </a:cubicBezTo>
                  <a:cubicBezTo>
                    <a:pt x="4895" y="7478"/>
                    <a:pt x="4156" y="7255"/>
                    <a:pt x="3525" y="6903"/>
                  </a:cubicBezTo>
                  <a:cubicBezTo>
                    <a:pt x="3308" y="6781"/>
                    <a:pt x="3103" y="6642"/>
                    <a:pt x="2911" y="6484"/>
                  </a:cubicBezTo>
                  <a:cubicBezTo>
                    <a:pt x="2179" y="5525"/>
                    <a:pt x="1818" y="4255"/>
                    <a:pt x="2392" y="3156"/>
                  </a:cubicBezTo>
                  <a:cubicBezTo>
                    <a:pt x="2562" y="2832"/>
                    <a:pt x="2827" y="2564"/>
                    <a:pt x="3148" y="2347"/>
                  </a:cubicBezTo>
                  <a:cubicBezTo>
                    <a:pt x="3197" y="2429"/>
                    <a:pt x="3284" y="2476"/>
                    <a:pt x="3375" y="2476"/>
                  </a:cubicBezTo>
                  <a:cubicBezTo>
                    <a:pt x="3408" y="2476"/>
                    <a:pt x="3442" y="2469"/>
                    <a:pt x="3475" y="2456"/>
                  </a:cubicBezTo>
                  <a:cubicBezTo>
                    <a:pt x="3979" y="2239"/>
                    <a:pt x="4496" y="2133"/>
                    <a:pt x="4989" y="2133"/>
                  </a:cubicBezTo>
                  <a:close/>
                  <a:moveTo>
                    <a:pt x="5476" y="1"/>
                  </a:moveTo>
                  <a:cubicBezTo>
                    <a:pt x="4394" y="1"/>
                    <a:pt x="3206" y="667"/>
                    <a:pt x="2447" y="1312"/>
                  </a:cubicBezTo>
                  <a:cubicBezTo>
                    <a:pt x="910" y="2619"/>
                    <a:pt x="0" y="4604"/>
                    <a:pt x="1199" y="6446"/>
                  </a:cubicBezTo>
                  <a:cubicBezTo>
                    <a:pt x="2115" y="7852"/>
                    <a:pt x="3948" y="8770"/>
                    <a:pt x="5658" y="8770"/>
                  </a:cubicBezTo>
                  <a:cubicBezTo>
                    <a:pt x="5901" y="8770"/>
                    <a:pt x="6142" y="8752"/>
                    <a:pt x="6377" y="8713"/>
                  </a:cubicBezTo>
                  <a:cubicBezTo>
                    <a:pt x="8390" y="8384"/>
                    <a:pt x="9495" y="6421"/>
                    <a:pt x="9651" y="4517"/>
                  </a:cubicBezTo>
                  <a:cubicBezTo>
                    <a:pt x="9804" y="2648"/>
                    <a:pt x="8845" y="987"/>
                    <a:pt x="6990" y="633"/>
                  </a:cubicBezTo>
                  <a:cubicBezTo>
                    <a:pt x="6986" y="628"/>
                    <a:pt x="6987" y="622"/>
                    <a:pt x="6982" y="617"/>
                  </a:cubicBezTo>
                  <a:cubicBezTo>
                    <a:pt x="6556" y="176"/>
                    <a:pt x="6030" y="1"/>
                    <a:pt x="5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2729800" y="2201775"/>
              <a:ext cx="1934650" cy="1470275"/>
            </a:xfrm>
            <a:custGeom>
              <a:avLst/>
              <a:gdLst/>
              <a:ahLst/>
              <a:cxnLst/>
              <a:rect l="l" t="t" r="r" b="b"/>
              <a:pathLst>
                <a:path w="77386" h="58811" extrusionOk="0">
                  <a:moveTo>
                    <a:pt x="1185" y="1196"/>
                  </a:moveTo>
                  <a:cubicBezTo>
                    <a:pt x="1321" y="1206"/>
                    <a:pt x="1457" y="1209"/>
                    <a:pt x="1594" y="1217"/>
                  </a:cubicBezTo>
                  <a:cubicBezTo>
                    <a:pt x="1469" y="1589"/>
                    <a:pt x="1356" y="1964"/>
                    <a:pt x="1256" y="2343"/>
                  </a:cubicBezTo>
                  <a:cubicBezTo>
                    <a:pt x="1233" y="1960"/>
                    <a:pt x="1214" y="1577"/>
                    <a:pt x="1185" y="1196"/>
                  </a:cubicBezTo>
                  <a:close/>
                  <a:moveTo>
                    <a:pt x="1429" y="10485"/>
                  </a:moveTo>
                  <a:cubicBezTo>
                    <a:pt x="1528" y="13703"/>
                    <a:pt x="1641" y="16920"/>
                    <a:pt x="1741" y="20138"/>
                  </a:cubicBezTo>
                  <a:cubicBezTo>
                    <a:pt x="1837" y="23209"/>
                    <a:pt x="1746" y="26237"/>
                    <a:pt x="1537" y="29264"/>
                  </a:cubicBezTo>
                  <a:lnTo>
                    <a:pt x="1537" y="29263"/>
                  </a:lnTo>
                  <a:cubicBezTo>
                    <a:pt x="1502" y="24699"/>
                    <a:pt x="1466" y="20136"/>
                    <a:pt x="1431" y="15573"/>
                  </a:cubicBezTo>
                  <a:cubicBezTo>
                    <a:pt x="1418" y="13882"/>
                    <a:pt x="1426" y="12184"/>
                    <a:pt x="1429" y="10485"/>
                  </a:cubicBezTo>
                  <a:close/>
                  <a:moveTo>
                    <a:pt x="2124" y="1246"/>
                  </a:moveTo>
                  <a:cubicBezTo>
                    <a:pt x="4213" y="1360"/>
                    <a:pt x="6315" y="1397"/>
                    <a:pt x="8419" y="1397"/>
                  </a:cubicBezTo>
                  <a:cubicBezTo>
                    <a:pt x="12299" y="1397"/>
                    <a:pt x="16191" y="1272"/>
                    <a:pt x="20040" y="1270"/>
                  </a:cubicBezTo>
                  <a:cubicBezTo>
                    <a:pt x="26225" y="1266"/>
                    <a:pt x="32411" y="1262"/>
                    <a:pt x="38596" y="1259"/>
                  </a:cubicBezTo>
                  <a:cubicBezTo>
                    <a:pt x="39551" y="1258"/>
                    <a:pt x="40507" y="1258"/>
                    <a:pt x="41462" y="1258"/>
                  </a:cubicBezTo>
                  <a:cubicBezTo>
                    <a:pt x="52992" y="1258"/>
                    <a:pt x="64522" y="1289"/>
                    <a:pt x="76050" y="1431"/>
                  </a:cubicBezTo>
                  <a:cubicBezTo>
                    <a:pt x="75508" y="10645"/>
                    <a:pt x="75757" y="19965"/>
                    <a:pt x="75669" y="29192"/>
                  </a:cubicBezTo>
                  <a:lnTo>
                    <a:pt x="75407" y="56668"/>
                  </a:lnTo>
                  <a:cubicBezTo>
                    <a:pt x="63045" y="57008"/>
                    <a:pt x="50680" y="57249"/>
                    <a:pt x="38315" y="57388"/>
                  </a:cubicBezTo>
                  <a:cubicBezTo>
                    <a:pt x="32078" y="57457"/>
                    <a:pt x="25842" y="57499"/>
                    <a:pt x="19605" y="57515"/>
                  </a:cubicBezTo>
                  <a:cubicBezTo>
                    <a:pt x="16487" y="57522"/>
                    <a:pt x="13368" y="57517"/>
                    <a:pt x="10250" y="57534"/>
                  </a:cubicBezTo>
                  <a:cubicBezTo>
                    <a:pt x="10143" y="57535"/>
                    <a:pt x="10036" y="57535"/>
                    <a:pt x="9929" y="57535"/>
                  </a:cubicBezTo>
                  <a:cubicBezTo>
                    <a:pt x="8490" y="57535"/>
                    <a:pt x="7027" y="57489"/>
                    <a:pt x="5567" y="57489"/>
                  </a:cubicBezTo>
                  <a:cubicBezTo>
                    <a:pt x="4939" y="57489"/>
                    <a:pt x="4312" y="57498"/>
                    <a:pt x="3688" y="57522"/>
                  </a:cubicBezTo>
                  <a:cubicBezTo>
                    <a:pt x="3003" y="57039"/>
                    <a:pt x="2376" y="56527"/>
                    <a:pt x="1858" y="55767"/>
                  </a:cubicBezTo>
                  <a:cubicBezTo>
                    <a:pt x="1847" y="55751"/>
                    <a:pt x="1839" y="55734"/>
                    <a:pt x="1827" y="55718"/>
                  </a:cubicBezTo>
                  <a:cubicBezTo>
                    <a:pt x="1832" y="54354"/>
                    <a:pt x="1719" y="52964"/>
                    <a:pt x="1709" y="51661"/>
                  </a:cubicBezTo>
                  <a:lnTo>
                    <a:pt x="1653" y="44374"/>
                  </a:lnTo>
                  <a:cubicBezTo>
                    <a:pt x="1624" y="40693"/>
                    <a:pt x="1596" y="37014"/>
                    <a:pt x="1568" y="33333"/>
                  </a:cubicBezTo>
                  <a:cubicBezTo>
                    <a:pt x="2545" y="23669"/>
                    <a:pt x="1881" y="13855"/>
                    <a:pt x="1409" y="4156"/>
                  </a:cubicBezTo>
                  <a:cubicBezTo>
                    <a:pt x="1577" y="3170"/>
                    <a:pt x="1816" y="2197"/>
                    <a:pt x="2124" y="1246"/>
                  </a:cubicBezTo>
                  <a:close/>
                  <a:moveTo>
                    <a:pt x="1796" y="56741"/>
                  </a:moveTo>
                  <a:cubicBezTo>
                    <a:pt x="2019" y="57044"/>
                    <a:pt x="2266" y="57328"/>
                    <a:pt x="2537" y="57589"/>
                  </a:cubicBezTo>
                  <a:cubicBezTo>
                    <a:pt x="2262" y="57609"/>
                    <a:pt x="1987" y="57631"/>
                    <a:pt x="1714" y="57661"/>
                  </a:cubicBezTo>
                  <a:cubicBezTo>
                    <a:pt x="1754" y="57359"/>
                    <a:pt x="1778" y="57051"/>
                    <a:pt x="1796" y="56741"/>
                  </a:cubicBezTo>
                  <a:close/>
                  <a:moveTo>
                    <a:pt x="8719" y="0"/>
                  </a:moveTo>
                  <a:cubicBezTo>
                    <a:pt x="6094" y="0"/>
                    <a:pt x="3474" y="55"/>
                    <a:pt x="877" y="244"/>
                  </a:cubicBezTo>
                  <a:cubicBezTo>
                    <a:pt x="844" y="246"/>
                    <a:pt x="819" y="259"/>
                    <a:pt x="789" y="266"/>
                  </a:cubicBezTo>
                  <a:cubicBezTo>
                    <a:pt x="771" y="264"/>
                    <a:pt x="752" y="263"/>
                    <a:pt x="734" y="263"/>
                  </a:cubicBezTo>
                  <a:cubicBezTo>
                    <a:pt x="541" y="263"/>
                    <a:pt x="349" y="388"/>
                    <a:pt x="331" y="651"/>
                  </a:cubicBezTo>
                  <a:cubicBezTo>
                    <a:pt x="1" y="5484"/>
                    <a:pt x="225" y="10382"/>
                    <a:pt x="256" y="15225"/>
                  </a:cubicBezTo>
                  <a:cubicBezTo>
                    <a:pt x="288" y="20083"/>
                    <a:pt x="319" y="24941"/>
                    <a:pt x="350" y="29799"/>
                  </a:cubicBezTo>
                  <a:lnTo>
                    <a:pt x="440" y="44026"/>
                  </a:lnTo>
                  <a:lnTo>
                    <a:pt x="486" y="51313"/>
                  </a:lnTo>
                  <a:cubicBezTo>
                    <a:pt x="501" y="53595"/>
                    <a:pt x="196" y="56150"/>
                    <a:pt x="694" y="58379"/>
                  </a:cubicBezTo>
                  <a:cubicBezTo>
                    <a:pt x="743" y="58599"/>
                    <a:pt x="943" y="58709"/>
                    <a:pt x="1142" y="58709"/>
                  </a:cubicBezTo>
                  <a:cubicBezTo>
                    <a:pt x="1313" y="58709"/>
                    <a:pt x="1484" y="58628"/>
                    <a:pt x="1560" y="58465"/>
                  </a:cubicBezTo>
                  <a:cubicBezTo>
                    <a:pt x="2410" y="58574"/>
                    <a:pt x="3275" y="58631"/>
                    <a:pt x="4143" y="58662"/>
                  </a:cubicBezTo>
                  <a:cubicBezTo>
                    <a:pt x="4267" y="58711"/>
                    <a:pt x="4390" y="58760"/>
                    <a:pt x="4517" y="58797"/>
                  </a:cubicBezTo>
                  <a:cubicBezTo>
                    <a:pt x="4549" y="58806"/>
                    <a:pt x="4579" y="58811"/>
                    <a:pt x="4608" y="58811"/>
                  </a:cubicBezTo>
                  <a:cubicBezTo>
                    <a:pt x="4706" y="58811"/>
                    <a:pt x="4782" y="58758"/>
                    <a:pt x="4829" y="58685"/>
                  </a:cubicBezTo>
                  <a:cubicBezTo>
                    <a:pt x="5253" y="58694"/>
                    <a:pt x="5679" y="58697"/>
                    <a:pt x="6104" y="58697"/>
                  </a:cubicBezTo>
                  <a:cubicBezTo>
                    <a:pt x="7282" y="58697"/>
                    <a:pt x="8460" y="58673"/>
                    <a:pt x="9622" y="58673"/>
                  </a:cubicBezTo>
                  <a:cubicBezTo>
                    <a:pt x="9831" y="58673"/>
                    <a:pt x="10041" y="58674"/>
                    <a:pt x="10249" y="58676"/>
                  </a:cubicBezTo>
                  <a:cubicBezTo>
                    <a:pt x="12029" y="58692"/>
                    <a:pt x="13808" y="58697"/>
                    <a:pt x="15587" y="58697"/>
                  </a:cubicBezTo>
                  <a:cubicBezTo>
                    <a:pt x="16811" y="58697"/>
                    <a:pt x="18034" y="58695"/>
                    <a:pt x="19258" y="58693"/>
                  </a:cubicBezTo>
                  <a:cubicBezTo>
                    <a:pt x="25610" y="58680"/>
                    <a:pt x="31963" y="58642"/>
                    <a:pt x="38314" y="58575"/>
                  </a:cubicBezTo>
                  <a:cubicBezTo>
                    <a:pt x="50762" y="58444"/>
                    <a:pt x="63207" y="58209"/>
                    <a:pt x="75651" y="57869"/>
                  </a:cubicBezTo>
                  <a:cubicBezTo>
                    <a:pt x="75753" y="57933"/>
                    <a:pt x="75875" y="57965"/>
                    <a:pt x="75997" y="57965"/>
                  </a:cubicBezTo>
                  <a:cubicBezTo>
                    <a:pt x="76255" y="57965"/>
                    <a:pt x="76513" y="57823"/>
                    <a:pt x="76585" y="57538"/>
                  </a:cubicBezTo>
                  <a:cubicBezTo>
                    <a:pt x="76668" y="57367"/>
                    <a:pt x="76677" y="57171"/>
                    <a:pt x="76610" y="56994"/>
                  </a:cubicBezTo>
                  <a:cubicBezTo>
                    <a:pt x="76695" y="47727"/>
                    <a:pt x="76782" y="38459"/>
                    <a:pt x="76869" y="29191"/>
                  </a:cubicBezTo>
                  <a:cubicBezTo>
                    <a:pt x="76954" y="19914"/>
                    <a:pt x="77386" y="10546"/>
                    <a:pt x="77006" y="1274"/>
                  </a:cubicBezTo>
                  <a:cubicBezTo>
                    <a:pt x="77324" y="946"/>
                    <a:pt x="77187" y="235"/>
                    <a:pt x="76591" y="229"/>
                  </a:cubicBezTo>
                  <a:cubicBezTo>
                    <a:pt x="66238" y="106"/>
                    <a:pt x="55885" y="74"/>
                    <a:pt x="45533" y="74"/>
                  </a:cubicBezTo>
                  <a:cubicBezTo>
                    <a:pt x="43221" y="74"/>
                    <a:pt x="40908" y="76"/>
                    <a:pt x="38596" y="78"/>
                  </a:cubicBezTo>
                  <a:cubicBezTo>
                    <a:pt x="32411" y="84"/>
                    <a:pt x="26225" y="94"/>
                    <a:pt x="20040" y="108"/>
                  </a:cubicBezTo>
                  <a:cubicBezTo>
                    <a:pt x="19935" y="108"/>
                    <a:pt x="19830" y="108"/>
                    <a:pt x="19725" y="108"/>
                  </a:cubicBezTo>
                  <a:cubicBezTo>
                    <a:pt x="16078" y="108"/>
                    <a:pt x="12393" y="0"/>
                    <a:pt x="8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44"/>
          <p:cNvSpPr txBox="1">
            <a:spLocks noGrp="1"/>
          </p:cNvSpPr>
          <p:nvPr>
            <p:ph type="subTitle" idx="4294967295"/>
          </p:nvPr>
        </p:nvSpPr>
        <p:spPr>
          <a:xfrm>
            <a:off x="467544" y="1334839"/>
            <a:ext cx="3672408" cy="3324947"/>
          </a:xfrm>
          <a:prstGeom prst="rect">
            <a:avLst/>
          </a:prstGeom>
        </p:spPr>
        <p:txBody>
          <a:bodyPr spcFirstLastPara="1" wrap="square" lIns="91425" tIns="91425" rIns="91425" bIns="91425" anchor="t" anchorCtr="0">
            <a:noAutofit/>
          </a:bodyPr>
          <a:lstStyle/>
          <a:p>
            <a:pPr marL="0" lvl="0" indent="0">
              <a:spcAft>
                <a:spcPts val="1600"/>
              </a:spcAft>
              <a:buNone/>
            </a:pPr>
            <a:r>
              <a:rPr lang="en-US" sz="1200" dirty="0" err="1">
                <a:solidFill>
                  <a:schemeClr val="bg2">
                    <a:lumMod val="50000"/>
                  </a:schemeClr>
                </a:solidFill>
              </a:rPr>
              <a:t>Madalina</a:t>
            </a:r>
            <a:r>
              <a:rPr lang="en-US" sz="1200" dirty="0">
                <a:solidFill>
                  <a:schemeClr val="bg2">
                    <a:lumMod val="50000"/>
                  </a:schemeClr>
                </a:solidFill>
              </a:rPr>
              <a:t> Santa recently returned to Romania, after a longer period of time spent abroad, and opened the </a:t>
            </a:r>
            <a:r>
              <a:rPr lang="en-US" sz="1200" dirty="0" err="1">
                <a:solidFill>
                  <a:schemeClr val="bg2">
                    <a:lumMod val="50000"/>
                  </a:schemeClr>
                </a:solidFill>
              </a:rPr>
              <a:t>Szikra</a:t>
            </a:r>
            <a:r>
              <a:rPr lang="en-US" sz="1200" dirty="0">
                <a:solidFill>
                  <a:schemeClr val="bg2">
                    <a:lumMod val="50000"/>
                  </a:schemeClr>
                </a:solidFill>
              </a:rPr>
              <a:t> restaurant in </a:t>
            </a:r>
            <a:r>
              <a:rPr lang="en-US" sz="1200" dirty="0" err="1">
                <a:solidFill>
                  <a:schemeClr val="bg2">
                    <a:lumMod val="50000"/>
                  </a:schemeClr>
                </a:solidFill>
              </a:rPr>
              <a:t>Sfântu</a:t>
            </a:r>
            <a:r>
              <a:rPr lang="en-US" sz="1200" dirty="0">
                <a:solidFill>
                  <a:schemeClr val="bg2">
                    <a:lumMod val="50000"/>
                  </a:schemeClr>
                </a:solidFill>
              </a:rPr>
              <a:t> Gheorghe, which surprised the Romanian hospitality market with a unique concept: a zero food waste </a:t>
            </a:r>
            <a:r>
              <a:rPr lang="en-US" sz="1200" dirty="0" smtClean="0">
                <a:solidFill>
                  <a:schemeClr val="bg2">
                    <a:lumMod val="50000"/>
                  </a:schemeClr>
                </a:solidFill>
              </a:rPr>
              <a:t>menu.</a:t>
            </a:r>
          </a:p>
          <a:p>
            <a:pPr marL="0" lvl="0" indent="0">
              <a:spcAft>
                <a:spcPts val="1600"/>
              </a:spcAft>
              <a:buNone/>
            </a:pPr>
            <a:r>
              <a:rPr lang="en-US" sz="1200" dirty="0">
                <a:solidFill>
                  <a:schemeClr val="bg2">
                    <a:lumMod val="50000"/>
                  </a:schemeClr>
                </a:solidFill>
              </a:rPr>
              <a:t>But </a:t>
            </a:r>
            <a:r>
              <a:rPr lang="en-US" sz="1200" dirty="0" err="1">
                <a:solidFill>
                  <a:schemeClr val="bg2">
                    <a:lumMod val="50000"/>
                  </a:schemeClr>
                </a:solidFill>
              </a:rPr>
              <a:t>Madalina's</a:t>
            </a:r>
            <a:r>
              <a:rPr lang="en-US" sz="1200" dirty="0">
                <a:solidFill>
                  <a:schemeClr val="bg2">
                    <a:lumMod val="50000"/>
                  </a:schemeClr>
                </a:solidFill>
              </a:rPr>
              <a:t> project is not limited to food. Her restaurant offers a number of details in the field of sustainability, such as stainless steel straws, textile towels in the bathroom, glass recycling, use of as few plastic bags, a container dedicated to compost and other small but important details for the eco operation of the place.</a:t>
            </a:r>
            <a:endParaRPr lang="en-US" sz="1200" dirty="0" smtClean="0">
              <a:solidFill>
                <a:schemeClr val="bg2">
                  <a:lumMod val="50000"/>
                </a:schemeClr>
              </a:solidFill>
            </a:endParaRPr>
          </a:p>
        </p:txBody>
      </p:sp>
      <p:sp>
        <p:nvSpPr>
          <p:cNvPr id="2" name="Rectangle 1"/>
          <p:cNvSpPr/>
          <p:nvPr/>
        </p:nvSpPr>
        <p:spPr>
          <a:xfrm>
            <a:off x="467544" y="411510"/>
            <a:ext cx="3960440" cy="923330"/>
          </a:xfrm>
          <a:prstGeom prst="rect">
            <a:avLst/>
          </a:prstGeom>
        </p:spPr>
        <p:txBody>
          <a:bodyPr wrap="square">
            <a:spAutoFit/>
          </a:bodyPr>
          <a:lstStyle/>
          <a:p>
            <a:r>
              <a:rPr lang="en-US" sz="1800" dirty="0">
                <a:solidFill>
                  <a:schemeClr val="accent2"/>
                </a:solidFill>
                <a:latin typeface="Concert One" charset="0"/>
              </a:rPr>
              <a:t>The first Romanian restaurant to promote the concept of zero food waste</a:t>
            </a:r>
            <a:endParaRPr lang="ro-RO" sz="1800" dirty="0">
              <a:solidFill>
                <a:schemeClr val="accent2"/>
              </a:solidFill>
              <a:latin typeface="Concert One"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42062" y="2833941"/>
            <a:ext cx="1593971" cy="1634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943053" y="408945"/>
            <a:ext cx="3744416" cy="2308324"/>
          </a:xfrm>
          <a:prstGeom prst="rect">
            <a:avLst/>
          </a:prstGeom>
        </p:spPr>
        <p:txBody>
          <a:bodyPr wrap="square">
            <a:spAutoFit/>
          </a:bodyPr>
          <a:lstStyle/>
          <a:p>
            <a:r>
              <a:rPr lang="en-US" sz="1200" dirty="0">
                <a:latin typeface="Roboto Medium" charset="0"/>
                <a:ea typeface="Roboto Medium" charset="0"/>
              </a:rPr>
              <a:t>"Zero food waste means that we try to capitalize on almost everything that exists in the kitchen in terms of raw materials," says </a:t>
            </a:r>
            <a:r>
              <a:rPr lang="en-US" sz="1200" dirty="0" err="1">
                <a:latin typeface="Roboto Medium" charset="0"/>
                <a:ea typeface="Roboto Medium" charset="0"/>
              </a:rPr>
              <a:t>Madalina</a:t>
            </a:r>
            <a:r>
              <a:rPr lang="en-US" sz="1200" dirty="0">
                <a:latin typeface="Roboto Medium" charset="0"/>
                <a:ea typeface="Roboto Medium" charset="0"/>
              </a:rPr>
              <a:t>. "From the peels of vegetables and fruits, to the falls from the pieces of meat, the bread that is no longer fresh, the coffee grounds, etc. We make syrup from quince peels, stocks or chips from vegetable peels, chips from coffee grounds, puree from apple peels with turmeric and mustard. Bread or </a:t>
            </a:r>
            <a:r>
              <a:rPr lang="en-US" sz="1200" dirty="0" err="1" smtClean="0">
                <a:latin typeface="Roboto Medium" charset="0"/>
                <a:ea typeface="Roboto Medium" charset="0"/>
              </a:rPr>
              <a:t>cozonac</a:t>
            </a:r>
            <a:r>
              <a:rPr lang="ro-RO" sz="1200" dirty="0" smtClean="0">
                <a:latin typeface="Roboto Medium" charset="0"/>
                <a:ea typeface="Roboto Medium" charset="0"/>
              </a:rPr>
              <a:t> (romanian traditional sweet bread)</a:t>
            </a:r>
            <a:r>
              <a:rPr lang="en-US" sz="1200" dirty="0" smtClean="0">
                <a:latin typeface="Roboto Medium" charset="0"/>
                <a:ea typeface="Roboto Medium" charset="0"/>
              </a:rPr>
              <a:t> </a:t>
            </a:r>
            <a:r>
              <a:rPr lang="en-US" sz="1200" dirty="0">
                <a:latin typeface="Roboto Medium" charset="0"/>
                <a:ea typeface="Roboto Medium" charset="0"/>
              </a:rPr>
              <a:t>is reused in a pudding, a very popular dessert in the area, we make stocks of meat bones, etc. "</a:t>
            </a:r>
            <a:endParaRPr lang="ro-RO" sz="1200" dirty="0">
              <a:latin typeface="Roboto Medium" charset="0"/>
              <a:ea typeface="Roboto Medium"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15261" y="2675097"/>
            <a:ext cx="1800237" cy="207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59295" y="2827570"/>
            <a:ext cx="1512168" cy="1629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9556644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879" y="1131590"/>
            <a:ext cx="6408712" cy="3678504"/>
          </a:xfrm>
        </p:spPr>
        <p:txBody>
          <a:bodyPr/>
          <a:lstStyle/>
          <a:p>
            <a:r>
              <a:rPr lang="en-US" sz="1400" dirty="0">
                <a:solidFill>
                  <a:schemeClr val="bg2">
                    <a:lumMod val="50000"/>
                  </a:schemeClr>
                </a:solidFill>
              </a:rPr>
              <a:t>SOMARO collects products such as food and essential household products, as well as clothing, footwear, shoes, etc. from different companies and sells them at symbolic prices, with significant discounts, to low-income customers. The entire range offered in SOMARO stores includes products that are 100% suitable for consumption but cannot be sold in other stores due to damaged or dirty packaging, as they will soon expire or for other reasons.</a:t>
            </a:r>
            <a:br>
              <a:rPr lang="en-US" sz="1400" dirty="0">
                <a:solidFill>
                  <a:schemeClr val="bg2">
                    <a:lumMod val="50000"/>
                  </a:schemeClr>
                </a:solidFill>
              </a:rPr>
            </a:br>
            <a:r>
              <a:rPr lang="en-US" sz="1400" dirty="0">
                <a:solidFill>
                  <a:schemeClr val="bg2">
                    <a:lumMod val="50000"/>
                  </a:schemeClr>
                </a:solidFill>
              </a:rPr>
              <a:t/>
            </a:r>
            <a:br>
              <a:rPr lang="en-US" sz="1400" dirty="0">
                <a:solidFill>
                  <a:schemeClr val="bg2">
                    <a:lumMod val="50000"/>
                  </a:schemeClr>
                </a:solidFill>
              </a:rPr>
            </a:br>
            <a:r>
              <a:rPr lang="en-US" sz="1400" dirty="0">
                <a:solidFill>
                  <a:schemeClr val="bg2">
                    <a:lumMod val="50000"/>
                  </a:schemeClr>
                </a:solidFill>
              </a:rPr>
              <a:t>SOMARO's objective is to acquire the financial resources necessary to cover its operations through the sale of products. As they are donated, the beneficiaries pay only the salaries of the staff and the minimum additional expenses.</a:t>
            </a:r>
            <a:r>
              <a:rPr lang="en-US" sz="1400" dirty="0"/>
              <a:t/>
            </a:r>
            <a:br>
              <a:rPr lang="en-US" sz="1400" dirty="0"/>
            </a:br>
            <a:r>
              <a:rPr lang="en-US" sz="1400" dirty="0"/>
              <a:t/>
            </a:r>
            <a:br>
              <a:rPr lang="en-US" sz="1400" dirty="0"/>
            </a:br>
            <a:endParaRPr lang="ro-RO" sz="1400" dirty="0"/>
          </a:p>
        </p:txBody>
      </p:sp>
      <p:sp>
        <p:nvSpPr>
          <p:cNvPr id="4" name="Rectangle 3"/>
          <p:cNvSpPr/>
          <p:nvPr/>
        </p:nvSpPr>
        <p:spPr>
          <a:xfrm>
            <a:off x="2268609" y="935311"/>
            <a:ext cx="4572000" cy="307777"/>
          </a:xfrm>
          <a:prstGeom prst="rect">
            <a:avLst/>
          </a:prstGeom>
        </p:spPr>
        <p:txBody>
          <a:bodyPr>
            <a:spAutoFit/>
          </a:bodyPr>
          <a:lstStyle/>
          <a:p>
            <a:r>
              <a:rPr lang="ro-RO" dirty="0">
                <a:latin typeface="Concert One" charset="0"/>
              </a:rPr>
              <a:t> </a:t>
            </a:r>
          </a:p>
        </p:txBody>
      </p:sp>
      <p:sp>
        <p:nvSpPr>
          <p:cNvPr id="5" name="Rectangle 4"/>
          <p:cNvSpPr/>
          <p:nvPr/>
        </p:nvSpPr>
        <p:spPr>
          <a:xfrm>
            <a:off x="1397879" y="565979"/>
            <a:ext cx="5976664" cy="523220"/>
          </a:xfrm>
          <a:prstGeom prst="rect">
            <a:avLst/>
          </a:prstGeom>
        </p:spPr>
        <p:txBody>
          <a:bodyPr wrap="square">
            <a:spAutoFit/>
          </a:bodyPr>
          <a:lstStyle/>
          <a:p>
            <a:r>
              <a:rPr lang="en-US" sz="2800" dirty="0">
                <a:solidFill>
                  <a:schemeClr val="accent2"/>
                </a:solidFill>
                <a:latin typeface="Concert One" charset="0"/>
                <a:ea typeface="Roboto Medium" charset="0"/>
              </a:rPr>
              <a:t>SOMARO Association, Social Store</a:t>
            </a:r>
            <a:endParaRPr lang="ro-RO" sz="2800" dirty="0">
              <a:solidFill>
                <a:schemeClr val="accent2"/>
              </a:solidFill>
              <a:latin typeface="Concert One" charset="0"/>
              <a:ea typeface="Roboto Medium" charset="0"/>
            </a:endParaRPr>
          </a:p>
        </p:txBody>
      </p:sp>
    </p:spTree>
    <p:extLst>
      <p:ext uri="{BB962C8B-B14F-4D97-AF65-F5344CB8AC3E}">
        <p14:creationId xmlns:p14="http://schemas.microsoft.com/office/powerpoint/2010/main" xmlns="" val="223948951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11230" y="1111479"/>
            <a:ext cx="2460770"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37631" y="1111479"/>
            <a:ext cx="2554649"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11231" y="2854554"/>
            <a:ext cx="2460770" cy="1604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17843" y="2809277"/>
            <a:ext cx="2574437" cy="16495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309949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593" y="302414"/>
            <a:ext cx="3154705" cy="1385700"/>
          </a:xfrm>
        </p:spPr>
        <p:txBody>
          <a:bodyPr/>
          <a:lstStyle/>
          <a:p>
            <a:r>
              <a:rPr lang="ro-RO" sz="3600" dirty="0" smtClean="0"/>
              <a:t>Conclusions</a:t>
            </a:r>
            <a:endParaRPr lang="ro-RO" sz="3600" dirty="0"/>
          </a:p>
        </p:txBody>
      </p:sp>
      <p:sp>
        <p:nvSpPr>
          <p:cNvPr id="2" name="Text Placeholder 1"/>
          <p:cNvSpPr>
            <a:spLocks noGrp="1"/>
          </p:cNvSpPr>
          <p:nvPr>
            <p:ph type="body" idx="4294967295"/>
          </p:nvPr>
        </p:nvSpPr>
        <p:spPr>
          <a:xfrm>
            <a:off x="395536" y="1041549"/>
            <a:ext cx="3600450" cy="2822575"/>
          </a:xfrm>
        </p:spPr>
        <p:txBody>
          <a:bodyPr/>
          <a:lstStyle/>
          <a:p>
            <a:pPr marL="127000" indent="0">
              <a:buNone/>
            </a:pPr>
            <a:r>
              <a:rPr lang="ro-RO" sz="1100" dirty="0">
                <a:solidFill>
                  <a:schemeClr val="bg2">
                    <a:lumMod val="50000"/>
                  </a:schemeClr>
                </a:solidFill>
              </a:rPr>
              <a:t>C</a:t>
            </a:r>
            <a:r>
              <a:rPr lang="en-US" sz="1100" dirty="0" smtClean="0">
                <a:solidFill>
                  <a:schemeClr val="bg2">
                    <a:lumMod val="50000"/>
                  </a:schemeClr>
                </a:solidFill>
              </a:rPr>
              <a:t>hanging </a:t>
            </a:r>
            <a:r>
              <a:rPr lang="en-US" sz="1100" dirty="0">
                <a:solidFill>
                  <a:schemeClr val="bg2">
                    <a:lumMod val="50000"/>
                  </a:schemeClr>
                </a:solidFill>
              </a:rPr>
              <a:t>our food system to one based on the principles of the circular economy is one of the most powerful things we can do to tackle climate change and build biodiversity. We can achieve this and provide healthy nutritious food for all</a:t>
            </a:r>
            <a:r>
              <a:rPr lang="en-US" sz="1100" dirty="0" smtClean="0">
                <a:solidFill>
                  <a:schemeClr val="bg2">
                    <a:lumMod val="50000"/>
                  </a:schemeClr>
                </a:solidFill>
              </a:rPr>
              <a:t>.</a:t>
            </a:r>
            <a:endParaRPr lang="ro-RO" sz="1100" dirty="0" smtClean="0">
              <a:solidFill>
                <a:schemeClr val="bg2">
                  <a:lumMod val="50000"/>
                </a:schemeClr>
              </a:solidFill>
            </a:endParaRPr>
          </a:p>
          <a:p>
            <a:pPr marL="127000" indent="0">
              <a:buNone/>
            </a:pPr>
            <a:endParaRPr lang="ro-RO" sz="1100" dirty="0" smtClean="0">
              <a:solidFill>
                <a:schemeClr val="bg2">
                  <a:lumMod val="50000"/>
                </a:schemeClr>
              </a:solidFill>
            </a:endParaRPr>
          </a:p>
          <a:p>
            <a:pPr marL="127000" indent="0">
              <a:buNone/>
            </a:pPr>
            <a:r>
              <a:rPr lang="en-US" sz="1100" dirty="0">
                <a:solidFill>
                  <a:schemeClr val="bg2">
                    <a:lumMod val="50000"/>
                  </a:schemeClr>
                </a:solidFill>
              </a:rPr>
              <a:t>The current food system doesn’t work for everyone, and it certainly doesn’t work for the environment. Industrial farming has turned agriculture into a leading source of greenhouse gas emissions and pollution, and is driving the extinction of species</a:t>
            </a:r>
            <a:r>
              <a:rPr lang="en-US" sz="1100" dirty="0" smtClean="0">
                <a:solidFill>
                  <a:schemeClr val="bg2">
                    <a:lumMod val="50000"/>
                  </a:schemeClr>
                </a:solidFill>
              </a:rPr>
              <a:t>.</a:t>
            </a:r>
            <a:endParaRPr lang="en-US" sz="1100" dirty="0">
              <a:solidFill>
                <a:schemeClr val="bg2">
                  <a:lumMod val="50000"/>
                </a:schemeClr>
              </a:solidFill>
            </a:endParaRPr>
          </a:p>
          <a:p>
            <a:pPr marL="127000" indent="0">
              <a:buNone/>
            </a:pPr>
            <a:endParaRPr lang="ro-RO" sz="1100" dirty="0" smtClean="0">
              <a:solidFill>
                <a:schemeClr val="bg2">
                  <a:lumMod val="50000"/>
                </a:schemeClr>
              </a:solidFill>
            </a:endParaRPr>
          </a:p>
          <a:p>
            <a:pPr marL="127000" indent="0">
              <a:buNone/>
            </a:pPr>
            <a:r>
              <a:rPr lang="en-US" sz="1100" dirty="0">
                <a:solidFill>
                  <a:schemeClr val="bg2">
                    <a:lumMod val="50000"/>
                  </a:schemeClr>
                </a:solidFill>
              </a:rPr>
              <a:t>Not only do we produce food in a way that won’t work in the long term, but we also waste almost a third of it while nearly 10% of the world’s population go hungry.</a:t>
            </a:r>
          </a:p>
          <a:p>
            <a:pPr marL="127000" indent="0">
              <a:buNone/>
            </a:pPr>
            <a:endParaRPr lang="en-US" sz="1100" dirty="0"/>
          </a:p>
        </p:txBody>
      </p:sp>
      <p:sp>
        <p:nvSpPr>
          <p:cNvPr id="4" name="Rectangle 3"/>
          <p:cNvSpPr/>
          <p:nvPr/>
        </p:nvSpPr>
        <p:spPr>
          <a:xfrm>
            <a:off x="5004048" y="480685"/>
            <a:ext cx="3528392" cy="4662815"/>
          </a:xfrm>
          <a:prstGeom prst="rect">
            <a:avLst/>
          </a:prstGeom>
        </p:spPr>
        <p:txBody>
          <a:bodyPr wrap="square">
            <a:spAutoFit/>
          </a:bodyPr>
          <a:lstStyle/>
          <a:p>
            <a:endParaRPr lang="ro-RO" sz="1100" dirty="0" smtClean="0">
              <a:latin typeface="Roboto Medium" charset="0"/>
              <a:ea typeface="Roboto Medium" charset="0"/>
            </a:endParaRPr>
          </a:p>
          <a:p>
            <a:r>
              <a:rPr lang="en-US" sz="1100" dirty="0">
                <a:latin typeface="Roboto Medium" charset="0"/>
                <a:ea typeface="Roboto Medium" charset="0"/>
              </a:rPr>
              <a:t>Transitioning to a circular economy means moving towards a food system that builds natural capital and allows nature to thrive.</a:t>
            </a:r>
          </a:p>
          <a:p>
            <a:endParaRPr lang="en-US" sz="1100" dirty="0">
              <a:latin typeface="Roboto Medium" charset="0"/>
              <a:ea typeface="Roboto Medium" charset="0"/>
            </a:endParaRPr>
          </a:p>
          <a:p>
            <a:r>
              <a:rPr lang="en-US" sz="1100" dirty="0">
                <a:latin typeface="Roboto Medium" charset="0"/>
                <a:ea typeface="Roboto Medium" charset="0"/>
              </a:rPr>
              <a:t>Regenerative food production means growing food in ways that generate positive outcomes for nature such as healthy and stable soils, improved local biodiversity, improved air and water quality.</a:t>
            </a:r>
          </a:p>
          <a:p>
            <a:endParaRPr lang="en-US" sz="1100" dirty="0">
              <a:latin typeface="Roboto Medium" charset="0"/>
              <a:ea typeface="Roboto Medium" charset="0"/>
            </a:endParaRPr>
          </a:p>
          <a:p>
            <a:r>
              <a:rPr lang="en-US" sz="1100" dirty="0">
                <a:latin typeface="Roboto Medium" charset="0"/>
                <a:ea typeface="Roboto Medium" charset="0"/>
              </a:rPr>
              <a:t>It is implemented through practices tailored to local contexts such as using diverse crop varieties and cover crops, rotational grazing, and agroforestry (growing trees around or among crops or pasture) and results in agricultural land that more closely resembles natural ecosystems like forest and native grassland, providing habitat for a wide range of organisms</a:t>
            </a:r>
            <a:r>
              <a:rPr lang="en-US" sz="1100" dirty="0" smtClean="0">
                <a:latin typeface="Roboto Medium" charset="0"/>
                <a:ea typeface="Roboto Medium" charset="0"/>
              </a:rPr>
              <a:t>.</a:t>
            </a:r>
            <a:endParaRPr lang="ro-RO" sz="1100" dirty="0" smtClean="0">
              <a:latin typeface="Roboto Medium" charset="0"/>
              <a:ea typeface="Roboto Medium" charset="0"/>
            </a:endParaRPr>
          </a:p>
          <a:p>
            <a:endParaRPr lang="ro-RO" sz="1100" dirty="0">
              <a:latin typeface="Roboto Medium" charset="0"/>
              <a:ea typeface="Roboto Medium" charset="0"/>
            </a:endParaRPr>
          </a:p>
          <a:p>
            <a:r>
              <a:rPr lang="en-US" sz="1100" dirty="0">
                <a:latin typeface="Roboto Medium" charset="0"/>
                <a:ea typeface="Roboto Medium" charset="0"/>
              </a:rPr>
              <a:t>With the circular economy, we can build a food system that ensures our food never creates waste</a:t>
            </a:r>
            <a:r>
              <a:rPr lang="en-US" sz="1100" dirty="0" smtClean="0">
                <a:latin typeface="Roboto Medium" charset="0"/>
                <a:ea typeface="Roboto Medium" charset="0"/>
              </a:rPr>
              <a:t>.</a:t>
            </a:r>
            <a:endParaRPr lang="en-US" sz="1100" dirty="0">
              <a:latin typeface="Roboto Medium" charset="0"/>
              <a:ea typeface="Roboto Medium" charset="0"/>
            </a:endParaRPr>
          </a:p>
          <a:p>
            <a:r>
              <a:rPr lang="en-US" sz="1100" dirty="0">
                <a:latin typeface="Roboto Medium" charset="0"/>
                <a:ea typeface="Roboto Medium" charset="0"/>
              </a:rPr>
              <a:t>It prevents food waste, redistribute surplus edible food to people who need it and inedible food by-products and human waste become inputs for new products.</a:t>
            </a:r>
          </a:p>
          <a:p>
            <a:endParaRPr lang="en-US" sz="1100" dirty="0">
              <a:latin typeface="Roboto Medium" charset="0"/>
              <a:ea typeface="Roboto Medium" charset="0"/>
            </a:endParaRPr>
          </a:p>
        </p:txBody>
      </p:sp>
      <p:sp>
        <p:nvSpPr>
          <p:cNvPr id="5" name="Rectangle 4"/>
          <p:cNvSpPr/>
          <p:nvPr/>
        </p:nvSpPr>
        <p:spPr>
          <a:xfrm>
            <a:off x="5076056" y="1803762"/>
            <a:ext cx="2502024" cy="261610"/>
          </a:xfrm>
          <a:prstGeom prst="rect">
            <a:avLst/>
          </a:prstGeom>
        </p:spPr>
        <p:txBody>
          <a:bodyPr wrap="square">
            <a:spAutoFit/>
          </a:bodyPr>
          <a:lstStyle/>
          <a:p>
            <a:endParaRPr lang="ro-RO" sz="1100" dirty="0">
              <a:latin typeface="Roboto Medium" charset="0"/>
              <a:ea typeface="Roboto Medium"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0">
            <a:off x="462971" y="754860"/>
            <a:ext cx="2808312"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0253239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idx="8"/>
          </p:nvPr>
        </p:nvSpPr>
        <p:spPr>
          <a:xfrm>
            <a:off x="5076056" y="585662"/>
            <a:ext cx="2777587" cy="572700"/>
          </a:xfrm>
          <a:prstGeom prst="rect">
            <a:avLst/>
          </a:prstGeom>
        </p:spPr>
        <p:txBody>
          <a:bodyPr spcFirstLastPara="1" wrap="square" lIns="91425" tIns="91425" rIns="91425" bIns="91425" anchor="t" anchorCtr="0">
            <a:noAutofit/>
          </a:bodyPr>
          <a:lstStyle/>
          <a:p>
            <a:pPr lvl="0"/>
            <a:r>
              <a:rPr lang="ro-RO" dirty="0" smtClean="0"/>
              <a:t>Tree </a:t>
            </a:r>
            <a:r>
              <a:rPr lang="en-US" dirty="0" smtClean="0"/>
              <a:t>principles</a:t>
            </a:r>
            <a:r>
              <a:rPr lang="ro-RO" dirty="0" smtClean="0"/>
              <a:t> of the </a:t>
            </a:r>
            <a:r>
              <a:rPr lang="en-US" dirty="0" smtClean="0"/>
              <a:t>circular </a:t>
            </a:r>
            <a:r>
              <a:rPr lang="en-US" dirty="0"/>
              <a:t>economy</a:t>
            </a:r>
            <a:r>
              <a:rPr lang="en-US" dirty="0" smtClean="0"/>
              <a:t>?</a:t>
            </a:r>
            <a:r>
              <a:rPr lang="ro-RO" dirty="0" smtClean="0"/>
              <a:t> </a:t>
            </a:r>
            <a:endParaRPr dirty="0"/>
          </a:p>
        </p:txBody>
      </p:sp>
      <p:sp>
        <p:nvSpPr>
          <p:cNvPr id="195" name="Google Shape;195;p31"/>
          <p:cNvSpPr/>
          <p:nvPr/>
        </p:nvSpPr>
        <p:spPr>
          <a:xfrm>
            <a:off x="7694989" y="1039403"/>
            <a:ext cx="674863" cy="488424"/>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7694989" y="594030"/>
            <a:ext cx="564034" cy="445373"/>
          </a:xfrm>
          <a:custGeom>
            <a:avLst/>
            <a:gdLst/>
            <a:ahLst/>
            <a:cxnLst/>
            <a:rect l="l" t="t" r="r" b="b"/>
            <a:pathLst>
              <a:path w="39020" h="30811" extrusionOk="0">
                <a:moveTo>
                  <a:pt x="30681" y="3474"/>
                </a:moveTo>
                <a:cubicBezTo>
                  <a:pt x="32090" y="5955"/>
                  <a:pt x="33478" y="8448"/>
                  <a:pt x="34883" y="10930"/>
                </a:cubicBezTo>
                <a:cubicBezTo>
                  <a:pt x="35369" y="11788"/>
                  <a:pt x="35855" y="12647"/>
                  <a:pt x="36340" y="13505"/>
                </a:cubicBezTo>
                <a:cubicBezTo>
                  <a:pt x="34784" y="12409"/>
                  <a:pt x="33095" y="11459"/>
                  <a:pt x="31412" y="10597"/>
                </a:cubicBezTo>
                <a:cubicBezTo>
                  <a:pt x="29978" y="9864"/>
                  <a:pt x="28301" y="8917"/>
                  <a:pt x="26670" y="8527"/>
                </a:cubicBezTo>
                <a:cubicBezTo>
                  <a:pt x="27959" y="6807"/>
                  <a:pt x="29296" y="5122"/>
                  <a:pt x="30681" y="3474"/>
                </a:cubicBezTo>
                <a:close/>
                <a:moveTo>
                  <a:pt x="29411" y="1254"/>
                </a:moveTo>
                <a:cubicBezTo>
                  <a:pt x="29708" y="1768"/>
                  <a:pt x="30001" y="2286"/>
                  <a:pt x="30296" y="2802"/>
                </a:cubicBezTo>
                <a:cubicBezTo>
                  <a:pt x="30250" y="2825"/>
                  <a:pt x="30209" y="2858"/>
                  <a:pt x="30176" y="2898"/>
                </a:cubicBezTo>
                <a:cubicBezTo>
                  <a:pt x="28464" y="4922"/>
                  <a:pt x="26824" y="7005"/>
                  <a:pt x="25256" y="9144"/>
                </a:cubicBezTo>
                <a:cubicBezTo>
                  <a:pt x="24435" y="10273"/>
                  <a:pt x="23639" y="11420"/>
                  <a:pt x="22870" y="12586"/>
                </a:cubicBezTo>
                <a:cubicBezTo>
                  <a:pt x="22370" y="13341"/>
                  <a:pt x="21985" y="14172"/>
                  <a:pt x="21048" y="14438"/>
                </a:cubicBezTo>
                <a:cubicBezTo>
                  <a:pt x="20343" y="14637"/>
                  <a:pt x="19521" y="14657"/>
                  <a:pt x="18799" y="14757"/>
                </a:cubicBezTo>
                <a:cubicBezTo>
                  <a:pt x="15724" y="15183"/>
                  <a:pt x="12643" y="15575"/>
                  <a:pt x="9548" y="15813"/>
                </a:cubicBezTo>
                <a:cubicBezTo>
                  <a:pt x="6956" y="16012"/>
                  <a:pt x="4377" y="15977"/>
                  <a:pt x="1788" y="16009"/>
                </a:cubicBezTo>
                <a:cubicBezTo>
                  <a:pt x="1837" y="15879"/>
                  <a:pt x="1855" y="15736"/>
                  <a:pt x="1816" y="15615"/>
                </a:cubicBezTo>
                <a:cubicBezTo>
                  <a:pt x="1798" y="15556"/>
                  <a:pt x="1778" y="15497"/>
                  <a:pt x="1759" y="15438"/>
                </a:cubicBezTo>
                <a:cubicBezTo>
                  <a:pt x="1745" y="15392"/>
                  <a:pt x="1726" y="15347"/>
                  <a:pt x="1703" y="15306"/>
                </a:cubicBezTo>
                <a:cubicBezTo>
                  <a:pt x="10986" y="10717"/>
                  <a:pt x="20120" y="5833"/>
                  <a:pt x="29411" y="1254"/>
                </a:cubicBezTo>
                <a:close/>
                <a:moveTo>
                  <a:pt x="26395" y="8892"/>
                </a:moveTo>
                <a:cubicBezTo>
                  <a:pt x="28004" y="9838"/>
                  <a:pt x="29911" y="10434"/>
                  <a:pt x="31549" y="11326"/>
                </a:cubicBezTo>
                <a:cubicBezTo>
                  <a:pt x="33390" y="12329"/>
                  <a:pt x="35083" y="13505"/>
                  <a:pt x="36814" y="14674"/>
                </a:cubicBezTo>
                <a:cubicBezTo>
                  <a:pt x="36810" y="14693"/>
                  <a:pt x="36810" y="14712"/>
                  <a:pt x="36805" y="14732"/>
                </a:cubicBezTo>
                <a:cubicBezTo>
                  <a:pt x="36673" y="15199"/>
                  <a:pt x="36153" y="15305"/>
                  <a:pt x="35745" y="15521"/>
                </a:cubicBezTo>
                <a:cubicBezTo>
                  <a:pt x="33939" y="16469"/>
                  <a:pt x="32140" y="17429"/>
                  <a:pt x="30339" y="18384"/>
                </a:cubicBezTo>
                <a:lnTo>
                  <a:pt x="10312" y="29005"/>
                </a:lnTo>
                <a:cubicBezTo>
                  <a:pt x="10650" y="26988"/>
                  <a:pt x="10593" y="24814"/>
                  <a:pt x="10861" y="22800"/>
                </a:cubicBezTo>
                <a:cubicBezTo>
                  <a:pt x="11148" y="20642"/>
                  <a:pt x="11717" y="18486"/>
                  <a:pt x="11935" y="16319"/>
                </a:cubicBezTo>
                <a:cubicBezTo>
                  <a:pt x="14570" y="16042"/>
                  <a:pt x="17185" y="15652"/>
                  <a:pt x="19712" y="15320"/>
                </a:cubicBezTo>
                <a:cubicBezTo>
                  <a:pt x="20602" y="15204"/>
                  <a:pt x="21612" y="15215"/>
                  <a:pt x="22318" y="14591"/>
                </a:cubicBezTo>
                <a:cubicBezTo>
                  <a:pt x="23239" y="13777"/>
                  <a:pt x="23839" y="12448"/>
                  <a:pt x="24543" y="11446"/>
                </a:cubicBezTo>
                <a:cubicBezTo>
                  <a:pt x="25149" y="10585"/>
                  <a:pt x="25769" y="9736"/>
                  <a:pt x="26395" y="8892"/>
                </a:cubicBezTo>
                <a:close/>
                <a:moveTo>
                  <a:pt x="11565" y="16355"/>
                </a:moveTo>
                <a:cubicBezTo>
                  <a:pt x="10848" y="18447"/>
                  <a:pt x="10590" y="20799"/>
                  <a:pt x="10286" y="22960"/>
                </a:cubicBezTo>
                <a:cubicBezTo>
                  <a:pt x="10010" y="24932"/>
                  <a:pt x="9540" y="27177"/>
                  <a:pt x="9673" y="29206"/>
                </a:cubicBezTo>
                <a:cubicBezTo>
                  <a:pt x="8215" y="27203"/>
                  <a:pt x="6825" y="25154"/>
                  <a:pt x="5529" y="23041"/>
                </a:cubicBezTo>
                <a:cubicBezTo>
                  <a:pt x="4815" y="21877"/>
                  <a:pt x="4127" y="20697"/>
                  <a:pt x="3466" y="19503"/>
                </a:cubicBezTo>
                <a:cubicBezTo>
                  <a:pt x="3136" y="18907"/>
                  <a:pt x="2811" y="18305"/>
                  <a:pt x="2495" y="17701"/>
                </a:cubicBezTo>
                <a:cubicBezTo>
                  <a:pt x="2372" y="17469"/>
                  <a:pt x="2008" y="16935"/>
                  <a:pt x="1782" y="16461"/>
                </a:cubicBezTo>
                <a:lnTo>
                  <a:pt x="1782" y="16461"/>
                </a:lnTo>
                <a:cubicBezTo>
                  <a:pt x="3104" y="16615"/>
                  <a:pt x="4445" y="16680"/>
                  <a:pt x="5796" y="16680"/>
                </a:cubicBezTo>
                <a:cubicBezTo>
                  <a:pt x="7709" y="16680"/>
                  <a:pt x="9641" y="16549"/>
                  <a:pt x="11565" y="16355"/>
                </a:cubicBezTo>
                <a:close/>
                <a:moveTo>
                  <a:pt x="29638" y="1"/>
                </a:moveTo>
                <a:cubicBezTo>
                  <a:pt x="29542" y="1"/>
                  <a:pt x="29444" y="23"/>
                  <a:pt x="29354" y="67"/>
                </a:cubicBezTo>
                <a:cubicBezTo>
                  <a:pt x="19808" y="4672"/>
                  <a:pt x="10218" y="9366"/>
                  <a:pt x="1071" y="14724"/>
                </a:cubicBezTo>
                <a:cubicBezTo>
                  <a:pt x="965" y="14785"/>
                  <a:pt x="908" y="14870"/>
                  <a:pt x="886" y="14959"/>
                </a:cubicBezTo>
                <a:cubicBezTo>
                  <a:pt x="700" y="14987"/>
                  <a:pt x="517" y="15082"/>
                  <a:pt x="443" y="15256"/>
                </a:cubicBezTo>
                <a:cubicBezTo>
                  <a:pt x="1" y="16298"/>
                  <a:pt x="752" y="17207"/>
                  <a:pt x="1237" y="18139"/>
                </a:cubicBezTo>
                <a:cubicBezTo>
                  <a:pt x="1987" y="19577"/>
                  <a:pt x="2773" y="20994"/>
                  <a:pt x="3599" y="22390"/>
                </a:cubicBezTo>
                <a:cubicBezTo>
                  <a:pt x="5248" y="25185"/>
                  <a:pt x="7051" y="27880"/>
                  <a:pt x="8980" y="30488"/>
                </a:cubicBezTo>
                <a:cubicBezTo>
                  <a:pt x="9128" y="30689"/>
                  <a:pt x="9332" y="30810"/>
                  <a:pt x="9556" y="30810"/>
                </a:cubicBezTo>
                <a:cubicBezTo>
                  <a:pt x="9661" y="30810"/>
                  <a:pt x="9771" y="30783"/>
                  <a:pt x="9882" y="30724"/>
                </a:cubicBezTo>
                <a:lnTo>
                  <a:pt x="33215" y="18348"/>
                </a:lnTo>
                <a:cubicBezTo>
                  <a:pt x="34116" y="17871"/>
                  <a:pt x="35016" y="17394"/>
                  <a:pt x="35917" y="16917"/>
                </a:cubicBezTo>
                <a:cubicBezTo>
                  <a:pt x="36568" y="16569"/>
                  <a:pt x="37474" y="16245"/>
                  <a:pt x="37968" y="15675"/>
                </a:cubicBezTo>
                <a:cubicBezTo>
                  <a:pt x="39019" y="14464"/>
                  <a:pt x="37236" y="12516"/>
                  <a:pt x="36631" y="11474"/>
                </a:cubicBezTo>
                <a:cubicBezTo>
                  <a:pt x="34460" y="7732"/>
                  <a:pt x="32244" y="4018"/>
                  <a:pt x="30100" y="262"/>
                </a:cubicBezTo>
                <a:cubicBezTo>
                  <a:pt x="29998" y="84"/>
                  <a:pt x="29822" y="1"/>
                  <a:pt x="29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txBox="1">
            <a:spLocks noGrp="1"/>
          </p:cNvSpPr>
          <p:nvPr>
            <p:ph type="title"/>
          </p:nvPr>
        </p:nvSpPr>
        <p:spPr>
          <a:xfrm>
            <a:off x="5059206" y="2067694"/>
            <a:ext cx="2917800" cy="488400"/>
          </a:xfrm>
          <a:prstGeom prst="rect">
            <a:avLst/>
          </a:prstGeom>
        </p:spPr>
        <p:txBody>
          <a:bodyPr spcFirstLastPara="1" wrap="square" lIns="91425" tIns="91425" rIns="91425" bIns="91425" anchor="b" anchorCtr="0">
            <a:noAutofit/>
          </a:bodyPr>
          <a:lstStyle/>
          <a:p>
            <a:pPr lvl="0"/>
            <a:r>
              <a:rPr lang="ro-RO" b="0" dirty="0"/>
              <a:t>Eliminate waste and pollution</a:t>
            </a:r>
            <a:endParaRPr b="0" dirty="0"/>
          </a:p>
        </p:txBody>
      </p:sp>
      <p:sp>
        <p:nvSpPr>
          <p:cNvPr id="199" name="Google Shape;199;p31"/>
          <p:cNvSpPr txBox="1">
            <a:spLocks noGrp="1"/>
          </p:cNvSpPr>
          <p:nvPr>
            <p:ph type="title" idx="2"/>
          </p:nvPr>
        </p:nvSpPr>
        <p:spPr>
          <a:xfrm>
            <a:off x="5310797" y="4183419"/>
            <a:ext cx="2917800" cy="488400"/>
          </a:xfrm>
          <a:prstGeom prst="rect">
            <a:avLst/>
          </a:prstGeom>
        </p:spPr>
        <p:txBody>
          <a:bodyPr spcFirstLastPara="1" wrap="square" lIns="91425" tIns="91425" rIns="91425" bIns="91425" anchor="b" anchorCtr="0">
            <a:noAutofit/>
          </a:bodyPr>
          <a:lstStyle/>
          <a:p>
            <a:pPr lvl="0"/>
            <a:r>
              <a:rPr lang="ro-RO" b="0" dirty="0"/>
              <a:t>Regenerate nature</a:t>
            </a:r>
            <a:endParaRPr b="0" dirty="0"/>
          </a:p>
        </p:txBody>
      </p:sp>
      <p:pic>
        <p:nvPicPr>
          <p:cNvPr id="205" name="Google Shape;205;p31"/>
          <p:cNvPicPr preferRelativeResize="0"/>
          <p:nvPr/>
        </p:nvPicPr>
        <p:blipFill>
          <a:blip r:embed="rId3">
            <a:alphaModFix amt="80000"/>
          </a:blip>
          <a:stretch>
            <a:fillRect/>
          </a:stretch>
        </p:blipFill>
        <p:spPr>
          <a:xfrm rot="14640662" flipH="1">
            <a:off x="7405842" y="3656021"/>
            <a:ext cx="1253158" cy="603489"/>
          </a:xfrm>
          <a:prstGeom prst="rect">
            <a:avLst/>
          </a:prstGeom>
          <a:noFill/>
          <a:ln>
            <a:noFill/>
          </a:ln>
        </p:spPr>
      </p:pic>
      <p:sp>
        <p:nvSpPr>
          <p:cNvPr id="15" name="Google Shape;202;p31"/>
          <p:cNvSpPr txBox="1">
            <a:spLocks noGrp="1"/>
          </p:cNvSpPr>
          <p:nvPr>
            <p:ph type="title" idx="4"/>
          </p:nvPr>
        </p:nvSpPr>
        <p:spPr>
          <a:xfrm>
            <a:off x="5147455" y="2715766"/>
            <a:ext cx="2917825" cy="488950"/>
          </a:xfrm>
          <a:prstGeom prst="rect">
            <a:avLst/>
          </a:prstGeom>
        </p:spPr>
        <p:txBody>
          <a:bodyPr spcFirstLastPara="1" wrap="square" lIns="91425" tIns="91425" rIns="91425" bIns="91425" anchor="t" anchorCtr="0">
            <a:noAutofit/>
          </a:bodyPr>
          <a:lstStyle/>
          <a:p>
            <a:pPr lvl="0"/>
            <a:r>
              <a:rPr lang="en-US" b="0" dirty="0"/>
              <a:t>Circulate products and materials (at their highest value)</a:t>
            </a:r>
            <a:endParaRPr b="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799259">
            <a:off x="7451995" y="1751101"/>
            <a:ext cx="1160849" cy="99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683568" y="600945"/>
            <a:ext cx="3744416" cy="954107"/>
          </a:xfrm>
          <a:prstGeom prst="rect">
            <a:avLst/>
          </a:prstGeom>
        </p:spPr>
        <p:txBody>
          <a:bodyPr wrap="square">
            <a:spAutoFit/>
          </a:bodyPr>
          <a:lstStyle/>
          <a:p>
            <a:r>
              <a:rPr lang="en-US" sz="2800" b="1" dirty="0">
                <a:solidFill>
                  <a:schemeClr val="accent2"/>
                </a:solidFill>
                <a:latin typeface="Concert One" charset="0"/>
              </a:rPr>
              <a:t>What is a circular economy?</a:t>
            </a:r>
            <a:endParaRPr lang="ro-RO" sz="2800" b="1" dirty="0">
              <a:solidFill>
                <a:schemeClr val="accent2"/>
              </a:solidFill>
              <a:latin typeface="Concert One" charset="0"/>
            </a:endParaRPr>
          </a:p>
        </p:txBody>
      </p:sp>
      <p:sp>
        <p:nvSpPr>
          <p:cNvPr id="10" name="Rectangle 9"/>
          <p:cNvSpPr/>
          <p:nvPr/>
        </p:nvSpPr>
        <p:spPr>
          <a:xfrm>
            <a:off x="494116" y="1617840"/>
            <a:ext cx="3717844" cy="1384995"/>
          </a:xfrm>
          <a:prstGeom prst="rect">
            <a:avLst/>
          </a:prstGeom>
        </p:spPr>
        <p:txBody>
          <a:bodyPr wrap="square">
            <a:spAutoFit/>
          </a:bodyPr>
          <a:lstStyle/>
          <a:p>
            <a:r>
              <a:rPr lang="en-US" dirty="0">
                <a:solidFill>
                  <a:schemeClr val="accent2"/>
                </a:solidFill>
                <a:latin typeface="Concert One" charset="0"/>
              </a:rPr>
              <a:t>In our current economy, we take materials from the Earth, make products from them, and eventually throw them away as waste – the process is linear. In a circular economy, by contrast, we stop waste being produced in the first place.</a:t>
            </a:r>
            <a:endParaRPr lang="ro-RO" dirty="0">
              <a:solidFill>
                <a:schemeClr val="accent2"/>
              </a:solidFill>
              <a:latin typeface="Concert One"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331640" y="2972826"/>
            <a:ext cx="2160240" cy="1680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idx="2"/>
          </p:nvPr>
        </p:nvSpPr>
        <p:spPr>
          <a:xfrm>
            <a:off x="2987824" y="1400127"/>
            <a:ext cx="2377977"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o-RO" dirty="0"/>
              <a:t>	</a:t>
            </a:r>
            <a:r>
              <a:rPr lang="ro-RO" sz="3200" dirty="0">
                <a:solidFill>
                  <a:schemeClr val="tx1">
                    <a:lumMod val="50000"/>
                  </a:schemeClr>
                </a:solidFill>
              </a:rPr>
              <a:t>F</a:t>
            </a:r>
            <a:r>
              <a:rPr lang="ro-RO" sz="3200" dirty="0" smtClean="0">
                <a:solidFill>
                  <a:schemeClr val="tx1">
                    <a:lumMod val="50000"/>
                  </a:schemeClr>
                </a:solidFill>
              </a:rPr>
              <a:t>OOD</a:t>
            </a:r>
            <a:endParaRPr sz="3200" dirty="0">
              <a:solidFill>
                <a:schemeClr val="tx1">
                  <a:lumMod val="50000"/>
                </a:schemeClr>
              </a:solidFill>
            </a:endParaRPr>
          </a:p>
        </p:txBody>
      </p:sp>
      <p:pic>
        <p:nvPicPr>
          <p:cNvPr id="211" name="Google Shape;211;p32"/>
          <p:cNvPicPr preferRelativeResize="0"/>
          <p:nvPr/>
        </p:nvPicPr>
        <p:blipFill>
          <a:blip r:embed="rId3">
            <a:alphaModFix amt="86000"/>
          </a:blip>
          <a:stretch>
            <a:fillRect/>
          </a:stretch>
        </p:blipFill>
        <p:spPr>
          <a:xfrm rot="1344117">
            <a:off x="3872612" y="1444896"/>
            <a:ext cx="1496149" cy="1160650"/>
          </a:xfrm>
          <a:prstGeom prst="rect">
            <a:avLst/>
          </a:prstGeom>
          <a:noFill/>
          <a:ln>
            <a:noFill/>
          </a:ln>
        </p:spPr>
      </p:pic>
      <p:pic>
        <p:nvPicPr>
          <p:cNvPr id="212" name="Google Shape;212;p32"/>
          <p:cNvPicPr preferRelativeResize="0"/>
          <p:nvPr/>
        </p:nvPicPr>
        <p:blipFill rotWithShape="1">
          <a:blip r:embed="rId4">
            <a:alphaModFix/>
          </a:blip>
          <a:srcRect t="16970" r="8892" b="21025"/>
          <a:stretch/>
        </p:blipFill>
        <p:spPr>
          <a:xfrm rot="10800000">
            <a:off x="833700" y="1225600"/>
            <a:ext cx="2036850" cy="810276"/>
          </a:xfrm>
          <a:prstGeom prst="rect">
            <a:avLst/>
          </a:prstGeom>
          <a:noFill/>
          <a:ln>
            <a:noFill/>
          </a:ln>
        </p:spPr>
      </p:pic>
      <p:pic>
        <p:nvPicPr>
          <p:cNvPr id="213" name="Google Shape;213;p32"/>
          <p:cNvPicPr preferRelativeResize="0"/>
          <p:nvPr/>
        </p:nvPicPr>
        <p:blipFill rotWithShape="1">
          <a:blip r:embed="rId5">
            <a:alphaModFix/>
          </a:blip>
          <a:srcRect t="16734" r="8892" b="18300"/>
          <a:stretch/>
        </p:blipFill>
        <p:spPr>
          <a:xfrm rot="10800000">
            <a:off x="833700" y="1737957"/>
            <a:ext cx="2036850" cy="846042"/>
          </a:xfrm>
          <a:prstGeom prst="rect">
            <a:avLst/>
          </a:prstGeom>
          <a:noFill/>
          <a:ln>
            <a:noFill/>
          </a:ln>
        </p:spPr>
      </p:pic>
      <p:sp>
        <p:nvSpPr>
          <p:cNvPr id="214" name="Google Shape;214;p32"/>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OVERVIEW</a:t>
            </a:r>
            <a:endParaRPr dirty="0"/>
          </a:p>
        </p:txBody>
      </p:sp>
      <p:sp>
        <p:nvSpPr>
          <p:cNvPr id="215" name="Google Shape;215;p32"/>
          <p:cNvSpPr txBox="1">
            <a:spLocks noGrp="1"/>
          </p:cNvSpPr>
          <p:nvPr>
            <p:ph type="subTitle" idx="1"/>
          </p:nvPr>
        </p:nvSpPr>
        <p:spPr>
          <a:xfrm>
            <a:off x="2339752" y="3291830"/>
            <a:ext cx="4608512" cy="792600"/>
          </a:xfrm>
          <a:prstGeom prst="rect">
            <a:avLst/>
          </a:prstGeom>
        </p:spPr>
        <p:txBody>
          <a:bodyPr spcFirstLastPara="1" wrap="square" lIns="91425" tIns="91425" rIns="91425" bIns="91425" anchor="t" anchorCtr="0">
            <a:noAutofit/>
          </a:bodyPr>
          <a:lstStyle/>
          <a:p>
            <a:pPr marL="0" lvl="0" indent="0"/>
            <a:r>
              <a:rPr lang="en-US" sz="1000" dirty="0"/>
              <a:t>Nature-positive food production, more diversity, reduction of food losses, the transformation of organic by-products into useful materials and products are all key ingredients of a circular economy for food. Take your time </a:t>
            </a:r>
            <a:r>
              <a:rPr lang="en-US" sz="1000" dirty="0" err="1"/>
              <a:t>savouring</a:t>
            </a:r>
            <a:r>
              <a:rPr lang="en-US" sz="1000" dirty="0"/>
              <a:t> these delicious examples from every corner of the globe.</a:t>
            </a:r>
          </a:p>
          <a:p>
            <a:pPr marL="0" lvl="0" indent="0"/>
            <a:endParaRPr lang="en-US" dirty="0"/>
          </a:p>
          <a:p>
            <a:pPr marL="0" lvl="0" indent="0" algn="ctr" rtl="0">
              <a:spcBef>
                <a:spcPts val="0"/>
              </a:spcBef>
              <a:spcAft>
                <a:spcPts val="0"/>
              </a:spcAft>
              <a:buNone/>
            </a:pPr>
            <a:endParaRPr dirty="0"/>
          </a:p>
        </p:txBody>
      </p:sp>
      <p:sp>
        <p:nvSpPr>
          <p:cNvPr id="2" name="Rectangle 1"/>
          <p:cNvSpPr/>
          <p:nvPr/>
        </p:nvSpPr>
        <p:spPr>
          <a:xfrm>
            <a:off x="2627784" y="1025862"/>
            <a:ext cx="4464496" cy="369332"/>
          </a:xfrm>
          <a:prstGeom prst="rect">
            <a:avLst/>
          </a:prstGeom>
        </p:spPr>
        <p:txBody>
          <a:bodyPr wrap="square">
            <a:spAutoFit/>
          </a:bodyPr>
          <a:lstStyle/>
          <a:p>
            <a:r>
              <a:rPr lang="en-US" sz="1800" b="1" dirty="0">
                <a:solidFill>
                  <a:schemeClr val="accent2"/>
                </a:solidFill>
                <a:latin typeface="Concert One" charset="0"/>
              </a:rPr>
              <a:t>Featured circular economy examples</a:t>
            </a:r>
            <a:r>
              <a:rPr lang="en-US" sz="1800" b="1" dirty="0" smtClean="0">
                <a:solidFill>
                  <a:schemeClr val="accent2"/>
                </a:solidFill>
                <a:latin typeface="Concert One" charset="0"/>
              </a:rPr>
              <a:t>:</a:t>
            </a:r>
            <a:endParaRPr lang="ro-RO" sz="1800" b="1" dirty="0">
              <a:solidFill>
                <a:schemeClr val="accent2"/>
              </a:solidFill>
              <a:latin typeface="Concert One" charset="0"/>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1134732721"/>
              </p:ext>
            </p:extLst>
          </p:nvPr>
        </p:nvGraphicFramePr>
        <p:xfrm>
          <a:off x="1619672" y="699542"/>
          <a:ext cx="6000328" cy="404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763688" y="2355726"/>
            <a:ext cx="1008112" cy="307777"/>
          </a:xfrm>
          <a:prstGeom prst="rect">
            <a:avLst/>
          </a:prstGeom>
          <a:noFill/>
        </p:spPr>
        <p:txBody>
          <a:bodyPr wrap="square" rtlCol="0">
            <a:spAutoFit/>
          </a:bodyPr>
          <a:lstStyle/>
          <a:p>
            <a:endParaRPr lang="ro-RO" dirty="0"/>
          </a:p>
        </p:txBody>
      </p:sp>
    </p:spTree>
    <p:extLst>
      <p:ext uri="{BB962C8B-B14F-4D97-AF65-F5344CB8AC3E}">
        <p14:creationId xmlns:p14="http://schemas.microsoft.com/office/powerpoint/2010/main" xmlns="" val="240348869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2"/>
          <p:cNvSpPr txBox="1">
            <a:spLocks noGrp="1"/>
          </p:cNvSpPr>
          <p:nvPr>
            <p:ph type="title"/>
          </p:nvPr>
        </p:nvSpPr>
        <p:spPr>
          <a:xfrm>
            <a:off x="251520" y="1851670"/>
            <a:ext cx="2664296" cy="488400"/>
          </a:xfrm>
          <a:prstGeom prst="rect">
            <a:avLst/>
          </a:prstGeom>
        </p:spPr>
        <p:txBody>
          <a:bodyPr spcFirstLastPara="1" wrap="square" lIns="91425" tIns="91425" rIns="91425" bIns="91425" anchor="b" anchorCtr="0">
            <a:noAutofit/>
          </a:bodyPr>
          <a:lstStyle/>
          <a:p>
            <a:pPr marL="285750" lvl="0" indent="-285750" algn="ctr" rtl="0">
              <a:spcBef>
                <a:spcPts val="0"/>
              </a:spcBef>
              <a:spcAft>
                <a:spcPts val="0"/>
              </a:spcAft>
              <a:buFont typeface="Arial" pitchFamily="34" charset="0"/>
              <a:buChar char="•"/>
            </a:pPr>
            <a:r>
              <a:rPr lang="ro-RO" sz="1600" b="0" dirty="0" smtClean="0"/>
              <a:t>Italy and France</a:t>
            </a:r>
            <a:endParaRPr sz="1600" b="0" dirty="0"/>
          </a:p>
        </p:txBody>
      </p:sp>
      <p:sp>
        <p:nvSpPr>
          <p:cNvPr id="397" name="Google Shape;397;p42"/>
          <p:cNvSpPr txBox="1">
            <a:spLocks noGrp="1"/>
          </p:cNvSpPr>
          <p:nvPr>
            <p:ph type="subTitle" idx="1"/>
          </p:nvPr>
        </p:nvSpPr>
        <p:spPr>
          <a:xfrm>
            <a:off x="453083" y="2211710"/>
            <a:ext cx="3627534" cy="1161600"/>
          </a:xfrm>
          <a:prstGeom prst="rect">
            <a:avLst/>
          </a:prstGeom>
        </p:spPr>
        <p:txBody>
          <a:bodyPr spcFirstLastPara="1" wrap="square" lIns="91425" tIns="91425" rIns="91425" bIns="91425" anchor="t" anchorCtr="0">
            <a:noAutofit/>
          </a:bodyPr>
          <a:lstStyle/>
          <a:p>
            <a:pPr marL="0" lvl="0" indent="0" algn="l"/>
            <a:r>
              <a:rPr lang="en-US" sz="1200" dirty="0"/>
              <a:t>Italy is about to pass a law requiring supermarkets to donate expiring products to charity. It would be the second European state to give the green light to such regulation after France, the country where retailers are banned from throwing away any product that has not been sold.</a:t>
            </a:r>
            <a:endParaRPr sz="1200" dirty="0"/>
          </a:p>
        </p:txBody>
      </p:sp>
      <p:sp>
        <p:nvSpPr>
          <p:cNvPr id="398" name="Google Shape;398;p42"/>
          <p:cNvSpPr txBox="1">
            <a:spLocks noGrp="1"/>
          </p:cNvSpPr>
          <p:nvPr>
            <p:ph type="title" idx="2"/>
          </p:nvPr>
        </p:nvSpPr>
        <p:spPr>
          <a:xfrm>
            <a:off x="4941359" y="904659"/>
            <a:ext cx="2917800" cy="488400"/>
          </a:xfrm>
          <a:prstGeom prst="rect">
            <a:avLst/>
          </a:prstGeom>
        </p:spPr>
        <p:txBody>
          <a:bodyPr spcFirstLastPara="1" wrap="square" lIns="91425" tIns="91425" rIns="91425" bIns="91425" anchor="b" anchorCtr="0">
            <a:noAutofit/>
          </a:bodyPr>
          <a:lstStyle/>
          <a:p>
            <a:pPr marL="342900" lvl="0" indent="-342900" algn="l" rtl="0">
              <a:spcBef>
                <a:spcPts val="0"/>
              </a:spcBef>
              <a:spcAft>
                <a:spcPts val="0"/>
              </a:spcAft>
              <a:buFont typeface="Arial" pitchFamily="34" charset="0"/>
              <a:buChar char="•"/>
            </a:pPr>
            <a:r>
              <a:rPr lang="ro-RO" dirty="0" smtClean="0"/>
              <a:t>Danemark</a:t>
            </a:r>
            <a:endParaRPr dirty="0"/>
          </a:p>
        </p:txBody>
      </p:sp>
      <p:sp>
        <p:nvSpPr>
          <p:cNvPr id="399" name="Google Shape;399;p42"/>
          <p:cNvSpPr txBox="1">
            <a:spLocks noGrp="1"/>
          </p:cNvSpPr>
          <p:nvPr>
            <p:ph type="subTitle" idx="3"/>
          </p:nvPr>
        </p:nvSpPr>
        <p:spPr>
          <a:xfrm>
            <a:off x="5004047" y="1347614"/>
            <a:ext cx="3614773" cy="1161600"/>
          </a:xfrm>
          <a:prstGeom prst="rect">
            <a:avLst/>
          </a:prstGeom>
        </p:spPr>
        <p:txBody>
          <a:bodyPr spcFirstLastPara="1" wrap="square" lIns="91425" tIns="91425" rIns="91425" bIns="91425" anchor="t" anchorCtr="0">
            <a:noAutofit/>
          </a:bodyPr>
          <a:lstStyle/>
          <a:p>
            <a:pPr marL="0" lvl="0" indent="0" algn="l"/>
            <a:r>
              <a:rPr lang="en-US" sz="1200" dirty="0"/>
              <a:t>Denmark has recently launched a store concept - </a:t>
            </a:r>
            <a:r>
              <a:rPr lang="en-US" sz="1200" dirty="0" err="1"/>
              <a:t>WeFood</a:t>
            </a:r>
            <a:r>
              <a:rPr lang="en-US" sz="1200" dirty="0"/>
              <a:t> - which picks up surplus food from supermarkets and sells it to low-income people at prices up to 50% lower.</a:t>
            </a:r>
            <a:r>
              <a:rPr lang="en-US" sz="1400" dirty="0"/>
              <a:t> </a:t>
            </a:r>
            <a:endParaRPr sz="1400" dirty="0"/>
          </a:p>
        </p:txBody>
      </p:sp>
      <p:sp>
        <p:nvSpPr>
          <p:cNvPr id="403" name="Google Shape;403;p42"/>
          <p:cNvSpPr/>
          <p:nvPr/>
        </p:nvSpPr>
        <p:spPr>
          <a:xfrm rot="1736031">
            <a:off x="7120744" y="521329"/>
            <a:ext cx="1253589" cy="738773"/>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683567" y="671806"/>
            <a:ext cx="3379451" cy="954107"/>
          </a:xfrm>
          <a:prstGeom prst="rect">
            <a:avLst/>
          </a:prstGeom>
        </p:spPr>
        <p:txBody>
          <a:bodyPr wrap="none">
            <a:spAutoFit/>
          </a:bodyPr>
          <a:lstStyle/>
          <a:p>
            <a:r>
              <a:rPr lang="en-US" sz="2800" b="1" dirty="0">
                <a:solidFill>
                  <a:schemeClr val="accent2"/>
                </a:solidFill>
                <a:latin typeface="Concert One" charset="0"/>
              </a:rPr>
              <a:t>Food waste in </a:t>
            </a:r>
            <a:r>
              <a:rPr lang="ro-RO" sz="2800" b="1" dirty="0" smtClean="0">
                <a:solidFill>
                  <a:schemeClr val="accent2"/>
                </a:solidFill>
                <a:latin typeface="Concert One" charset="0"/>
              </a:rPr>
              <a:t>some</a:t>
            </a:r>
            <a:r>
              <a:rPr lang="en-US" sz="2800" b="1" dirty="0" smtClean="0">
                <a:solidFill>
                  <a:schemeClr val="accent2"/>
                </a:solidFill>
                <a:latin typeface="Concert One" charset="0"/>
              </a:rPr>
              <a:t> </a:t>
            </a:r>
            <a:endParaRPr lang="ro-RO" sz="2800" b="1" dirty="0" smtClean="0">
              <a:solidFill>
                <a:schemeClr val="accent2"/>
              </a:solidFill>
              <a:latin typeface="Concert One" charset="0"/>
            </a:endParaRPr>
          </a:p>
          <a:p>
            <a:r>
              <a:rPr lang="en-US" sz="2800" b="1" dirty="0" smtClean="0">
                <a:solidFill>
                  <a:schemeClr val="accent2"/>
                </a:solidFill>
                <a:latin typeface="Concert One" charset="0"/>
              </a:rPr>
              <a:t>countries</a:t>
            </a:r>
            <a:endParaRPr lang="ro-RO" sz="2800" b="1" dirty="0">
              <a:solidFill>
                <a:schemeClr val="accent2"/>
              </a:solidFill>
              <a:latin typeface="Concert One"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9933382">
            <a:off x="3408467" y="1021980"/>
            <a:ext cx="1000125" cy="168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body" idx="1"/>
          </p:nvPr>
        </p:nvSpPr>
        <p:spPr>
          <a:xfrm>
            <a:off x="683566" y="2354025"/>
            <a:ext cx="3528392" cy="2270400"/>
          </a:xfrm>
          <a:prstGeom prst="rect">
            <a:avLst/>
          </a:prstGeom>
        </p:spPr>
        <p:txBody>
          <a:bodyPr spcFirstLastPara="1" wrap="square" lIns="91425" tIns="91425" rIns="91425" bIns="91425" anchor="t" anchorCtr="0">
            <a:noAutofit/>
          </a:bodyPr>
          <a:lstStyle/>
          <a:p>
            <a:pPr marL="0" lvl="0" indent="0">
              <a:spcAft>
                <a:spcPts val="1600"/>
              </a:spcAft>
              <a:buNone/>
            </a:pPr>
            <a:r>
              <a:rPr lang="en-US" sz="1000" dirty="0">
                <a:latin typeface="Roboto Medium" charset="0"/>
                <a:ea typeface="Roboto Medium" charset="0"/>
              </a:rPr>
              <a:t>Using cycle couriers and electric vehicles, De Clique collects food by-products like coffee grounds, orange peels and other food waste from businesses</a:t>
            </a:r>
            <a:r>
              <a:rPr lang="en-US" sz="1000" dirty="0" smtClean="0">
                <a:latin typeface="Roboto Medium" charset="0"/>
                <a:ea typeface="Roboto Medium" charset="0"/>
              </a:rPr>
              <a:t>.</a:t>
            </a:r>
            <a:endParaRPr lang="en-US" sz="1000" dirty="0">
              <a:latin typeface="Roboto Medium" charset="0"/>
              <a:ea typeface="Roboto Medium" charset="0"/>
            </a:endParaRPr>
          </a:p>
          <a:p>
            <a:pPr marL="0" lvl="0" indent="0">
              <a:spcAft>
                <a:spcPts val="1600"/>
              </a:spcAft>
              <a:buNone/>
            </a:pPr>
            <a:r>
              <a:rPr lang="en-US" sz="1000" dirty="0">
                <a:latin typeface="Roboto Medium" charset="0"/>
                <a:ea typeface="Roboto Medium" charset="0"/>
              </a:rPr>
              <a:t>Collected as pure waste streams, these by-products are then sold on by De Clique to third party innovators and product manufacturers, who transform them into new products like food ingredients, cosmetics, and </a:t>
            </a:r>
            <a:r>
              <a:rPr lang="en-US" sz="1000" dirty="0" smtClean="0">
                <a:latin typeface="Roboto Medium" charset="0"/>
                <a:ea typeface="Roboto Medium" charset="0"/>
              </a:rPr>
              <a:t>biomaterials.</a:t>
            </a:r>
          </a:p>
          <a:p>
            <a:pPr marL="0" lvl="0" indent="0">
              <a:spcAft>
                <a:spcPts val="1600"/>
              </a:spcAft>
              <a:buNone/>
            </a:pPr>
            <a:r>
              <a:rPr lang="en-US" sz="1000" dirty="0" smtClean="0">
                <a:latin typeface="Roboto Medium" charset="0"/>
                <a:ea typeface="Roboto Medium" charset="0"/>
              </a:rPr>
              <a:t>“</a:t>
            </a:r>
            <a:r>
              <a:rPr lang="en-US" sz="1000" dirty="0">
                <a:latin typeface="Roboto Medium" charset="0"/>
                <a:ea typeface="Roboto Medium" charset="0"/>
              </a:rPr>
              <a:t>We are working towards zero-waste cities in which all residual flows are reused.”</a:t>
            </a:r>
            <a:endParaRPr sz="1000" dirty="0">
              <a:latin typeface="Roboto Medium" charset="0"/>
              <a:ea typeface="Roboto Medium" charset="0"/>
            </a:endParaRPr>
          </a:p>
        </p:txBody>
      </p:sp>
      <p:sp>
        <p:nvSpPr>
          <p:cNvPr id="221" name="Google Shape;221;p33"/>
          <p:cNvSpPr txBox="1">
            <a:spLocks noGrp="1"/>
          </p:cNvSpPr>
          <p:nvPr>
            <p:ph type="title"/>
          </p:nvPr>
        </p:nvSpPr>
        <p:spPr>
          <a:xfrm>
            <a:off x="611560" y="512225"/>
            <a:ext cx="3816424" cy="572700"/>
          </a:xfrm>
          <a:prstGeom prst="rect">
            <a:avLst/>
          </a:prstGeom>
        </p:spPr>
        <p:txBody>
          <a:bodyPr spcFirstLastPara="1" wrap="square" lIns="91425" tIns="91425" rIns="91425" bIns="91425" anchor="t" anchorCtr="0">
            <a:noAutofit/>
          </a:bodyPr>
          <a:lstStyle/>
          <a:p>
            <a:pPr lvl="0"/>
            <a:r>
              <a:rPr lang="en-US" dirty="0"/>
              <a:t>Making new products from urban organic waste streams: De Clique</a:t>
            </a:r>
            <a:endParaRPr dirty="0"/>
          </a:p>
        </p:txBody>
      </p:sp>
      <p:pic>
        <p:nvPicPr>
          <p:cNvPr id="222" name="Google Shape;222;p33"/>
          <p:cNvPicPr preferRelativeResize="0"/>
          <p:nvPr/>
        </p:nvPicPr>
        <p:blipFill>
          <a:blip r:embed="rId3">
            <a:alphaModFix amt="56000"/>
          </a:blip>
          <a:stretch>
            <a:fillRect/>
          </a:stretch>
        </p:blipFill>
        <p:spPr>
          <a:xfrm rot="10800000">
            <a:off x="683567" y="1991542"/>
            <a:ext cx="3456384" cy="292176"/>
          </a:xfrm>
          <a:prstGeom prst="rect">
            <a:avLst/>
          </a:prstGeom>
          <a:noFill/>
          <a:ln>
            <a:noFill/>
          </a:ln>
        </p:spPr>
      </p:pic>
      <p:sp>
        <p:nvSpPr>
          <p:cNvPr id="226" name="Google Shape;226;p33"/>
          <p:cNvSpPr/>
          <p:nvPr/>
        </p:nvSpPr>
        <p:spPr>
          <a:xfrm rot="-2148808">
            <a:off x="5740843" y="812022"/>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27" name="Google Shape;227;p33"/>
          <p:cNvSpPr/>
          <p:nvPr/>
        </p:nvSpPr>
        <p:spPr>
          <a:xfrm>
            <a:off x="7954495" y="653002"/>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228" name="Google Shape;228;p33"/>
          <p:cNvPicPr preferRelativeResize="0"/>
          <p:nvPr/>
        </p:nvPicPr>
        <p:blipFill>
          <a:blip r:embed="rId4">
            <a:alphaModFix amt="80000"/>
          </a:blip>
          <a:stretch>
            <a:fillRect/>
          </a:stretch>
        </p:blipFill>
        <p:spPr>
          <a:xfrm rot="6023610" flipH="1">
            <a:off x="4575756" y="2456753"/>
            <a:ext cx="1579416" cy="716443"/>
          </a:xfrm>
          <a:prstGeom prst="rect">
            <a:avLst/>
          </a:prstGeom>
          <a:noFill/>
          <a:ln>
            <a:noFill/>
          </a:ln>
        </p:spPr>
      </p:pic>
      <p:sp>
        <p:nvSpPr>
          <p:cNvPr id="3" name="Rectangle 2"/>
          <p:cNvSpPr/>
          <p:nvPr/>
        </p:nvSpPr>
        <p:spPr>
          <a:xfrm>
            <a:off x="4716016" y="314448"/>
            <a:ext cx="4572000" cy="338554"/>
          </a:xfrm>
          <a:prstGeom prst="rect">
            <a:avLst/>
          </a:prstGeom>
        </p:spPr>
        <p:txBody>
          <a:bodyPr>
            <a:spAutoFit/>
          </a:bodyPr>
          <a:lstStyle/>
          <a:p>
            <a:r>
              <a:rPr lang="ro-RO" sz="1600" dirty="0" smtClean="0">
                <a:solidFill>
                  <a:schemeClr val="accent2"/>
                </a:solidFill>
                <a:latin typeface="Concert One" charset="0"/>
              </a:rPr>
              <a:t>Origin: Netherlands</a:t>
            </a:r>
            <a:endParaRPr lang="ro-RO" sz="1600" dirty="0">
              <a:solidFill>
                <a:schemeClr val="accent2"/>
              </a:solidFill>
              <a:latin typeface="Concert One"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93906" y="822072"/>
            <a:ext cx="2350502" cy="1566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52657" y="2660488"/>
            <a:ext cx="2054152" cy="1538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770433" y="2440324"/>
            <a:ext cx="1085850" cy="74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4"/>
          <p:cNvSpPr txBox="1">
            <a:spLocks noGrp="1"/>
          </p:cNvSpPr>
          <p:nvPr>
            <p:ph type="subTitle" idx="1"/>
          </p:nvPr>
        </p:nvSpPr>
        <p:spPr>
          <a:xfrm>
            <a:off x="1362534" y="1755043"/>
            <a:ext cx="4606054" cy="2189100"/>
          </a:xfrm>
          <a:prstGeom prst="rect">
            <a:avLst/>
          </a:prstGeom>
        </p:spPr>
        <p:txBody>
          <a:bodyPr spcFirstLastPara="1" wrap="square" lIns="91425" tIns="91425" rIns="91425" bIns="91425" anchor="t" anchorCtr="0">
            <a:noAutofit/>
          </a:bodyPr>
          <a:lstStyle/>
          <a:p>
            <a:pPr marL="0" lvl="0" indent="0"/>
            <a:r>
              <a:rPr lang="en-US" sz="1200" b="0" dirty="0">
                <a:solidFill>
                  <a:schemeClr val="accent6">
                    <a:lumMod val="50000"/>
                  </a:schemeClr>
                </a:solidFill>
                <a:latin typeface="Roboto Medium" charset="0"/>
                <a:ea typeface="Roboto Medium" charset="0"/>
              </a:rPr>
              <a:t>Winnow was founded with a simple belief that food is too valuable to waste. </a:t>
            </a:r>
          </a:p>
          <a:p>
            <a:pPr marL="0" lvl="0" indent="0"/>
            <a:r>
              <a:rPr lang="en-US" sz="1200" b="0" dirty="0" smtClean="0">
                <a:solidFill>
                  <a:schemeClr val="accent6">
                    <a:lumMod val="50000"/>
                  </a:schemeClr>
                </a:solidFill>
                <a:latin typeface="Roboto Medium" charset="0"/>
                <a:ea typeface="Roboto Medium" charset="0"/>
              </a:rPr>
              <a:t>According </a:t>
            </a:r>
            <a:r>
              <a:rPr lang="en-US" sz="1200" b="0" dirty="0">
                <a:solidFill>
                  <a:schemeClr val="accent6">
                    <a:lumMod val="50000"/>
                  </a:schemeClr>
                </a:solidFill>
                <a:latin typeface="Roboto Medium" charset="0"/>
                <a:ea typeface="Roboto Medium" charset="0"/>
              </a:rPr>
              <a:t>to the UN, up to a third of all food that is produced in the world is lost or wasted, with an estimated value of USD 1 trillion discarded each year. Furthermore, greenhouse gas emissions from decomposition of post-consumer organic waste is responsible for 5% of global emissions. The elimination of food waste is a cornerstone of a circular economy for food. </a:t>
            </a:r>
          </a:p>
          <a:p>
            <a:pPr marL="0" lvl="0" indent="0"/>
            <a:r>
              <a:rPr lang="en-US" sz="1200" b="0" dirty="0" smtClean="0">
                <a:solidFill>
                  <a:schemeClr val="accent6">
                    <a:lumMod val="50000"/>
                  </a:schemeClr>
                </a:solidFill>
                <a:latin typeface="Roboto Medium" charset="0"/>
                <a:ea typeface="Roboto Medium" charset="0"/>
              </a:rPr>
              <a:t>By </a:t>
            </a:r>
            <a:r>
              <a:rPr lang="en-US" sz="1200" b="0" dirty="0">
                <a:solidFill>
                  <a:schemeClr val="accent6">
                    <a:lumMod val="50000"/>
                  </a:schemeClr>
                </a:solidFill>
                <a:latin typeface="Roboto Medium" charset="0"/>
                <a:ea typeface="Roboto Medium" charset="0"/>
              </a:rPr>
              <a:t>providing an easy way to weigh, </a:t>
            </a:r>
            <a:r>
              <a:rPr lang="en-US" sz="1200" b="0" dirty="0" err="1">
                <a:solidFill>
                  <a:schemeClr val="accent6">
                    <a:lumMod val="50000"/>
                  </a:schemeClr>
                </a:solidFill>
                <a:latin typeface="Roboto Medium" charset="0"/>
                <a:ea typeface="Roboto Medium" charset="0"/>
              </a:rPr>
              <a:t>categorise</a:t>
            </a:r>
            <a:r>
              <a:rPr lang="en-US" sz="1200" b="0" dirty="0">
                <a:solidFill>
                  <a:schemeClr val="accent6">
                    <a:lumMod val="50000"/>
                  </a:schemeClr>
                </a:solidFill>
                <a:latin typeface="Roboto Medium" charset="0"/>
                <a:ea typeface="Roboto Medium" charset="0"/>
              </a:rPr>
              <a:t> and </a:t>
            </a:r>
            <a:r>
              <a:rPr lang="en-US" sz="1200" b="0" dirty="0" err="1">
                <a:solidFill>
                  <a:schemeClr val="accent6">
                    <a:lumMod val="50000"/>
                  </a:schemeClr>
                </a:solidFill>
                <a:latin typeface="Roboto Medium" charset="0"/>
                <a:ea typeface="Roboto Medium" charset="0"/>
              </a:rPr>
              <a:t>analyse</a:t>
            </a:r>
            <a:r>
              <a:rPr lang="en-US" sz="1200" b="0" dirty="0">
                <a:solidFill>
                  <a:schemeClr val="accent6">
                    <a:lumMod val="50000"/>
                  </a:schemeClr>
                </a:solidFill>
                <a:latin typeface="Roboto Medium" charset="0"/>
                <a:ea typeface="Roboto Medium" charset="0"/>
              </a:rPr>
              <a:t> the underlying reasons for food waste, Winnow’s technology increases awareness in kitchen staff, facilitating better decision making in menu design and food preparation, so that less food is thrown away. </a:t>
            </a:r>
            <a:endParaRPr sz="1200" b="0" dirty="0">
              <a:solidFill>
                <a:schemeClr val="accent6">
                  <a:lumMod val="50000"/>
                </a:schemeClr>
              </a:solidFill>
              <a:latin typeface="Roboto Medium" charset="0"/>
              <a:ea typeface="Roboto Medium" charset="0"/>
            </a:endParaRPr>
          </a:p>
        </p:txBody>
      </p:sp>
      <p:pic>
        <p:nvPicPr>
          <p:cNvPr id="235" name="Google Shape;235;p34"/>
          <p:cNvPicPr preferRelativeResize="0"/>
          <p:nvPr/>
        </p:nvPicPr>
        <p:blipFill>
          <a:blip r:embed="rId3">
            <a:alphaModFix/>
          </a:blip>
          <a:stretch>
            <a:fillRect/>
          </a:stretch>
        </p:blipFill>
        <p:spPr>
          <a:xfrm rot="-695460">
            <a:off x="6074369" y="2572115"/>
            <a:ext cx="1484406" cy="1733756"/>
          </a:xfrm>
          <a:prstGeom prst="rect">
            <a:avLst/>
          </a:prstGeom>
          <a:noFill/>
          <a:ln>
            <a:noFill/>
          </a:ln>
          <a:effectLst>
            <a:outerShdw blurRad="57150" dist="19050" dir="5400000" algn="bl" rotWithShape="0">
              <a:srgbClr val="000000">
                <a:alpha val="50000"/>
              </a:srgbClr>
            </a:outerShdw>
          </a:effectLst>
        </p:spPr>
      </p:pic>
      <p:grpSp>
        <p:nvGrpSpPr>
          <p:cNvPr id="236" name="Google Shape;236;p34"/>
          <p:cNvGrpSpPr/>
          <p:nvPr/>
        </p:nvGrpSpPr>
        <p:grpSpPr>
          <a:xfrm>
            <a:off x="6181129" y="3016169"/>
            <a:ext cx="824184" cy="712067"/>
            <a:chOff x="2341425" y="238100"/>
            <a:chExt cx="1328900" cy="1148125"/>
          </a:xfrm>
        </p:grpSpPr>
        <p:sp>
          <p:nvSpPr>
            <p:cNvPr id="237" name="Google Shape;237;p34"/>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4"/>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4"/>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4"/>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4"/>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400059" y="1347614"/>
            <a:ext cx="5049912" cy="338554"/>
          </a:xfrm>
          <a:prstGeom prst="rect">
            <a:avLst/>
          </a:prstGeom>
        </p:spPr>
        <p:txBody>
          <a:bodyPr wrap="square">
            <a:spAutoFit/>
          </a:bodyPr>
          <a:lstStyle/>
          <a:p>
            <a:r>
              <a:rPr lang="en-US" sz="1600" dirty="0">
                <a:solidFill>
                  <a:schemeClr val="accent2"/>
                </a:solidFill>
                <a:latin typeface="Concert One" charset="0"/>
              </a:rPr>
              <a:t>How does Winnow enable the circular economy?</a:t>
            </a:r>
            <a:endParaRPr lang="ro-RO" sz="1600" dirty="0">
              <a:solidFill>
                <a:schemeClr val="accent2"/>
              </a:solidFill>
              <a:latin typeface="Concert One" charset="0"/>
            </a:endParaRPr>
          </a:p>
        </p:txBody>
      </p:sp>
      <p:sp>
        <p:nvSpPr>
          <p:cNvPr id="3" name="Rectangle 2"/>
          <p:cNvSpPr/>
          <p:nvPr/>
        </p:nvSpPr>
        <p:spPr>
          <a:xfrm>
            <a:off x="1371256" y="555526"/>
            <a:ext cx="6705682" cy="461665"/>
          </a:xfrm>
          <a:prstGeom prst="rect">
            <a:avLst/>
          </a:prstGeom>
        </p:spPr>
        <p:txBody>
          <a:bodyPr wrap="none">
            <a:spAutoFit/>
          </a:bodyPr>
          <a:lstStyle/>
          <a:p>
            <a:r>
              <a:rPr lang="en-US" sz="2400" b="1" dirty="0">
                <a:solidFill>
                  <a:schemeClr val="accent2"/>
                </a:solidFill>
                <a:latin typeface="Concert One" charset="0"/>
              </a:rPr>
              <a:t>Reducing food waste, increasing profits: Winnow</a:t>
            </a:r>
            <a:endParaRPr lang="ro-RO" sz="2400" b="1" dirty="0">
              <a:solidFill>
                <a:schemeClr val="accent2"/>
              </a:solidFill>
              <a:latin typeface="Concert One" charset="0"/>
            </a:endParaRPr>
          </a:p>
        </p:txBody>
      </p:sp>
      <p:sp>
        <p:nvSpPr>
          <p:cNvPr id="4" name="Rectangle 3"/>
          <p:cNvSpPr/>
          <p:nvPr/>
        </p:nvSpPr>
        <p:spPr>
          <a:xfrm rot="19991212">
            <a:off x="6543280" y="3466626"/>
            <a:ext cx="1193433" cy="523220"/>
          </a:xfrm>
          <a:prstGeom prst="rect">
            <a:avLst/>
          </a:prstGeom>
        </p:spPr>
        <p:txBody>
          <a:bodyPr wrap="square">
            <a:spAutoFit/>
          </a:bodyPr>
          <a:lstStyle/>
          <a:p>
            <a:r>
              <a:rPr lang="ro-RO" b="1" dirty="0" smtClean="0">
                <a:solidFill>
                  <a:schemeClr val="accent2"/>
                </a:solidFill>
              </a:rPr>
              <a:t>Origin: London</a:t>
            </a:r>
            <a:endParaRPr lang="ro-RO" b="1" dirty="0">
              <a:solidFill>
                <a:schemeClr val="accent2"/>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71701" y="1347614"/>
            <a:ext cx="1936589" cy="128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15328" y="1212091"/>
            <a:ext cx="7683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35"/>
          <p:cNvSpPr txBox="1">
            <a:spLocks noGrp="1"/>
          </p:cNvSpPr>
          <p:nvPr>
            <p:ph type="body" idx="2"/>
          </p:nvPr>
        </p:nvSpPr>
        <p:spPr>
          <a:xfrm>
            <a:off x="4942057" y="1711097"/>
            <a:ext cx="3744416" cy="1240161"/>
          </a:xfrm>
          <a:prstGeom prst="rect">
            <a:avLst/>
          </a:prstGeom>
        </p:spPr>
        <p:txBody>
          <a:bodyPr spcFirstLastPara="1" wrap="square" lIns="91425" tIns="91425" rIns="91425" bIns="91425" anchor="ctr" anchorCtr="0">
            <a:noAutofit/>
          </a:bodyPr>
          <a:lstStyle/>
          <a:p>
            <a:pPr marL="139700" lvl="0" indent="0">
              <a:buNone/>
            </a:pPr>
            <a:r>
              <a:rPr lang="en-US" sz="1200" dirty="0"/>
              <a:t>The Mediterranean island of Sicily has the perfect conditions for cultivating oranges and other citrus fruit, which local companies then convert into food and beverage products. In Italy, 700,000 </a:t>
            </a:r>
            <a:r>
              <a:rPr lang="en-US" sz="1200" dirty="0" err="1"/>
              <a:t>tonnes</a:t>
            </a:r>
            <a:r>
              <a:rPr lang="en-US" sz="1200" dirty="0"/>
              <a:t> of citrus by-product are generated each year. Through imagination and an understanding of chemistry and material science, entrepreneurial companies like Orange Fiber are </a:t>
            </a:r>
            <a:r>
              <a:rPr lang="en-US" sz="1200" dirty="0" err="1"/>
              <a:t>realising</a:t>
            </a:r>
            <a:r>
              <a:rPr lang="en-US" sz="1200" dirty="0"/>
              <a:t> that these discarded resources are in fact feedstock for high quality materials of the future.</a:t>
            </a:r>
          </a:p>
          <a:p>
            <a:pPr marL="139700" lvl="0" indent="0">
              <a:buNone/>
            </a:pPr>
            <a:endParaRPr sz="1200" dirty="0"/>
          </a:p>
        </p:txBody>
      </p:sp>
      <p:sp>
        <p:nvSpPr>
          <p:cNvPr id="255" name="Google Shape;255;p35"/>
          <p:cNvSpPr/>
          <p:nvPr/>
        </p:nvSpPr>
        <p:spPr>
          <a:xfrm rot="-2700000">
            <a:off x="8099739" y="4489842"/>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2"/>
              </a:solidFill>
            </a:endParaRPr>
          </a:p>
        </p:txBody>
      </p:sp>
      <p:pic>
        <p:nvPicPr>
          <p:cNvPr id="257" name="Google Shape;257;p35"/>
          <p:cNvPicPr preferRelativeResize="0"/>
          <p:nvPr/>
        </p:nvPicPr>
        <p:blipFill>
          <a:blip r:embed="rId3">
            <a:alphaModFix amt="80000"/>
          </a:blip>
          <a:stretch>
            <a:fillRect/>
          </a:stretch>
        </p:blipFill>
        <p:spPr>
          <a:xfrm rot="16758745">
            <a:off x="2907014" y="3427010"/>
            <a:ext cx="1579416" cy="716443"/>
          </a:xfrm>
          <a:prstGeom prst="rect">
            <a:avLst/>
          </a:prstGeom>
          <a:noFill/>
          <a:ln>
            <a:noFill/>
          </a:ln>
        </p:spPr>
      </p:pic>
      <p:sp>
        <p:nvSpPr>
          <p:cNvPr id="2" name="Title 1"/>
          <p:cNvSpPr>
            <a:spLocks noGrp="1"/>
          </p:cNvSpPr>
          <p:nvPr>
            <p:ph type="title"/>
          </p:nvPr>
        </p:nvSpPr>
        <p:spPr>
          <a:xfrm>
            <a:off x="682580" y="987574"/>
            <a:ext cx="3456384" cy="572700"/>
          </a:xfrm>
        </p:spPr>
        <p:txBody>
          <a:bodyPr/>
          <a:lstStyle/>
          <a:p>
            <a:r>
              <a:rPr lang="en-US" dirty="0"/>
              <a:t>High value products from organic waste</a:t>
            </a:r>
            <a:endParaRPr lang="ro-RO"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75656" y="2552306"/>
            <a:ext cx="1870232" cy="1381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6" name="Google Shape;256;p35"/>
          <p:cNvSpPr/>
          <p:nvPr/>
        </p:nvSpPr>
        <p:spPr>
          <a:xfrm rot="-2700000">
            <a:off x="2932548" y="3743155"/>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 name="Rectangle 2"/>
          <p:cNvSpPr/>
          <p:nvPr/>
        </p:nvSpPr>
        <p:spPr>
          <a:xfrm>
            <a:off x="539552" y="1851670"/>
            <a:ext cx="4572000" cy="307777"/>
          </a:xfrm>
          <a:prstGeom prst="rect">
            <a:avLst/>
          </a:prstGeom>
        </p:spPr>
        <p:txBody>
          <a:bodyPr>
            <a:spAutoFit/>
          </a:bodyPr>
          <a:lstStyle/>
          <a:p>
            <a:r>
              <a:rPr lang="ro-RO" dirty="0" smtClean="0">
                <a:solidFill>
                  <a:schemeClr val="accent2"/>
                </a:solidFill>
                <a:latin typeface="Concert One" charset="0"/>
              </a:rPr>
              <a:t>Origin:Italy</a:t>
            </a:r>
            <a:endParaRPr lang="ro-RO" dirty="0">
              <a:solidFill>
                <a:schemeClr val="accent2"/>
              </a:solidFill>
              <a:latin typeface="Concert One" charset="0"/>
            </a:endParaRPr>
          </a:p>
        </p:txBody>
      </p:sp>
      <p:sp>
        <p:nvSpPr>
          <p:cNvPr id="5" name="Rectangle 4"/>
          <p:cNvSpPr/>
          <p:nvPr/>
        </p:nvSpPr>
        <p:spPr>
          <a:xfrm>
            <a:off x="5111552" y="483518"/>
            <a:ext cx="3405426" cy="400110"/>
          </a:xfrm>
          <a:prstGeom prst="rect">
            <a:avLst/>
          </a:prstGeom>
        </p:spPr>
        <p:txBody>
          <a:bodyPr wrap="square">
            <a:spAutoFit/>
          </a:bodyPr>
          <a:lstStyle/>
          <a:p>
            <a:r>
              <a:rPr lang="ro-RO" sz="2000" b="1" dirty="0">
                <a:solidFill>
                  <a:schemeClr val="accent2"/>
                </a:solidFill>
                <a:latin typeface="Concert One" charset="0"/>
              </a:rPr>
              <a:t>Fabrics from Oranges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48064" y="3651870"/>
            <a:ext cx="3368914"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883522" y="3511151"/>
            <a:ext cx="738187"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221754" y="2328029"/>
            <a:ext cx="738187"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596336" y="560451"/>
            <a:ext cx="341313" cy="341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491630"/>
            <a:ext cx="4124942" cy="1440160"/>
          </a:xfrm>
        </p:spPr>
        <p:txBody>
          <a:bodyPr/>
          <a:lstStyle/>
          <a:p>
            <a:r>
              <a:rPr lang="ro-RO" dirty="0" smtClean="0">
                <a:solidFill>
                  <a:schemeClr val="accent6">
                    <a:lumMod val="50000"/>
                  </a:schemeClr>
                </a:solidFill>
                <a:latin typeface="Roboto Medium" charset="0"/>
                <a:ea typeface="Roboto Medium" charset="0"/>
              </a:rPr>
              <a:t>       </a:t>
            </a:r>
            <a:r>
              <a:rPr lang="en-US" sz="1200" dirty="0" smtClean="0">
                <a:solidFill>
                  <a:schemeClr val="accent6">
                    <a:lumMod val="50000"/>
                  </a:schemeClr>
                </a:solidFill>
                <a:latin typeface="Roboto Medium" charset="0"/>
                <a:ea typeface="Roboto Medium" charset="0"/>
              </a:rPr>
              <a:t>If </a:t>
            </a:r>
            <a:r>
              <a:rPr lang="en-US" sz="1200" dirty="0">
                <a:solidFill>
                  <a:schemeClr val="accent6">
                    <a:lumMod val="50000"/>
                  </a:schemeClr>
                </a:solidFill>
                <a:latin typeface="Roboto Medium" charset="0"/>
                <a:ea typeface="Roboto Medium" charset="0"/>
              </a:rPr>
              <a:t>there is one food that is </a:t>
            </a:r>
            <a:r>
              <a:rPr lang="en-US" sz="1200" dirty="0" smtClean="0">
                <a:solidFill>
                  <a:schemeClr val="accent6">
                    <a:lumMod val="50000"/>
                  </a:schemeClr>
                </a:solidFill>
                <a:latin typeface="Roboto Medium" charset="0"/>
                <a:ea typeface="Roboto Medium" charset="0"/>
              </a:rPr>
              <a:t>the</a:t>
            </a:r>
            <a:r>
              <a:rPr lang="ro-RO" sz="1200" dirty="0" smtClean="0">
                <a:solidFill>
                  <a:schemeClr val="accent6">
                    <a:lumMod val="50000"/>
                  </a:schemeClr>
                </a:solidFill>
                <a:latin typeface="Roboto Medium" charset="0"/>
                <a:ea typeface="Roboto Medium" charset="0"/>
              </a:rPr>
              <a:t> </a:t>
            </a:r>
            <a:r>
              <a:rPr lang="en-US" sz="1200" dirty="0" smtClean="0">
                <a:solidFill>
                  <a:schemeClr val="accent6">
                    <a:lumMod val="50000"/>
                  </a:schemeClr>
                </a:solidFill>
                <a:latin typeface="Roboto Medium" charset="0"/>
                <a:ea typeface="Roboto Medium" charset="0"/>
              </a:rPr>
              <a:t>symbol </a:t>
            </a:r>
            <a:r>
              <a:rPr lang="en-US" sz="1200" dirty="0">
                <a:solidFill>
                  <a:schemeClr val="accent6">
                    <a:lumMod val="50000"/>
                  </a:schemeClr>
                </a:solidFill>
                <a:latin typeface="Roboto Medium" charset="0"/>
                <a:ea typeface="Roboto Medium" charset="0"/>
              </a:rPr>
              <a:t>of Italian cuisine, it is pasta. From long threads of spaghetti to flat sheets of </a:t>
            </a:r>
            <a:r>
              <a:rPr lang="en-US" sz="1200" dirty="0" err="1">
                <a:solidFill>
                  <a:schemeClr val="accent6">
                    <a:lumMod val="50000"/>
                  </a:schemeClr>
                </a:solidFill>
                <a:latin typeface="Roboto Medium" charset="0"/>
                <a:ea typeface="Roboto Medium" charset="0"/>
              </a:rPr>
              <a:t>lasagne</a:t>
            </a:r>
            <a:r>
              <a:rPr lang="en-US" sz="1200" dirty="0">
                <a:solidFill>
                  <a:schemeClr val="accent6">
                    <a:lumMod val="50000"/>
                  </a:schemeClr>
                </a:solidFill>
                <a:latin typeface="Roboto Medium" charset="0"/>
                <a:ea typeface="Roboto Medium" charset="0"/>
              </a:rPr>
              <a:t>, most pasta types are produced from the flour of durum wheat, a very hard grain made of a tough outer bran and a starchy inner endosperm (also referred to as semolina</a:t>
            </a:r>
            <a:r>
              <a:rPr lang="en-US" sz="1200" dirty="0" smtClean="0">
                <a:solidFill>
                  <a:schemeClr val="accent6">
                    <a:lumMod val="50000"/>
                  </a:schemeClr>
                </a:solidFill>
                <a:latin typeface="Roboto Medium" charset="0"/>
                <a:ea typeface="Roboto Medium" charset="0"/>
              </a:rPr>
              <a:t>).</a:t>
            </a:r>
            <a:r>
              <a:rPr lang="ro-RO" sz="1200" dirty="0" smtClean="0">
                <a:solidFill>
                  <a:schemeClr val="accent6">
                    <a:lumMod val="50000"/>
                  </a:schemeClr>
                </a:solidFill>
                <a:latin typeface="Roboto Medium" charset="0"/>
                <a:ea typeface="Roboto Medium" charset="0"/>
              </a:rPr>
              <a:t> </a:t>
            </a:r>
            <a:r>
              <a:rPr lang="en-US" sz="1200" dirty="0">
                <a:solidFill>
                  <a:schemeClr val="accent6">
                    <a:lumMod val="50000"/>
                  </a:schemeClr>
                </a:solidFill>
                <a:latin typeface="Roboto Medium" charset="0"/>
                <a:ea typeface="Roboto Medium" charset="0"/>
              </a:rPr>
              <a:t>Enter </a:t>
            </a:r>
            <a:r>
              <a:rPr lang="en-US" sz="1200" dirty="0" err="1">
                <a:solidFill>
                  <a:schemeClr val="accent6">
                    <a:lumMod val="50000"/>
                  </a:schemeClr>
                </a:solidFill>
                <a:latin typeface="Roboto Medium" charset="0"/>
                <a:ea typeface="Roboto Medium" charset="0"/>
              </a:rPr>
              <a:t>Favini</a:t>
            </a:r>
            <a:r>
              <a:rPr lang="en-US" sz="1200" dirty="0">
                <a:solidFill>
                  <a:schemeClr val="accent6">
                    <a:lumMod val="50000"/>
                  </a:schemeClr>
                </a:solidFill>
                <a:latin typeface="Roboto Medium" charset="0"/>
                <a:ea typeface="Roboto Medium" charset="0"/>
              </a:rPr>
              <a:t>, a company that had already been successful in producing a line of paper called Crush using citrus fruit peels, lavender stems, coffee grains, and other food by-products. Barilla approached </a:t>
            </a:r>
            <a:r>
              <a:rPr lang="en-US" sz="1200" dirty="0" err="1">
                <a:solidFill>
                  <a:schemeClr val="accent6">
                    <a:lumMod val="50000"/>
                  </a:schemeClr>
                </a:solidFill>
                <a:latin typeface="Roboto Medium" charset="0"/>
                <a:ea typeface="Roboto Medium" charset="0"/>
              </a:rPr>
              <a:t>Favini</a:t>
            </a:r>
            <a:r>
              <a:rPr lang="en-US" sz="1200" dirty="0">
                <a:solidFill>
                  <a:schemeClr val="accent6">
                    <a:lumMod val="50000"/>
                  </a:schemeClr>
                </a:solidFill>
                <a:latin typeface="Roboto Medium" charset="0"/>
                <a:ea typeface="Roboto Medium" charset="0"/>
              </a:rPr>
              <a:t> to explore making a paper from the bran residue that they could not use in pasta production. The result is a fine paper called </a:t>
            </a:r>
            <a:r>
              <a:rPr lang="en-US" sz="1200" dirty="0" err="1">
                <a:solidFill>
                  <a:schemeClr val="accent6">
                    <a:lumMod val="50000"/>
                  </a:schemeClr>
                </a:solidFill>
                <a:latin typeface="Roboto Medium" charset="0"/>
                <a:ea typeface="Roboto Medium" charset="0"/>
              </a:rPr>
              <a:t>CartaCrusca</a:t>
            </a:r>
            <a:r>
              <a:rPr lang="en-US" sz="1200" dirty="0">
                <a:solidFill>
                  <a:schemeClr val="accent6">
                    <a:lumMod val="50000"/>
                  </a:schemeClr>
                </a:solidFill>
                <a:latin typeface="Roboto Medium" charset="0"/>
                <a:ea typeface="Roboto Medium" charset="0"/>
              </a:rPr>
              <a:t>, which contains 20% bran residue, replacing cellulose and filler materials from virgin sources.</a:t>
            </a:r>
            <a:endParaRPr lang="ro-RO" sz="1200" dirty="0">
              <a:solidFill>
                <a:schemeClr val="accent6">
                  <a:lumMod val="50000"/>
                </a:schemeClr>
              </a:solidFill>
              <a:latin typeface="Roboto Medium" charset="0"/>
              <a:ea typeface="Roboto Medium" charset="0"/>
            </a:endParaRPr>
          </a:p>
        </p:txBody>
      </p:sp>
      <p:sp>
        <p:nvSpPr>
          <p:cNvPr id="3" name="Text Placeholder 2"/>
          <p:cNvSpPr>
            <a:spLocks noGrp="1"/>
          </p:cNvSpPr>
          <p:nvPr>
            <p:ph type="body" idx="2"/>
          </p:nvPr>
        </p:nvSpPr>
        <p:spPr>
          <a:xfrm>
            <a:off x="4788024" y="1635646"/>
            <a:ext cx="3960440" cy="1244862"/>
          </a:xfrm>
        </p:spPr>
        <p:txBody>
          <a:bodyPr/>
          <a:lstStyle/>
          <a:p>
            <a:pPr marL="139700" indent="0">
              <a:buNone/>
            </a:pPr>
            <a:r>
              <a:rPr lang="en-US" sz="1100" dirty="0"/>
              <a:t>A Milan-based architect called </a:t>
            </a:r>
            <a:r>
              <a:rPr lang="en-US" sz="1100" dirty="0" err="1"/>
              <a:t>Gianpiero</a:t>
            </a:r>
            <a:r>
              <a:rPr lang="en-US" sz="1100" dirty="0"/>
              <a:t> </a:t>
            </a:r>
            <a:r>
              <a:rPr lang="en-US" sz="1100" dirty="0" err="1"/>
              <a:t>Tessitore</a:t>
            </a:r>
            <a:r>
              <a:rPr lang="en-US" sz="1100" dirty="0"/>
              <a:t> </a:t>
            </a:r>
            <a:r>
              <a:rPr lang="en-US" sz="1100" dirty="0" err="1"/>
              <a:t>realised</a:t>
            </a:r>
            <a:r>
              <a:rPr lang="en-US" sz="1100" dirty="0"/>
              <a:t> that wine by-products also contain fibrous materials that can be used to make leather-type fabrics. </a:t>
            </a:r>
            <a:r>
              <a:rPr lang="en-US" sz="1100" dirty="0" err="1"/>
              <a:t>Tessitore</a:t>
            </a:r>
            <a:r>
              <a:rPr lang="en-US" sz="1100" dirty="0"/>
              <a:t>, in collaboration with a number of research </a:t>
            </a:r>
            <a:r>
              <a:rPr lang="en-US" sz="1100" dirty="0" err="1"/>
              <a:t>centres</a:t>
            </a:r>
            <a:r>
              <a:rPr lang="en-US" sz="1100" dirty="0"/>
              <a:t> and the University of Florence, has patented a wine leather production method, setting up a company called </a:t>
            </a:r>
            <a:r>
              <a:rPr lang="en-US" sz="1100" dirty="0" err="1"/>
              <a:t>Vegea</a:t>
            </a:r>
            <a:r>
              <a:rPr lang="en-US" sz="1100" dirty="0"/>
              <a:t> to </a:t>
            </a:r>
            <a:r>
              <a:rPr lang="en-US" sz="1100" dirty="0" err="1"/>
              <a:t>commercialise</a:t>
            </a:r>
            <a:r>
              <a:rPr lang="en-US" sz="1100" dirty="0"/>
              <a:t> his ‘grape leather’. The new material has got many big brands interested, not just fashion but also companies like Chevrolet, Honda, and Volkswagen, that now produce cars with vegan interiors.</a:t>
            </a:r>
            <a:endParaRPr lang="ro-RO" sz="1100" dirty="0"/>
          </a:p>
        </p:txBody>
      </p:sp>
      <p:sp>
        <p:nvSpPr>
          <p:cNvPr id="4" name="Title 3"/>
          <p:cNvSpPr>
            <a:spLocks noGrp="1"/>
          </p:cNvSpPr>
          <p:nvPr>
            <p:ph type="title"/>
          </p:nvPr>
        </p:nvSpPr>
        <p:spPr>
          <a:xfrm>
            <a:off x="699715" y="560079"/>
            <a:ext cx="3168352" cy="572700"/>
          </a:xfrm>
        </p:spPr>
        <p:txBody>
          <a:bodyPr/>
          <a:lstStyle/>
          <a:p>
            <a:r>
              <a:rPr lang="ro-RO" dirty="0"/>
              <a:t>Paper from pasta by-products</a:t>
            </a:r>
          </a:p>
        </p:txBody>
      </p:sp>
      <p:sp>
        <p:nvSpPr>
          <p:cNvPr id="5" name="Rectangle 4"/>
          <p:cNvSpPr/>
          <p:nvPr/>
        </p:nvSpPr>
        <p:spPr>
          <a:xfrm>
            <a:off x="5151716" y="505535"/>
            <a:ext cx="2903359" cy="461665"/>
          </a:xfrm>
          <a:prstGeom prst="rect">
            <a:avLst/>
          </a:prstGeom>
        </p:spPr>
        <p:txBody>
          <a:bodyPr wrap="none">
            <a:spAutoFit/>
          </a:bodyPr>
          <a:lstStyle/>
          <a:p>
            <a:r>
              <a:rPr lang="ro-RO" sz="2400" b="1" dirty="0">
                <a:solidFill>
                  <a:schemeClr val="accent2"/>
                </a:solidFill>
                <a:latin typeface="Concert One" charset="0"/>
              </a:rPr>
              <a:t>Leather from Grapes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75158" y="3497518"/>
            <a:ext cx="2376265" cy="1274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6812615">
            <a:off x="4887580" y="565710"/>
            <a:ext cx="341313" cy="341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7544" y="1275606"/>
            <a:ext cx="3455987"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46495" y="883650"/>
            <a:ext cx="2899707" cy="16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077102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1847</Words>
  <Application>Microsoft Office PowerPoint</Application>
  <PresentationFormat>On-screen Show (16:9)</PresentationFormat>
  <Paragraphs>88</Paragraphs>
  <Slides>16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Concert One</vt:lpstr>
      <vt:lpstr>Roboto Mono Medium</vt:lpstr>
      <vt:lpstr>Roboto Medium</vt:lpstr>
      <vt:lpstr>Anonymous Pro</vt:lpstr>
      <vt:lpstr>Coming Soon</vt:lpstr>
      <vt:lpstr>Notebook Lesson by Slidesgo</vt:lpstr>
      <vt:lpstr>THE CIRCULAR ECONOMY</vt:lpstr>
      <vt:lpstr>Tree principles of the circular economy? </vt:lpstr>
      <vt:lpstr> FOOD</vt:lpstr>
      <vt:lpstr>Slide 4</vt:lpstr>
      <vt:lpstr>Italy and France</vt:lpstr>
      <vt:lpstr>Making new products from urban organic waste streams: De Clique</vt:lpstr>
      <vt:lpstr>Slide 7</vt:lpstr>
      <vt:lpstr>High value products from organic waste</vt:lpstr>
      <vt:lpstr>Paper from pasta by-products</vt:lpstr>
      <vt:lpstr>The measures taken by the most important retailers in Romania in order to reduce food waste.</vt:lpstr>
      <vt:lpstr>CARREFOUR</vt:lpstr>
      <vt:lpstr>No waste- fight food waste in Aiud, Romania  </vt:lpstr>
      <vt:lpstr>  </vt:lpstr>
      <vt:lpstr>SOMARO collects products such as food and essential household products, as well as clothing, footwear, shoes, etc. from different companies and sells them at symbolic prices, with significant discounts, to low-income customers. The entire range offered in SOMARO stores includes products that are 100% suitable for consumption but cannot be sold in other stores due to damaged or dirty packaging, as they will soon expire or for other reasons.  SOMARO's objective is to acquire the financial resources necessary to cover its operations through the sale of products. As they are donated, the beneficiaries pay only the salaries of the staff and the minimum additional expenses.  </vt:lpstr>
      <vt:lpstr>Slide 15</vt:lpstr>
      <vt:lpstr>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CIRCULAR ECONOMY</dc:title>
  <cp:lastModifiedBy>Andrei</cp:lastModifiedBy>
  <cp:revision>34</cp:revision>
  <dcterms:modified xsi:type="dcterms:W3CDTF">2024-06-05T14:42:36Z</dcterms:modified>
</cp:coreProperties>
</file>