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29" y="-7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CD671E92-4504-104C-B40E-95E4B986234B}"/>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xmlns="" id="{A9B7785C-4DFE-7D40-9660-FC3140F6FC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xmlns="" id="{12787C3C-4A8A-D243-8318-50F42D2BA84F}"/>
              </a:ext>
            </a:extLst>
          </p:cNvPr>
          <p:cNvSpPr>
            <a:spLocks noGrp="1"/>
          </p:cNvSpPr>
          <p:nvPr>
            <p:ph type="dt" sz="half" idx="10"/>
          </p:nvPr>
        </p:nvSpPr>
        <p:spPr/>
        <p:txBody>
          <a:bodyPr/>
          <a:lstStyle/>
          <a:p>
            <a:fld id="{61813E5C-FEE6-6F43-BB45-A1550803D76A}" type="datetimeFigureOut">
              <a:rPr lang="ro-RO" smtClean="0"/>
              <a:pPr/>
              <a:t>05.06.2024</a:t>
            </a:fld>
            <a:endParaRPr lang="ro-RO"/>
          </a:p>
        </p:txBody>
      </p:sp>
      <p:sp>
        <p:nvSpPr>
          <p:cNvPr id="5" name="Substituent subsol 4">
            <a:extLst>
              <a:ext uri="{FF2B5EF4-FFF2-40B4-BE49-F238E27FC236}">
                <a16:creationId xmlns:a16="http://schemas.microsoft.com/office/drawing/2014/main" xmlns="" id="{8BF67D01-07AB-E740-AD59-A9B82872F0E4}"/>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xmlns="" id="{01ED3DB3-14AB-D141-849D-725410E353C9}"/>
              </a:ext>
            </a:extLst>
          </p:cNvPr>
          <p:cNvSpPr>
            <a:spLocks noGrp="1"/>
          </p:cNvSpPr>
          <p:nvPr>
            <p:ph type="sldNum" sz="quarter" idx="12"/>
          </p:nvPr>
        </p:nvSpPr>
        <p:spPr/>
        <p:txBody>
          <a:bodyPr/>
          <a:lstStyle/>
          <a:p>
            <a:fld id="{F1B091F0-2467-A34D-ABBD-6BEAE3D1CC5C}" type="slidenum">
              <a:rPr lang="ro-RO" smtClean="0"/>
              <a:pPr/>
              <a:t>‹#›</a:t>
            </a:fld>
            <a:endParaRPr lang="ro-RO"/>
          </a:p>
        </p:txBody>
      </p:sp>
    </p:spTree>
    <p:extLst>
      <p:ext uri="{BB962C8B-B14F-4D97-AF65-F5344CB8AC3E}">
        <p14:creationId xmlns:p14="http://schemas.microsoft.com/office/powerpoint/2010/main" xmlns="" val="372704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29F4EB3E-D838-034D-B8D7-7E6B30310704}"/>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xmlns="" id="{992AFDE4-DF4C-5B4F-B319-255CF15CB0E3}"/>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31D83124-5AAA-654D-8D06-B2386A732340}"/>
              </a:ext>
            </a:extLst>
          </p:cNvPr>
          <p:cNvSpPr>
            <a:spLocks noGrp="1"/>
          </p:cNvSpPr>
          <p:nvPr>
            <p:ph type="dt" sz="half" idx="10"/>
          </p:nvPr>
        </p:nvSpPr>
        <p:spPr/>
        <p:txBody>
          <a:bodyPr/>
          <a:lstStyle/>
          <a:p>
            <a:fld id="{61813E5C-FEE6-6F43-BB45-A1550803D76A}" type="datetimeFigureOut">
              <a:rPr lang="ro-RO" smtClean="0"/>
              <a:pPr/>
              <a:t>05.06.2024</a:t>
            </a:fld>
            <a:endParaRPr lang="ro-RO"/>
          </a:p>
        </p:txBody>
      </p:sp>
      <p:sp>
        <p:nvSpPr>
          <p:cNvPr id="5" name="Substituent subsol 4">
            <a:extLst>
              <a:ext uri="{FF2B5EF4-FFF2-40B4-BE49-F238E27FC236}">
                <a16:creationId xmlns:a16="http://schemas.microsoft.com/office/drawing/2014/main" xmlns="" id="{C226E730-5217-3E40-817D-CB64DADBF4E9}"/>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xmlns="" id="{109368B6-E709-8248-BF0D-0EC805C143D7}"/>
              </a:ext>
            </a:extLst>
          </p:cNvPr>
          <p:cNvSpPr>
            <a:spLocks noGrp="1"/>
          </p:cNvSpPr>
          <p:nvPr>
            <p:ph type="sldNum" sz="quarter" idx="12"/>
          </p:nvPr>
        </p:nvSpPr>
        <p:spPr/>
        <p:txBody>
          <a:bodyPr/>
          <a:lstStyle/>
          <a:p>
            <a:fld id="{F1B091F0-2467-A34D-ABBD-6BEAE3D1CC5C}" type="slidenum">
              <a:rPr lang="ro-RO" smtClean="0"/>
              <a:pPr/>
              <a:t>‹#›</a:t>
            </a:fld>
            <a:endParaRPr lang="ro-RO"/>
          </a:p>
        </p:txBody>
      </p:sp>
    </p:spTree>
    <p:extLst>
      <p:ext uri="{BB962C8B-B14F-4D97-AF65-F5344CB8AC3E}">
        <p14:creationId xmlns:p14="http://schemas.microsoft.com/office/powerpoint/2010/main" xmlns="" val="148638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xmlns="" id="{4BF4154A-DB46-C445-9889-7550FD5B1291}"/>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xmlns="" id="{8CF2B4A5-16A3-2648-B09A-39C1DD2875F8}"/>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2720C781-F55A-7F45-B176-276CB2929360}"/>
              </a:ext>
            </a:extLst>
          </p:cNvPr>
          <p:cNvSpPr>
            <a:spLocks noGrp="1"/>
          </p:cNvSpPr>
          <p:nvPr>
            <p:ph type="dt" sz="half" idx="10"/>
          </p:nvPr>
        </p:nvSpPr>
        <p:spPr/>
        <p:txBody>
          <a:bodyPr/>
          <a:lstStyle/>
          <a:p>
            <a:fld id="{61813E5C-FEE6-6F43-BB45-A1550803D76A}" type="datetimeFigureOut">
              <a:rPr lang="ro-RO" smtClean="0"/>
              <a:pPr/>
              <a:t>05.06.2024</a:t>
            </a:fld>
            <a:endParaRPr lang="ro-RO"/>
          </a:p>
        </p:txBody>
      </p:sp>
      <p:sp>
        <p:nvSpPr>
          <p:cNvPr id="5" name="Substituent subsol 4">
            <a:extLst>
              <a:ext uri="{FF2B5EF4-FFF2-40B4-BE49-F238E27FC236}">
                <a16:creationId xmlns:a16="http://schemas.microsoft.com/office/drawing/2014/main" xmlns="" id="{6383C865-73DA-2C44-B17B-D9BEBE221BAD}"/>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xmlns="" id="{072C4FC5-6296-3F4F-A46E-1B3974A46A57}"/>
              </a:ext>
            </a:extLst>
          </p:cNvPr>
          <p:cNvSpPr>
            <a:spLocks noGrp="1"/>
          </p:cNvSpPr>
          <p:nvPr>
            <p:ph type="sldNum" sz="quarter" idx="12"/>
          </p:nvPr>
        </p:nvSpPr>
        <p:spPr/>
        <p:txBody>
          <a:bodyPr/>
          <a:lstStyle/>
          <a:p>
            <a:fld id="{F1B091F0-2467-A34D-ABBD-6BEAE3D1CC5C}" type="slidenum">
              <a:rPr lang="ro-RO" smtClean="0"/>
              <a:pPr/>
              <a:t>‹#›</a:t>
            </a:fld>
            <a:endParaRPr lang="ro-RO"/>
          </a:p>
        </p:txBody>
      </p:sp>
    </p:spTree>
    <p:extLst>
      <p:ext uri="{BB962C8B-B14F-4D97-AF65-F5344CB8AC3E}">
        <p14:creationId xmlns:p14="http://schemas.microsoft.com/office/powerpoint/2010/main" xmlns="" val="202512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C4EF111E-850E-E149-8FF5-1C58CF5B617A}"/>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57542053-3D7D-1D44-9752-2B18F461109A}"/>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6E86520A-05C4-6B49-BC29-52F673BED7EE}"/>
              </a:ext>
            </a:extLst>
          </p:cNvPr>
          <p:cNvSpPr>
            <a:spLocks noGrp="1"/>
          </p:cNvSpPr>
          <p:nvPr>
            <p:ph type="dt" sz="half" idx="10"/>
          </p:nvPr>
        </p:nvSpPr>
        <p:spPr/>
        <p:txBody>
          <a:bodyPr/>
          <a:lstStyle/>
          <a:p>
            <a:fld id="{61813E5C-FEE6-6F43-BB45-A1550803D76A}" type="datetimeFigureOut">
              <a:rPr lang="ro-RO" smtClean="0"/>
              <a:pPr/>
              <a:t>05.06.2024</a:t>
            </a:fld>
            <a:endParaRPr lang="ro-RO"/>
          </a:p>
        </p:txBody>
      </p:sp>
      <p:sp>
        <p:nvSpPr>
          <p:cNvPr id="5" name="Substituent subsol 4">
            <a:extLst>
              <a:ext uri="{FF2B5EF4-FFF2-40B4-BE49-F238E27FC236}">
                <a16:creationId xmlns:a16="http://schemas.microsoft.com/office/drawing/2014/main" xmlns="" id="{7E1C94A1-A128-8145-ABF0-9A613D5D73B7}"/>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xmlns="" id="{867A640F-9C89-A34B-958E-EC1BC1DE261F}"/>
              </a:ext>
            </a:extLst>
          </p:cNvPr>
          <p:cNvSpPr>
            <a:spLocks noGrp="1"/>
          </p:cNvSpPr>
          <p:nvPr>
            <p:ph type="sldNum" sz="quarter" idx="12"/>
          </p:nvPr>
        </p:nvSpPr>
        <p:spPr/>
        <p:txBody>
          <a:bodyPr/>
          <a:lstStyle/>
          <a:p>
            <a:fld id="{F1B091F0-2467-A34D-ABBD-6BEAE3D1CC5C}" type="slidenum">
              <a:rPr lang="ro-RO" smtClean="0"/>
              <a:pPr/>
              <a:t>‹#›</a:t>
            </a:fld>
            <a:endParaRPr lang="ro-RO"/>
          </a:p>
        </p:txBody>
      </p:sp>
    </p:spTree>
    <p:extLst>
      <p:ext uri="{BB962C8B-B14F-4D97-AF65-F5344CB8AC3E}">
        <p14:creationId xmlns:p14="http://schemas.microsoft.com/office/powerpoint/2010/main" xmlns="" val="210087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FE88077-77E6-BA4D-A5CD-688A668CF73C}"/>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26C9DE50-64FF-0945-BF42-E307967CEA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xmlns="" id="{C23DE662-DD9A-2343-8384-F22ED66F5CD3}"/>
              </a:ext>
            </a:extLst>
          </p:cNvPr>
          <p:cNvSpPr>
            <a:spLocks noGrp="1"/>
          </p:cNvSpPr>
          <p:nvPr>
            <p:ph type="dt" sz="half" idx="10"/>
          </p:nvPr>
        </p:nvSpPr>
        <p:spPr/>
        <p:txBody>
          <a:bodyPr/>
          <a:lstStyle/>
          <a:p>
            <a:fld id="{61813E5C-FEE6-6F43-BB45-A1550803D76A}" type="datetimeFigureOut">
              <a:rPr lang="ro-RO" smtClean="0"/>
              <a:pPr/>
              <a:t>05.06.2024</a:t>
            </a:fld>
            <a:endParaRPr lang="ro-RO"/>
          </a:p>
        </p:txBody>
      </p:sp>
      <p:sp>
        <p:nvSpPr>
          <p:cNvPr id="5" name="Substituent subsol 4">
            <a:extLst>
              <a:ext uri="{FF2B5EF4-FFF2-40B4-BE49-F238E27FC236}">
                <a16:creationId xmlns:a16="http://schemas.microsoft.com/office/drawing/2014/main" xmlns="" id="{67E11CC5-FB93-0A4F-BED4-B700D0C88E72}"/>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xmlns="" id="{C644E162-4CD1-6E42-9A7B-BA908F4FB279}"/>
              </a:ext>
            </a:extLst>
          </p:cNvPr>
          <p:cNvSpPr>
            <a:spLocks noGrp="1"/>
          </p:cNvSpPr>
          <p:nvPr>
            <p:ph type="sldNum" sz="quarter" idx="12"/>
          </p:nvPr>
        </p:nvSpPr>
        <p:spPr/>
        <p:txBody>
          <a:bodyPr/>
          <a:lstStyle/>
          <a:p>
            <a:fld id="{F1B091F0-2467-A34D-ABBD-6BEAE3D1CC5C}" type="slidenum">
              <a:rPr lang="ro-RO" smtClean="0"/>
              <a:pPr/>
              <a:t>‹#›</a:t>
            </a:fld>
            <a:endParaRPr lang="ro-RO"/>
          </a:p>
        </p:txBody>
      </p:sp>
    </p:spTree>
    <p:extLst>
      <p:ext uri="{BB962C8B-B14F-4D97-AF65-F5344CB8AC3E}">
        <p14:creationId xmlns:p14="http://schemas.microsoft.com/office/powerpoint/2010/main" xmlns="" val="3388617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348AAEA8-0B55-1946-9BC5-BAB780C16F43}"/>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FE971FFE-2C6D-C343-BE65-B43886BDC348}"/>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xmlns="" id="{561C1300-05E7-7040-B0DF-7067286A0167}"/>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xmlns="" id="{48346989-F0BA-9549-9137-BE33C69D7A88}"/>
              </a:ext>
            </a:extLst>
          </p:cNvPr>
          <p:cNvSpPr>
            <a:spLocks noGrp="1"/>
          </p:cNvSpPr>
          <p:nvPr>
            <p:ph type="dt" sz="half" idx="10"/>
          </p:nvPr>
        </p:nvSpPr>
        <p:spPr/>
        <p:txBody>
          <a:bodyPr/>
          <a:lstStyle/>
          <a:p>
            <a:fld id="{61813E5C-FEE6-6F43-BB45-A1550803D76A}" type="datetimeFigureOut">
              <a:rPr lang="ro-RO" smtClean="0"/>
              <a:pPr/>
              <a:t>05.06.2024</a:t>
            </a:fld>
            <a:endParaRPr lang="ro-RO"/>
          </a:p>
        </p:txBody>
      </p:sp>
      <p:sp>
        <p:nvSpPr>
          <p:cNvPr id="6" name="Substituent subsol 5">
            <a:extLst>
              <a:ext uri="{FF2B5EF4-FFF2-40B4-BE49-F238E27FC236}">
                <a16:creationId xmlns:a16="http://schemas.microsoft.com/office/drawing/2014/main" xmlns="" id="{19B36912-9507-674F-A339-71297DC43CF1}"/>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xmlns="" id="{5EA48B44-69DB-F646-8769-CBD11C79DF09}"/>
              </a:ext>
            </a:extLst>
          </p:cNvPr>
          <p:cNvSpPr>
            <a:spLocks noGrp="1"/>
          </p:cNvSpPr>
          <p:nvPr>
            <p:ph type="sldNum" sz="quarter" idx="12"/>
          </p:nvPr>
        </p:nvSpPr>
        <p:spPr/>
        <p:txBody>
          <a:bodyPr/>
          <a:lstStyle/>
          <a:p>
            <a:fld id="{F1B091F0-2467-A34D-ABBD-6BEAE3D1CC5C}" type="slidenum">
              <a:rPr lang="ro-RO" smtClean="0"/>
              <a:pPr/>
              <a:t>‹#›</a:t>
            </a:fld>
            <a:endParaRPr lang="ro-RO"/>
          </a:p>
        </p:txBody>
      </p:sp>
    </p:spTree>
    <p:extLst>
      <p:ext uri="{BB962C8B-B14F-4D97-AF65-F5344CB8AC3E}">
        <p14:creationId xmlns:p14="http://schemas.microsoft.com/office/powerpoint/2010/main" xmlns="" val="25605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0B3CF469-7C85-A046-ADF8-677E461EBA47}"/>
              </a:ext>
            </a:extLst>
          </p:cNvPr>
          <p:cNvSpPr>
            <a:spLocks noGrp="1"/>
          </p:cNvSpPr>
          <p:nvPr>
            <p:ph type="title"/>
          </p:nvPr>
        </p:nvSpPr>
        <p:spPr>
          <a:xfrm>
            <a:off x="839788" y="365125"/>
            <a:ext cx="105156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9956350E-A23B-3D4C-B194-2E804D22C3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xmlns="" id="{608ABB09-9836-934E-9CDF-A773903CE41B}"/>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xmlns="" id="{DC8849F8-B352-4242-A8AB-0A418A59DB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xmlns="" id="{8ADBDA8C-D244-AB46-9832-DA5F2830EA5B}"/>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xmlns="" id="{4BB10C2A-CFC5-3841-90C9-B46C2B68E765}"/>
              </a:ext>
            </a:extLst>
          </p:cNvPr>
          <p:cNvSpPr>
            <a:spLocks noGrp="1"/>
          </p:cNvSpPr>
          <p:nvPr>
            <p:ph type="dt" sz="half" idx="10"/>
          </p:nvPr>
        </p:nvSpPr>
        <p:spPr/>
        <p:txBody>
          <a:bodyPr/>
          <a:lstStyle/>
          <a:p>
            <a:fld id="{61813E5C-FEE6-6F43-BB45-A1550803D76A}" type="datetimeFigureOut">
              <a:rPr lang="ro-RO" smtClean="0"/>
              <a:pPr/>
              <a:t>05.06.2024</a:t>
            </a:fld>
            <a:endParaRPr lang="ro-RO"/>
          </a:p>
        </p:txBody>
      </p:sp>
      <p:sp>
        <p:nvSpPr>
          <p:cNvPr id="8" name="Substituent subsol 7">
            <a:extLst>
              <a:ext uri="{FF2B5EF4-FFF2-40B4-BE49-F238E27FC236}">
                <a16:creationId xmlns:a16="http://schemas.microsoft.com/office/drawing/2014/main" xmlns="" id="{AB6C1092-E67C-5945-A9C8-8A6E19E7B5A9}"/>
              </a:ext>
            </a:extLst>
          </p:cNvPr>
          <p:cNvSpPr>
            <a:spLocks noGrp="1"/>
          </p:cNvSpPr>
          <p:nvPr>
            <p:ph type="ftr" sz="quarter" idx="11"/>
          </p:nvPr>
        </p:nvSpPr>
        <p:spPr/>
        <p:txBody>
          <a:bodyPr/>
          <a:lstStyle/>
          <a:p>
            <a:endParaRPr lang="ro-RO"/>
          </a:p>
        </p:txBody>
      </p:sp>
      <p:sp>
        <p:nvSpPr>
          <p:cNvPr id="9" name="Substituent număr diapozitiv 8">
            <a:extLst>
              <a:ext uri="{FF2B5EF4-FFF2-40B4-BE49-F238E27FC236}">
                <a16:creationId xmlns:a16="http://schemas.microsoft.com/office/drawing/2014/main" xmlns="" id="{76FDC9BC-0FF3-2B43-806B-8EBDF8C4316A}"/>
              </a:ext>
            </a:extLst>
          </p:cNvPr>
          <p:cNvSpPr>
            <a:spLocks noGrp="1"/>
          </p:cNvSpPr>
          <p:nvPr>
            <p:ph type="sldNum" sz="quarter" idx="12"/>
          </p:nvPr>
        </p:nvSpPr>
        <p:spPr/>
        <p:txBody>
          <a:bodyPr/>
          <a:lstStyle/>
          <a:p>
            <a:fld id="{F1B091F0-2467-A34D-ABBD-6BEAE3D1CC5C}" type="slidenum">
              <a:rPr lang="ro-RO" smtClean="0"/>
              <a:pPr/>
              <a:t>‹#›</a:t>
            </a:fld>
            <a:endParaRPr lang="ro-RO"/>
          </a:p>
        </p:txBody>
      </p:sp>
    </p:spTree>
    <p:extLst>
      <p:ext uri="{BB962C8B-B14F-4D97-AF65-F5344CB8AC3E}">
        <p14:creationId xmlns:p14="http://schemas.microsoft.com/office/powerpoint/2010/main" xmlns="" val="63048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F8D66180-8614-F143-B71C-6FABBE519EBF}"/>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xmlns="" id="{EA6AE243-C4C8-B84B-BBDD-DA9B09A5D616}"/>
              </a:ext>
            </a:extLst>
          </p:cNvPr>
          <p:cNvSpPr>
            <a:spLocks noGrp="1"/>
          </p:cNvSpPr>
          <p:nvPr>
            <p:ph type="dt" sz="half" idx="10"/>
          </p:nvPr>
        </p:nvSpPr>
        <p:spPr/>
        <p:txBody>
          <a:bodyPr/>
          <a:lstStyle/>
          <a:p>
            <a:fld id="{61813E5C-FEE6-6F43-BB45-A1550803D76A}" type="datetimeFigureOut">
              <a:rPr lang="ro-RO" smtClean="0"/>
              <a:pPr/>
              <a:t>05.06.2024</a:t>
            </a:fld>
            <a:endParaRPr lang="ro-RO"/>
          </a:p>
        </p:txBody>
      </p:sp>
      <p:sp>
        <p:nvSpPr>
          <p:cNvPr id="4" name="Substituent subsol 3">
            <a:extLst>
              <a:ext uri="{FF2B5EF4-FFF2-40B4-BE49-F238E27FC236}">
                <a16:creationId xmlns:a16="http://schemas.microsoft.com/office/drawing/2014/main" xmlns="" id="{8353C8B3-B1D5-3D4F-ABB6-4661F018E5DA}"/>
              </a:ext>
            </a:extLst>
          </p:cNvPr>
          <p:cNvSpPr>
            <a:spLocks noGrp="1"/>
          </p:cNvSpPr>
          <p:nvPr>
            <p:ph type="ftr" sz="quarter" idx="11"/>
          </p:nvPr>
        </p:nvSpPr>
        <p:spPr/>
        <p:txBody>
          <a:bodyPr/>
          <a:lstStyle/>
          <a:p>
            <a:endParaRPr lang="ro-RO"/>
          </a:p>
        </p:txBody>
      </p:sp>
      <p:sp>
        <p:nvSpPr>
          <p:cNvPr id="5" name="Substituent număr diapozitiv 4">
            <a:extLst>
              <a:ext uri="{FF2B5EF4-FFF2-40B4-BE49-F238E27FC236}">
                <a16:creationId xmlns:a16="http://schemas.microsoft.com/office/drawing/2014/main" xmlns="" id="{E5FC9308-43B1-AA47-82A8-6CEC0104028A}"/>
              </a:ext>
            </a:extLst>
          </p:cNvPr>
          <p:cNvSpPr>
            <a:spLocks noGrp="1"/>
          </p:cNvSpPr>
          <p:nvPr>
            <p:ph type="sldNum" sz="quarter" idx="12"/>
          </p:nvPr>
        </p:nvSpPr>
        <p:spPr/>
        <p:txBody>
          <a:bodyPr/>
          <a:lstStyle/>
          <a:p>
            <a:fld id="{F1B091F0-2467-A34D-ABBD-6BEAE3D1CC5C}" type="slidenum">
              <a:rPr lang="ro-RO" smtClean="0"/>
              <a:pPr/>
              <a:t>‹#›</a:t>
            </a:fld>
            <a:endParaRPr lang="ro-RO"/>
          </a:p>
        </p:txBody>
      </p:sp>
    </p:spTree>
    <p:extLst>
      <p:ext uri="{BB962C8B-B14F-4D97-AF65-F5344CB8AC3E}">
        <p14:creationId xmlns:p14="http://schemas.microsoft.com/office/powerpoint/2010/main" xmlns="" val="2151385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xmlns="" id="{5844A322-F5A1-BC4C-AC9C-D7D21740C98E}"/>
              </a:ext>
            </a:extLst>
          </p:cNvPr>
          <p:cNvSpPr>
            <a:spLocks noGrp="1"/>
          </p:cNvSpPr>
          <p:nvPr>
            <p:ph type="dt" sz="half" idx="10"/>
          </p:nvPr>
        </p:nvSpPr>
        <p:spPr/>
        <p:txBody>
          <a:bodyPr/>
          <a:lstStyle/>
          <a:p>
            <a:fld id="{61813E5C-FEE6-6F43-BB45-A1550803D76A}" type="datetimeFigureOut">
              <a:rPr lang="ro-RO" smtClean="0"/>
              <a:pPr/>
              <a:t>05.06.2024</a:t>
            </a:fld>
            <a:endParaRPr lang="ro-RO"/>
          </a:p>
        </p:txBody>
      </p:sp>
      <p:sp>
        <p:nvSpPr>
          <p:cNvPr id="3" name="Substituent subsol 2">
            <a:extLst>
              <a:ext uri="{FF2B5EF4-FFF2-40B4-BE49-F238E27FC236}">
                <a16:creationId xmlns:a16="http://schemas.microsoft.com/office/drawing/2014/main" xmlns="" id="{24977629-4B71-8D46-A477-327083A8A8A3}"/>
              </a:ext>
            </a:extLst>
          </p:cNvPr>
          <p:cNvSpPr>
            <a:spLocks noGrp="1"/>
          </p:cNvSpPr>
          <p:nvPr>
            <p:ph type="ftr" sz="quarter" idx="11"/>
          </p:nvPr>
        </p:nvSpPr>
        <p:spPr/>
        <p:txBody>
          <a:bodyPr/>
          <a:lstStyle/>
          <a:p>
            <a:endParaRPr lang="ro-RO"/>
          </a:p>
        </p:txBody>
      </p:sp>
      <p:sp>
        <p:nvSpPr>
          <p:cNvPr id="4" name="Substituent număr diapozitiv 3">
            <a:extLst>
              <a:ext uri="{FF2B5EF4-FFF2-40B4-BE49-F238E27FC236}">
                <a16:creationId xmlns:a16="http://schemas.microsoft.com/office/drawing/2014/main" xmlns="" id="{51FB3359-D31E-3E4F-AC66-92784CF89104}"/>
              </a:ext>
            </a:extLst>
          </p:cNvPr>
          <p:cNvSpPr>
            <a:spLocks noGrp="1"/>
          </p:cNvSpPr>
          <p:nvPr>
            <p:ph type="sldNum" sz="quarter" idx="12"/>
          </p:nvPr>
        </p:nvSpPr>
        <p:spPr/>
        <p:txBody>
          <a:bodyPr/>
          <a:lstStyle/>
          <a:p>
            <a:fld id="{F1B091F0-2467-A34D-ABBD-6BEAE3D1CC5C}" type="slidenum">
              <a:rPr lang="ro-RO" smtClean="0"/>
              <a:pPr/>
              <a:t>‹#›</a:t>
            </a:fld>
            <a:endParaRPr lang="ro-RO"/>
          </a:p>
        </p:txBody>
      </p:sp>
    </p:spTree>
    <p:extLst>
      <p:ext uri="{BB962C8B-B14F-4D97-AF65-F5344CB8AC3E}">
        <p14:creationId xmlns:p14="http://schemas.microsoft.com/office/powerpoint/2010/main" xmlns="" val="4245962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748D9422-699F-8D4B-9B9E-27A3007DFF16}"/>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90683E78-F80E-C042-9C33-954F0E4F85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xmlns="" id="{47FAAD23-B60A-9448-817F-A0B470F79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xmlns="" id="{F7DBC127-95D8-164A-A8E2-C90B494A95FD}"/>
              </a:ext>
            </a:extLst>
          </p:cNvPr>
          <p:cNvSpPr>
            <a:spLocks noGrp="1"/>
          </p:cNvSpPr>
          <p:nvPr>
            <p:ph type="dt" sz="half" idx="10"/>
          </p:nvPr>
        </p:nvSpPr>
        <p:spPr/>
        <p:txBody>
          <a:bodyPr/>
          <a:lstStyle/>
          <a:p>
            <a:fld id="{61813E5C-FEE6-6F43-BB45-A1550803D76A}" type="datetimeFigureOut">
              <a:rPr lang="ro-RO" smtClean="0"/>
              <a:pPr/>
              <a:t>05.06.2024</a:t>
            </a:fld>
            <a:endParaRPr lang="ro-RO"/>
          </a:p>
        </p:txBody>
      </p:sp>
      <p:sp>
        <p:nvSpPr>
          <p:cNvPr id="6" name="Substituent subsol 5">
            <a:extLst>
              <a:ext uri="{FF2B5EF4-FFF2-40B4-BE49-F238E27FC236}">
                <a16:creationId xmlns:a16="http://schemas.microsoft.com/office/drawing/2014/main" xmlns="" id="{A46DF193-2333-C54E-B892-F51F944F9B10}"/>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xmlns="" id="{13E0E7C5-9E0F-7D46-ABE1-9DC94C04DD2B}"/>
              </a:ext>
            </a:extLst>
          </p:cNvPr>
          <p:cNvSpPr>
            <a:spLocks noGrp="1"/>
          </p:cNvSpPr>
          <p:nvPr>
            <p:ph type="sldNum" sz="quarter" idx="12"/>
          </p:nvPr>
        </p:nvSpPr>
        <p:spPr/>
        <p:txBody>
          <a:bodyPr/>
          <a:lstStyle/>
          <a:p>
            <a:fld id="{F1B091F0-2467-A34D-ABBD-6BEAE3D1CC5C}" type="slidenum">
              <a:rPr lang="ro-RO" smtClean="0"/>
              <a:pPr/>
              <a:t>‹#›</a:t>
            </a:fld>
            <a:endParaRPr lang="ro-RO"/>
          </a:p>
        </p:txBody>
      </p:sp>
    </p:spTree>
    <p:extLst>
      <p:ext uri="{BB962C8B-B14F-4D97-AF65-F5344CB8AC3E}">
        <p14:creationId xmlns:p14="http://schemas.microsoft.com/office/powerpoint/2010/main" xmlns="" val="115884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3518254A-516B-FB4C-9F82-A91425A352E7}"/>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xmlns="" id="{05FDDEDA-9D72-0346-BA8B-F0117163FD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xmlns="" id="{22685B9A-9F11-DE42-9497-1EF7CBEFCE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xmlns="" id="{1F1CCF84-7142-0449-81AF-A0417137515B}"/>
              </a:ext>
            </a:extLst>
          </p:cNvPr>
          <p:cNvSpPr>
            <a:spLocks noGrp="1"/>
          </p:cNvSpPr>
          <p:nvPr>
            <p:ph type="dt" sz="half" idx="10"/>
          </p:nvPr>
        </p:nvSpPr>
        <p:spPr/>
        <p:txBody>
          <a:bodyPr/>
          <a:lstStyle/>
          <a:p>
            <a:fld id="{61813E5C-FEE6-6F43-BB45-A1550803D76A}" type="datetimeFigureOut">
              <a:rPr lang="ro-RO" smtClean="0"/>
              <a:pPr/>
              <a:t>05.06.2024</a:t>
            </a:fld>
            <a:endParaRPr lang="ro-RO"/>
          </a:p>
        </p:txBody>
      </p:sp>
      <p:sp>
        <p:nvSpPr>
          <p:cNvPr id="6" name="Substituent subsol 5">
            <a:extLst>
              <a:ext uri="{FF2B5EF4-FFF2-40B4-BE49-F238E27FC236}">
                <a16:creationId xmlns:a16="http://schemas.microsoft.com/office/drawing/2014/main" xmlns="" id="{E0C2562F-EA32-6A4D-AAC4-8F14B6EB0591}"/>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xmlns="" id="{B084CD47-6120-0A4A-A26B-63E28274D698}"/>
              </a:ext>
            </a:extLst>
          </p:cNvPr>
          <p:cNvSpPr>
            <a:spLocks noGrp="1"/>
          </p:cNvSpPr>
          <p:nvPr>
            <p:ph type="sldNum" sz="quarter" idx="12"/>
          </p:nvPr>
        </p:nvSpPr>
        <p:spPr/>
        <p:txBody>
          <a:bodyPr/>
          <a:lstStyle/>
          <a:p>
            <a:fld id="{F1B091F0-2467-A34D-ABBD-6BEAE3D1CC5C}" type="slidenum">
              <a:rPr lang="ro-RO" smtClean="0"/>
              <a:pPr/>
              <a:t>‹#›</a:t>
            </a:fld>
            <a:endParaRPr lang="ro-RO"/>
          </a:p>
        </p:txBody>
      </p:sp>
    </p:spTree>
    <p:extLst>
      <p:ext uri="{BB962C8B-B14F-4D97-AF65-F5344CB8AC3E}">
        <p14:creationId xmlns:p14="http://schemas.microsoft.com/office/powerpoint/2010/main" xmlns="" val="13906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xmlns="" id="{CF59386D-9591-1E4D-84E1-2089831379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DF3E7A12-42CA-9848-AC58-D76042916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FF189C45-99E4-6140-BCFF-7D55369FBC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13E5C-FEE6-6F43-BB45-A1550803D76A}" type="datetimeFigureOut">
              <a:rPr lang="ro-RO" smtClean="0"/>
              <a:pPr/>
              <a:t>05.06.2024</a:t>
            </a:fld>
            <a:endParaRPr lang="ro-RO"/>
          </a:p>
        </p:txBody>
      </p:sp>
      <p:sp>
        <p:nvSpPr>
          <p:cNvPr id="5" name="Substituent subsol 4">
            <a:extLst>
              <a:ext uri="{FF2B5EF4-FFF2-40B4-BE49-F238E27FC236}">
                <a16:creationId xmlns:a16="http://schemas.microsoft.com/office/drawing/2014/main" xmlns="" id="{CD505494-183D-944C-B458-8BA3AB7F2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a:extLst>
              <a:ext uri="{FF2B5EF4-FFF2-40B4-BE49-F238E27FC236}">
                <a16:creationId xmlns:a16="http://schemas.microsoft.com/office/drawing/2014/main" xmlns="" id="{82CA8159-EEB4-CE45-A31D-949DC2A710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091F0-2467-A34D-ABBD-6BEAE3D1CC5C}" type="slidenum">
              <a:rPr lang="ro-RO" smtClean="0"/>
              <a:pPr/>
              <a:t>‹#›</a:t>
            </a:fld>
            <a:endParaRPr lang="ro-RO"/>
          </a:p>
        </p:txBody>
      </p:sp>
    </p:spTree>
    <p:extLst>
      <p:ext uri="{BB962C8B-B14F-4D97-AF65-F5344CB8AC3E}">
        <p14:creationId xmlns:p14="http://schemas.microsoft.com/office/powerpoint/2010/main" xmlns="" val="193001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llenmacarthurfoundation.org/circular-examples/connect-the-do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7" name="Imagine 6"/>
          <p:cNvPicPr>
            <a:picLocks noChangeAspect="1"/>
          </p:cNvPicPr>
          <p:nvPr/>
        </p:nvPicPr>
        <p:blipFill>
          <a:blip r:embed="rId2" cstate="print"/>
          <a:stretch>
            <a:fillRect/>
          </a:stretch>
        </p:blipFill>
        <p:spPr>
          <a:xfrm>
            <a:off x="2427597" y="-1"/>
            <a:ext cx="7115413" cy="6865749"/>
          </a:xfrm>
          <a:prstGeom prst="rect">
            <a:avLst/>
          </a:prstGeom>
        </p:spPr>
      </p:pic>
      <p:sp>
        <p:nvSpPr>
          <p:cNvPr id="2" name="Titlu 1">
            <a:extLst>
              <a:ext uri="{FF2B5EF4-FFF2-40B4-BE49-F238E27FC236}">
                <a16:creationId xmlns:a16="http://schemas.microsoft.com/office/drawing/2014/main" xmlns="" id="{0E6E515A-4FD0-3342-865E-B78014F876F5}"/>
              </a:ext>
            </a:extLst>
          </p:cNvPr>
          <p:cNvSpPr>
            <a:spLocks noGrp="1"/>
          </p:cNvSpPr>
          <p:nvPr>
            <p:ph type="ctrTitle"/>
          </p:nvPr>
        </p:nvSpPr>
        <p:spPr>
          <a:xfrm>
            <a:off x="1413303" y="1412472"/>
            <a:ext cx="9144000" cy="2387600"/>
          </a:xfrm>
        </p:spPr>
        <p:txBody>
          <a:bodyPr>
            <a:normAutofit/>
          </a:bodyPr>
          <a:lstStyle/>
          <a:p>
            <a:r>
              <a:rPr lang="ro-RO" b="1" dirty="0">
                <a:latin typeface="Algerian" pitchFamily="82" charset="0"/>
                <a:ea typeface="Amasis MT Pro" panose="02000000000000000000" pitchFamily="2" charset="0"/>
                <a:cs typeface="Aharoni" panose="02010803020104030203" pitchFamily="2" charset="-79"/>
              </a:rPr>
              <a:t>Circular </a:t>
            </a:r>
            <a:r>
              <a:rPr lang="ro-RO" b="1" dirty="0" err="1">
                <a:latin typeface="Algerian" pitchFamily="82" charset="0"/>
                <a:ea typeface="Amasis MT Pro" panose="02000000000000000000" pitchFamily="2" charset="0"/>
                <a:cs typeface="Aharoni" panose="02010803020104030203" pitchFamily="2" charset="-79"/>
              </a:rPr>
              <a:t>Economy</a:t>
            </a:r>
            <a:endParaRPr lang="ro-RO" b="1" dirty="0">
              <a:latin typeface="Algerian" pitchFamily="82" charset="0"/>
              <a:ea typeface="Amasis MT Pro" panose="02000000000000000000" pitchFamily="2" charset="0"/>
              <a:cs typeface="Aharoni" panose="02010803020104030203" pitchFamily="2" charset="-79"/>
            </a:endParaRPr>
          </a:p>
        </p:txBody>
      </p:sp>
      <p:sp>
        <p:nvSpPr>
          <p:cNvPr id="3" name="Subtitlu 2">
            <a:extLst>
              <a:ext uri="{FF2B5EF4-FFF2-40B4-BE49-F238E27FC236}">
                <a16:creationId xmlns:a16="http://schemas.microsoft.com/office/drawing/2014/main" xmlns="" id="{AFCB011B-B995-5C4F-8AD3-F8474BD162B7}"/>
              </a:ext>
            </a:extLst>
          </p:cNvPr>
          <p:cNvSpPr>
            <a:spLocks noGrp="1"/>
          </p:cNvSpPr>
          <p:nvPr>
            <p:ph type="subTitle" idx="1"/>
          </p:nvPr>
        </p:nvSpPr>
        <p:spPr>
          <a:xfrm>
            <a:off x="1108364" y="119589"/>
            <a:ext cx="9144000" cy="1655762"/>
          </a:xfrm>
        </p:spPr>
        <p:txBody>
          <a:bodyPr>
            <a:normAutofit/>
          </a:bodyPr>
          <a:lstStyle/>
          <a:p>
            <a:r>
              <a:rPr lang="ro-RO" sz="2800" u="sng">
                <a:solidFill>
                  <a:schemeClr val="accent2"/>
                </a:solidFill>
                <a:latin typeface="Aharoni" panose="02010803020104030203" pitchFamily="2" charset="-79"/>
                <a:cs typeface="Aharoni" panose="02010803020104030203" pitchFamily="2" charset="-79"/>
              </a:rPr>
              <a:t>Cibo in circulo </a:t>
            </a:r>
          </a:p>
        </p:txBody>
      </p:sp>
      <p:sp>
        <p:nvSpPr>
          <p:cNvPr id="5" name="CasetăText 4">
            <a:extLst>
              <a:ext uri="{FF2B5EF4-FFF2-40B4-BE49-F238E27FC236}">
                <a16:creationId xmlns:a16="http://schemas.microsoft.com/office/drawing/2014/main" xmlns="" id="{79528ABE-C66F-B041-89E4-995ECC5E27CB}"/>
              </a:ext>
            </a:extLst>
          </p:cNvPr>
          <p:cNvSpPr txBox="1"/>
          <p:nvPr/>
        </p:nvSpPr>
        <p:spPr>
          <a:xfrm rot="10800000" flipV="1">
            <a:off x="333657" y="5576927"/>
            <a:ext cx="5105400" cy="900246"/>
          </a:xfrm>
          <a:prstGeom prst="rect">
            <a:avLst/>
          </a:prstGeom>
          <a:noFill/>
        </p:spPr>
        <p:txBody>
          <a:bodyPr wrap="square" lIns="91440" tIns="45720" rIns="91440" bIns="45720" rtlCol="0" anchor="t">
            <a:spAutoFit/>
          </a:bodyPr>
          <a:lstStyle/>
          <a:p>
            <a:r>
              <a:rPr lang="ro-RO"/>
              <a:t>Crina </a:t>
            </a:r>
            <a:r>
              <a:rPr lang="ro-RO" err="1"/>
              <a:t>Costras</a:t>
            </a:r>
            <a:r>
              <a:rPr lang="ro-RO"/>
              <a:t> </a:t>
            </a:r>
          </a:p>
          <a:p>
            <a:r>
              <a:rPr lang="ro-RO"/>
              <a:t>Maia Apetrei </a:t>
            </a:r>
            <a:endParaRPr lang="ro-RO">
              <a:cs typeface="Calibri"/>
            </a:endParaRPr>
          </a:p>
          <a:p>
            <a:r>
              <a:rPr lang="ro-RO" err="1"/>
              <a:t>Karina</a:t>
            </a:r>
            <a:r>
              <a:rPr lang="ro-RO"/>
              <a:t> Stanciu </a:t>
            </a:r>
            <a:endParaRPr lang="ro-RO">
              <a:cs typeface="Calibri"/>
            </a:endParaRPr>
          </a:p>
          <a:p>
            <a:r>
              <a:rPr lang="ro-RO"/>
              <a:t>Samuel </a:t>
            </a:r>
            <a:r>
              <a:rPr lang="ro-RO" err="1"/>
              <a:t>Cretu</a:t>
            </a:r>
            <a:r>
              <a:rPr lang="ro-RO"/>
              <a:t> </a:t>
            </a:r>
          </a:p>
        </p:txBody>
      </p:sp>
      <p:sp>
        <p:nvSpPr>
          <p:cNvPr id="4" name="CasetăText 3">
            <a:extLst>
              <a:ext uri="{FF2B5EF4-FFF2-40B4-BE49-F238E27FC236}">
                <a16:creationId xmlns:a16="http://schemas.microsoft.com/office/drawing/2014/main" xmlns="" id="{8AB1EB4D-E17B-4D42-ADE8-316B7883FE4D}"/>
              </a:ext>
            </a:extLst>
          </p:cNvPr>
          <p:cNvSpPr txBox="1"/>
          <p:nvPr/>
        </p:nvSpPr>
        <p:spPr>
          <a:xfrm rot="10800000" flipV="1">
            <a:off x="4058567" y="3800072"/>
            <a:ext cx="3486492" cy="830997"/>
          </a:xfrm>
          <a:prstGeom prst="rect">
            <a:avLst/>
          </a:prstGeom>
          <a:noFill/>
        </p:spPr>
        <p:txBody>
          <a:bodyPr wrap="square" rtlCol="0">
            <a:spAutoFit/>
          </a:bodyPr>
          <a:lstStyle/>
          <a:p>
            <a:pPr algn="ctr"/>
            <a:r>
              <a:rPr lang="ro-RO" sz="4800" dirty="0">
                <a:latin typeface="Arial" panose="020B0604020202020204" pitchFamily="34" charset="0"/>
                <a:cs typeface="Arial" panose="020B0604020202020204" pitchFamily="34" charset="0"/>
              </a:rPr>
              <a:t>CITIES</a:t>
            </a:r>
          </a:p>
        </p:txBody>
      </p:sp>
      <p:pic>
        <p:nvPicPr>
          <p:cNvPr id="8" name="Picture 7" descr="logosbeneficaireserasmusleft_en"/>
          <p:cNvPicPr/>
          <p:nvPr/>
        </p:nvPicPr>
        <p:blipFill>
          <a:blip r:embed="rId3" cstate="print"/>
          <a:srcRect l="26543" r="2606"/>
          <a:stretch>
            <a:fillRect/>
          </a:stretch>
        </p:blipFill>
        <p:spPr bwMode="auto">
          <a:xfrm>
            <a:off x="9551670" y="0"/>
            <a:ext cx="2640330" cy="824329"/>
          </a:xfrm>
          <a:prstGeom prst="rect">
            <a:avLst/>
          </a:prstGeom>
          <a:noFill/>
          <a:ln w="9525">
            <a:noFill/>
            <a:miter lim="800000"/>
            <a:headEnd/>
            <a:tailEnd/>
          </a:ln>
        </p:spPr>
      </p:pic>
    </p:spTree>
    <p:extLst>
      <p:ext uri="{BB962C8B-B14F-4D97-AF65-F5344CB8AC3E}">
        <p14:creationId xmlns:p14="http://schemas.microsoft.com/office/powerpoint/2010/main" xmlns="" val="3179654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asetăText 2"/>
          <p:cNvSpPr txBox="1"/>
          <p:nvPr/>
        </p:nvSpPr>
        <p:spPr>
          <a:xfrm>
            <a:off x="1330036" y="498763"/>
            <a:ext cx="9543011" cy="5940088"/>
          </a:xfrm>
          <a:prstGeom prst="rect">
            <a:avLst/>
          </a:prstGeom>
          <a:pattFill prst="pct50">
            <a:fgClr>
              <a:schemeClr val="accent6">
                <a:lumMod val="60000"/>
                <a:lumOff val="40000"/>
              </a:schemeClr>
            </a:fgClr>
            <a:bgClr>
              <a:schemeClr val="bg1"/>
            </a:bgClr>
          </a:pattFill>
        </p:spPr>
        <p:txBody>
          <a:bodyPr wrap="square" rtlCol="0">
            <a:spAutoFit/>
          </a:bodyPr>
          <a:lstStyle/>
          <a:p>
            <a:pPr algn="ctr"/>
            <a:r>
              <a:rPr lang="en-US" sz="5400" b="1" dirty="0"/>
              <a:t>Comparison</a:t>
            </a:r>
          </a:p>
          <a:p>
            <a:pPr algn="ctr"/>
            <a:r>
              <a:rPr lang="en-US" sz="4400" dirty="0"/>
              <a:t>Romania is barely in the beginning of implementing the ideas of circular economy compared to Italy who has started a long time ago to adopt the circular economy vision. In conclusion, the idea of circular economy is new and a work in progress.</a:t>
            </a:r>
          </a:p>
          <a:p>
            <a:endParaRPr lang="en-US" dirty="0"/>
          </a:p>
        </p:txBody>
      </p:sp>
    </p:spTree>
    <p:extLst>
      <p:ext uri="{BB962C8B-B14F-4D97-AF65-F5344CB8AC3E}">
        <p14:creationId xmlns:p14="http://schemas.microsoft.com/office/powerpoint/2010/main" xmlns="" val="4173941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laid">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5" name="Substituent conținut 4">
            <a:extLst>
              <a:ext uri="{FF2B5EF4-FFF2-40B4-BE49-F238E27FC236}">
                <a16:creationId xmlns:a16="http://schemas.microsoft.com/office/drawing/2014/main" xmlns="" id="{8415DBA3-0566-754B-BCEC-B87005147C7C}"/>
              </a:ext>
            </a:extLst>
          </p:cNvPr>
          <p:cNvSpPr>
            <a:spLocks noGrp="1"/>
          </p:cNvSpPr>
          <p:nvPr>
            <p:ph idx="1"/>
          </p:nvPr>
        </p:nvSpPr>
        <p:spPr/>
        <p:txBody>
          <a:bodyPr>
            <a:noAutofit/>
          </a:bodyPr>
          <a:lstStyle/>
          <a:p>
            <a:pPr marL="0" indent="0">
              <a:buNone/>
            </a:pPr>
            <a:r>
              <a:rPr lang="ro-RO" sz="3200">
                <a:latin typeface="Book Antiqua" panose="02000000000000000000" pitchFamily="2" charset="0"/>
                <a:ea typeface="Garamond" panose="02000000000000000000" pitchFamily="2" charset="0"/>
                <a:cs typeface="Times New Roman" panose="02020603050405020304" pitchFamily="18" charset="0"/>
              </a:rPr>
              <a:t>   </a:t>
            </a:r>
            <a:r>
              <a:rPr lang="en-US" sz="3200">
                <a:latin typeface="Book Antiqua" panose="02000000000000000000" pitchFamily="2" charset="0"/>
                <a:ea typeface="Garamond" panose="02000000000000000000" pitchFamily="2" charset="0"/>
                <a:cs typeface="Times New Roman" panose="02020603050405020304" pitchFamily="18" charset="0"/>
              </a:rPr>
              <a:t>A circular economy</a:t>
            </a:r>
            <a:r>
              <a:rPr lang="en-US" sz="3200" i="1">
                <a:latin typeface="Book Antiqua" panose="02000000000000000000" pitchFamily="2" charset="0"/>
                <a:ea typeface="Garamond" panose="02000000000000000000" pitchFamily="2" charset="0"/>
                <a:cs typeface="Times New Roman" panose="02020603050405020304" pitchFamily="18" charset="0"/>
              </a:rPr>
              <a:t> </a:t>
            </a:r>
            <a:r>
              <a:rPr lang="en-US" sz="3200">
                <a:latin typeface="Book Antiqua" panose="02000000000000000000" pitchFamily="2" charset="0"/>
                <a:ea typeface="Garamond" panose="02000000000000000000" pitchFamily="2" charset="0"/>
                <a:cs typeface="Times New Roman" panose="02020603050405020304" pitchFamily="18" charset="0"/>
              </a:rPr>
              <a:t>is an economic system that tackles global challenges like climate change, biodiversity loss, waste, and pollution by reusing, sharing, repairing, refurbishing, remanufacturing and recycling to create a closed-loop system, minimizing the use of resource inputs and the creation of waste, pollution and carbon emissions. The circular economy aims to keep products, materials, equipment and infrastructure in use for longer, thus improving the productivity of these resources.</a:t>
            </a:r>
            <a:endParaRPr lang="ro-RO" sz="3200">
              <a:latin typeface="Garamond" panose="02000000000000000000" pitchFamily="2" charset="0"/>
              <a:ea typeface="Garamond" panose="02000000000000000000" pitchFamily="2" charset="0"/>
              <a:cs typeface="Times New Roman" panose="02020603050405020304" pitchFamily="18" charset="0"/>
            </a:endParaRPr>
          </a:p>
        </p:txBody>
      </p:sp>
      <p:sp>
        <p:nvSpPr>
          <p:cNvPr id="7" name="Titlu 6">
            <a:extLst>
              <a:ext uri="{FF2B5EF4-FFF2-40B4-BE49-F238E27FC236}">
                <a16:creationId xmlns:a16="http://schemas.microsoft.com/office/drawing/2014/main" xmlns="" id="{5C3186CF-9925-5B43-984D-6200E78C8B9C}"/>
              </a:ext>
            </a:extLst>
          </p:cNvPr>
          <p:cNvSpPr>
            <a:spLocks noGrp="1"/>
          </p:cNvSpPr>
          <p:nvPr>
            <p:ph type="title"/>
          </p:nvPr>
        </p:nvSpPr>
        <p:spPr/>
        <p:txBody>
          <a:bodyPr/>
          <a:lstStyle/>
          <a:p>
            <a:r>
              <a:rPr lang="ro-RO">
                <a:latin typeface="Arial Black" panose="020B0604020202020204" pitchFamily="34" charset="0"/>
                <a:cs typeface="Arial Black" panose="020B0604020202020204" pitchFamily="34" charset="0"/>
              </a:rPr>
              <a:t>Introduction to Circular Economy </a:t>
            </a:r>
          </a:p>
        </p:txBody>
      </p:sp>
    </p:spTree>
    <p:extLst>
      <p:ext uri="{BB962C8B-B14F-4D97-AF65-F5344CB8AC3E}">
        <p14:creationId xmlns:p14="http://schemas.microsoft.com/office/powerpoint/2010/main" xmlns="" val="980489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laid">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50A050D9-E1E8-2645-8CDC-C0C5294716CC}"/>
              </a:ext>
            </a:extLst>
          </p:cNvPr>
          <p:cNvSpPr>
            <a:spLocks noGrp="1"/>
          </p:cNvSpPr>
          <p:nvPr>
            <p:ph idx="1"/>
          </p:nvPr>
        </p:nvSpPr>
        <p:spPr>
          <a:xfrm>
            <a:off x="1021630" y="975768"/>
            <a:ext cx="9984422" cy="5175650"/>
          </a:xfrm>
        </p:spPr>
        <p:txBody>
          <a:bodyPr>
            <a:noAutofit/>
          </a:bodyPr>
          <a:lstStyle/>
          <a:p>
            <a:pPr marL="0" indent="0">
              <a:buNone/>
            </a:pPr>
            <a:r>
              <a:rPr lang="ro-RO" sz="3200" dirty="0">
                <a:latin typeface="Book Antiqua" panose="02040602050305030304" pitchFamily="18" charset="0"/>
              </a:rPr>
              <a:t>   In 2015, </a:t>
            </a:r>
            <a:r>
              <a:rPr lang="ro-RO" sz="3200" dirty="0" err="1">
                <a:latin typeface="Book Antiqua" panose="02040602050305030304" pitchFamily="18" charset="0"/>
              </a:rPr>
              <a:t>the</a:t>
            </a:r>
            <a:r>
              <a:rPr lang="ro-RO" sz="3200" dirty="0">
                <a:latin typeface="Book Antiqua" panose="02040602050305030304" pitchFamily="18" charset="0"/>
              </a:rPr>
              <a:t> European </a:t>
            </a:r>
            <a:r>
              <a:rPr lang="ro-RO" sz="3200" dirty="0" err="1">
                <a:latin typeface="Book Antiqua" panose="02040602050305030304" pitchFamily="18" charset="0"/>
              </a:rPr>
              <a:t>Commission</a:t>
            </a:r>
            <a:r>
              <a:rPr lang="ro-RO" sz="3200" dirty="0">
                <a:latin typeface="Book Antiqua" panose="02040602050305030304" pitchFamily="18" charset="0"/>
              </a:rPr>
              <a:t> </a:t>
            </a:r>
            <a:r>
              <a:rPr lang="ro-RO" sz="3200" dirty="0" err="1">
                <a:latin typeface="Book Antiqua" panose="02040602050305030304" pitchFamily="18" charset="0"/>
              </a:rPr>
              <a:t>adopted</a:t>
            </a:r>
            <a:r>
              <a:rPr lang="ro-RO" sz="3200" dirty="0">
                <a:latin typeface="Book Antiqua" panose="02040602050305030304" pitchFamily="18" charset="0"/>
              </a:rPr>
              <a:t> </a:t>
            </a:r>
            <a:r>
              <a:rPr lang="ro-RO" sz="3200" dirty="0" err="1">
                <a:latin typeface="Book Antiqua" panose="02040602050305030304" pitchFamily="18" charset="0"/>
              </a:rPr>
              <a:t>its</a:t>
            </a:r>
            <a:r>
              <a:rPr lang="ro-RO" sz="3200" dirty="0">
                <a:latin typeface="Book Antiqua" panose="02040602050305030304" pitchFamily="18" charset="0"/>
              </a:rPr>
              <a:t> </a:t>
            </a:r>
            <a:r>
              <a:rPr lang="ro-RO" sz="3200" dirty="0" err="1">
                <a:latin typeface="Book Antiqua" panose="02040602050305030304" pitchFamily="18" charset="0"/>
              </a:rPr>
              <a:t>first</a:t>
            </a:r>
            <a:r>
              <a:rPr lang="ro-RO" sz="3200" dirty="0">
                <a:latin typeface="Book Antiqua" panose="02040602050305030304" pitchFamily="18" charset="0"/>
              </a:rPr>
              <a:t> circular </a:t>
            </a:r>
            <a:r>
              <a:rPr lang="ro-RO" sz="3200" dirty="0" err="1">
                <a:latin typeface="Book Antiqua" panose="02040602050305030304" pitchFamily="18" charset="0"/>
              </a:rPr>
              <a:t>economy</a:t>
            </a:r>
            <a:r>
              <a:rPr lang="ro-RO" sz="3200" dirty="0">
                <a:latin typeface="Book Antiqua" panose="02040602050305030304" pitchFamily="18" charset="0"/>
              </a:rPr>
              <a:t> </a:t>
            </a:r>
            <a:r>
              <a:rPr lang="ro-RO" sz="3200" dirty="0" err="1">
                <a:latin typeface="Book Antiqua" panose="02040602050305030304" pitchFamily="18" charset="0"/>
              </a:rPr>
              <a:t>action</a:t>
            </a:r>
            <a:r>
              <a:rPr lang="ro-RO" sz="3200" dirty="0">
                <a:latin typeface="Book Antiqua" panose="02040602050305030304" pitchFamily="18" charset="0"/>
              </a:rPr>
              <a:t> plan. It </a:t>
            </a:r>
            <a:r>
              <a:rPr lang="ro-RO" sz="3200" dirty="0" err="1">
                <a:latin typeface="Book Antiqua" panose="02040602050305030304" pitchFamily="18" charset="0"/>
              </a:rPr>
              <a:t>included</a:t>
            </a:r>
            <a:r>
              <a:rPr lang="ro-RO" sz="3200" dirty="0">
                <a:latin typeface="Book Antiqua" panose="02040602050305030304" pitchFamily="18" charset="0"/>
              </a:rPr>
              <a:t> </a:t>
            </a:r>
            <a:r>
              <a:rPr lang="ro-RO" sz="3200" dirty="0" err="1">
                <a:latin typeface="Book Antiqua" panose="02040602050305030304" pitchFamily="18" charset="0"/>
              </a:rPr>
              <a:t>measures</a:t>
            </a:r>
            <a:r>
              <a:rPr lang="ro-RO" sz="3200" dirty="0">
                <a:latin typeface="Book Antiqua" panose="02040602050305030304" pitchFamily="18" charset="0"/>
              </a:rPr>
              <a:t> </a:t>
            </a:r>
            <a:r>
              <a:rPr lang="ro-RO" sz="3200" dirty="0" err="1">
                <a:latin typeface="Book Antiqua" panose="02040602050305030304" pitchFamily="18" charset="0"/>
              </a:rPr>
              <a:t>to</a:t>
            </a:r>
            <a:r>
              <a:rPr lang="ro-RO" sz="3200" dirty="0">
                <a:latin typeface="Book Antiqua" panose="02040602050305030304" pitchFamily="18" charset="0"/>
              </a:rPr>
              <a:t> </a:t>
            </a:r>
            <a:r>
              <a:rPr lang="ro-RO" sz="3200" dirty="0" err="1">
                <a:latin typeface="Book Antiqua" panose="02040602050305030304" pitchFamily="18" charset="0"/>
              </a:rPr>
              <a:t>help</a:t>
            </a:r>
            <a:r>
              <a:rPr lang="ro-RO" sz="3200" dirty="0">
                <a:latin typeface="Book Antiqua" panose="02040602050305030304" pitchFamily="18" charset="0"/>
              </a:rPr>
              <a:t> stimulate </a:t>
            </a:r>
            <a:r>
              <a:rPr lang="ro-RO" sz="3200" dirty="0" err="1">
                <a:latin typeface="Book Antiqua" panose="02040602050305030304" pitchFamily="18" charset="0"/>
              </a:rPr>
              <a:t>Europe's</a:t>
            </a:r>
            <a:r>
              <a:rPr lang="ro-RO" sz="3200" dirty="0">
                <a:latin typeface="Book Antiqua" panose="02040602050305030304" pitchFamily="18" charset="0"/>
              </a:rPr>
              <a:t> </a:t>
            </a:r>
            <a:r>
              <a:rPr lang="ro-RO" sz="3200" dirty="0" err="1">
                <a:latin typeface="Book Antiqua" panose="02040602050305030304" pitchFamily="18" charset="0"/>
              </a:rPr>
              <a:t>transition</a:t>
            </a:r>
            <a:r>
              <a:rPr lang="ro-RO" sz="3200" dirty="0">
                <a:latin typeface="Book Antiqua" panose="02040602050305030304" pitchFamily="18" charset="0"/>
              </a:rPr>
              <a:t> </a:t>
            </a:r>
            <a:r>
              <a:rPr lang="ro-RO" sz="3200" dirty="0" err="1">
                <a:latin typeface="Book Antiqua" panose="02040602050305030304" pitchFamily="18" charset="0"/>
              </a:rPr>
              <a:t>towards</a:t>
            </a:r>
            <a:r>
              <a:rPr lang="ro-RO" sz="3200" dirty="0">
                <a:latin typeface="Book Antiqua" panose="02040602050305030304" pitchFamily="18" charset="0"/>
              </a:rPr>
              <a:t> a circular </a:t>
            </a:r>
            <a:r>
              <a:rPr lang="ro-RO" sz="3200" dirty="0" err="1">
                <a:latin typeface="Book Antiqua" panose="02040602050305030304" pitchFamily="18" charset="0"/>
              </a:rPr>
              <a:t>economy</a:t>
            </a:r>
            <a:r>
              <a:rPr lang="ro-RO" sz="3200" dirty="0">
                <a:latin typeface="Book Antiqua" panose="02040602050305030304" pitchFamily="18" charset="0"/>
              </a:rPr>
              <a:t>, </a:t>
            </a:r>
            <a:r>
              <a:rPr lang="ro-RO" sz="3200" dirty="0" err="1">
                <a:latin typeface="Book Antiqua" panose="02040602050305030304" pitchFamily="18" charset="0"/>
              </a:rPr>
              <a:t>boost</a:t>
            </a:r>
            <a:r>
              <a:rPr lang="ro-RO" sz="3200" dirty="0">
                <a:latin typeface="Book Antiqua" panose="02040602050305030304" pitchFamily="18" charset="0"/>
              </a:rPr>
              <a:t> global </a:t>
            </a:r>
            <a:r>
              <a:rPr lang="ro-RO" sz="3200" dirty="0" err="1">
                <a:latin typeface="Book Antiqua" panose="02040602050305030304" pitchFamily="18" charset="0"/>
              </a:rPr>
              <a:t>competitiveness</a:t>
            </a:r>
            <a:r>
              <a:rPr lang="ro-RO" sz="3200" dirty="0">
                <a:latin typeface="Book Antiqua" panose="02040602050305030304" pitchFamily="18" charset="0"/>
              </a:rPr>
              <a:t>, </a:t>
            </a:r>
            <a:r>
              <a:rPr lang="ro-RO" sz="3200" dirty="0" err="1">
                <a:latin typeface="Book Antiqua" panose="02040602050305030304" pitchFamily="18" charset="0"/>
              </a:rPr>
              <a:t>foster</a:t>
            </a:r>
            <a:r>
              <a:rPr lang="ro-RO" sz="3200" dirty="0">
                <a:latin typeface="Book Antiqua" panose="02040602050305030304" pitchFamily="18" charset="0"/>
              </a:rPr>
              <a:t> </a:t>
            </a:r>
            <a:r>
              <a:rPr lang="ro-RO" sz="3200" dirty="0" err="1">
                <a:latin typeface="Book Antiqua" panose="02040602050305030304" pitchFamily="18" charset="0"/>
              </a:rPr>
              <a:t>sustainable</a:t>
            </a:r>
            <a:r>
              <a:rPr lang="ro-RO" sz="3200" dirty="0">
                <a:latin typeface="Book Antiqua" panose="02040602050305030304" pitchFamily="18" charset="0"/>
              </a:rPr>
              <a:t> economic </a:t>
            </a:r>
            <a:r>
              <a:rPr lang="ro-RO" sz="3200" dirty="0" err="1">
                <a:latin typeface="Book Antiqua" panose="02040602050305030304" pitchFamily="18" charset="0"/>
              </a:rPr>
              <a:t>growth</a:t>
            </a:r>
            <a:r>
              <a:rPr lang="ro-RO" sz="3200" dirty="0">
                <a:latin typeface="Book Antiqua" panose="02040602050305030304" pitchFamily="18" charset="0"/>
              </a:rPr>
              <a:t> </a:t>
            </a:r>
            <a:r>
              <a:rPr lang="ro-RO" sz="3200" dirty="0" err="1">
                <a:latin typeface="Book Antiqua" panose="02040602050305030304" pitchFamily="18" charset="0"/>
              </a:rPr>
              <a:t>and</a:t>
            </a:r>
            <a:r>
              <a:rPr lang="ro-RO" sz="3200" dirty="0">
                <a:latin typeface="Book Antiqua" panose="02040602050305030304" pitchFamily="18" charset="0"/>
              </a:rPr>
              <a:t> generate </a:t>
            </a:r>
            <a:r>
              <a:rPr lang="ro-RO" sz="3200" dirty="0" err="1">
                <a:latin typeface="Book Antiqua" panose="02040602050305030304" pitchFamily="18" charset="0"/>
              </a:rPr>
              <a:t>new</a:t>
            </a:r>
            <a:r>
              <a:rPr lang="ro-RO" sz="3200" dirty="0">
                <a:latin typeface="Book Antiqua" panose="02040602050305030304" pitchFamily="18" charset="0"/>
              </a:rPr>
              <a:t> </a:t>
            </a:r>
            <a:r>
              <a:rPr lang="ro-RO" sz="3200" dirty="0" err="1">
                <a:latin typeface="Book Antiqua" panose="02040602050305030304" pitchFamily="18" charset="0"/>
              </a:rPr>
              <a:t>jobs</a:t>
            </a:r>
            <a:r>
              <a:rPr lang="ro-RO" sz="3200" dirty="0">
                <a:latin typeface="Book Antiqua" panose="02040602050305030304" pitchFamily="18" charset="0"/>
              </a:rPr>
              <a:t>.</a:t>
            </a:r>
          </a:p>
          <a:p>
            <a:pPr marL="0" indent="0">
              <a:buNone/>
            </a:pPr>
            <a:r>
              <a:rPr lang="ro-RO" sz="3200" dirty="0">
                <a:latin typeface="Book Antiqua" panose="02040602050305030304" pitchFamily="18" charset="0"/>
              </a:rPr>
              <a:t>  The </a:t>
            </a:r>
            <a:r>
              <a:rPr lang="ro-RO" sz="3200" dirty="0" err="1">
                <a:latin typeface="Book Antiqua" panose="02040602050305030304" pitchFamily="18" charset="0"/>
              </a:rPr>
              <a:t>action</a:t>
            </a:r>
            <a:r>
              <a:rPr lang="ro-RO" sz="3200" dirty="0">
                <a:latin typeface="Book Antiqua" panose="02040602050305030304" pitchFamily="18" charset="0"/>
              </a:rPr>
              <a:t> plan </a:t>
            </a:r>
            <a:r>
              <a:rPr lang="ro-RO" sz="3200" dirty="0" err="1">
                <a:latin typeface="Book Antiqua" panose="02040602050305030304" pitchFamily="18" charset="0"/>
              </a:rPr>
              <a:t>established</a:t>
            </a:r>
            <a:r>
              <a:rPr lang="ro-RO" sz="3200" dirty="0">
                <a:latin typeface="Book Antiqua" panose="02040602050305030304" pitchFamily="18" charset="0"/>
              </a:rPr>
              <a:t> concrete </a:t>
            </a:r>
            <a:r>
              <a:rPr lang="ro-RO" sz="3200" dirty="0" err="1">
                <a:latin typeface="Book Antiqua" panose="02040602050305030304" pitchFamily="18" charset="0"/>
              </a:rPr>
              <a:t>and</a:t>
            </a:r>
            <a:r>
              <a:rPr lang="ro-RO" sz="3200" dirty="0">
                <a:latin typeface="Book Antiqua" panose="02040602050305030304" pitchFamily="18" charset="0"/>
              </a:rPr>
              <a:t> </a:t>
            </a:r>
            <a:r>
              <a:rPr lang="ro-RO" sz="3200" dirty="0" err="1">
                <a:latin typeface="Book Antiqua" panose="02040602050305030304" pitchFamily="18" charset="0"/>
              </a:rPr>
              <a:t>ambitious</a:t>
            </a:r>
            <a:r>
              <a:rPr lang="ro-RO" sz="3200" dirty="0">
                <a:latin typeface="Book Antiqua" panose="02040602050305030304" pitchFamily="18" charset="0"/>
              </a:rPr>
              <a:t> </a:t>
            </a:r>
            <a:r>
              <a:rPr lang="ro-RO" sz="3200" dirty="0" err="1">
                <a:latin typeface="Book Antiqua" panose="02040602050305030304" pitchFamily="18" charset="0"/>
              </a:rPr>
              <a:t>actions</a:t>
            </a:r>
            <a:r>
              <a:rPr lang="ro-RO" sz="3200" dirty="0">
                <a:latin typeface="Book Antiqua" panose="02040602050305030304" pitchFamily="18" charset="0"/>
              </a:rPr>
              <a:t>, </a:t>
            </a:r>
            <a:r>
              <a:rPr lang="ro-RO" sz="3200" dirty="0" err="1">
                <a:latin typeface="Book Antiqua" panose="02040602050305030304" pitchFamily="18" charset="0"/>
              </a:rPr>
              <a:t>with</a:t>
            </a:r>
            <a:r>
              <a:rPr lang="ro-RO" sz="3200" dirty="0">
                <a:latin typeface="Book Antiqua" panose="02040602050305030304" pitchFamily="18" charset="0"/>
              </a:rPr>
              <a:t> </a:t>
            </a:r>
            <a:r>
              <a:rPr lang="ro-RO" sz="3200" dirty="0" err="1">
                <a:latin typeface="Book Antiqua" panose="02040602050305030304" pitchFamily="18" charset="0"/>
              </a:rPr>
              <a:t>measures</a:t>
            </a:r>
            <a:r>
              <a:rPr lang="ro-RO" sz="3200" dirty="0">
                <a:latin typeface="Book Antiqua" panose="02040602050305030304" pitchFamily="18" charset="0"/>
              </a:rPr>
              <a:t> </a:t>
            </a:r>
            <a:r>
              <a:rPr lang="ro-RO" sz="3200" dirty="0" err="1">
                <a:latin typeface="Book Antiqua" panose="02040602050305030304" pitchFamily="18" charset="0"/>
              </a:rPr>
              <a:t>covering</a:t>
            </a:r>
            <a:r>
              <a:rPr lang="ro-RO" sz="3200" dirty="0">
                <a:latin typeface="Book Antiqua" panose="02040602050305030304" pitchFamily="18" charset="0"/>
              </a:rPr>
              <a:t> </a:t>
            </a:r>
            <a:r>
              <a:rPr lang="ro-RO" sz="3200" dirty="0" err="1">
                <a:latin typeface="Book Antiqua" panose="02040602050305030304" pitchFamily="18" charset="0"/>
              </a:rPr>
              <a:t>the</a:t>
            </a:r>
            <a:r>
              <a:rPr lang="ro-RO" sz="3200" dirty="0">
                <a:latin typeface="Book Antiqua" panose="02040602050305030304" pitchFamily="18" charset="0"/>
              </a:rPr>
              <a:t> </a:t>
            </a:r>
            <a:r>
              <a:rPr lang="ro-RO" sz="3200" dirty="0" err="1">
                <a:latin typeface="Book Antiqua" panose="02040602050305030304" pitchFamily="18" charset="0"/>
              </a:rPr>
              <a:t>whole</a:t>
            </a:r>
            <a:r>
              <a:rPr lang="ro-RO" sz="3200" dirty="0">
                <a:latin typeface="Book Antiqua" panose="02040602050305030304" pitchFamily="18" charset="0"/>
              </a:rPr>
              <a:t> </a:t>
            </a:r>
            <a:r>
              <a:rPr lang="ro-RO" sz="3200" dirty="0" err="1">
                <a:latin typeface="Book Antiqua" panose="02040602050305030304" pitchFamily="18" charset="0"/>
              </a:rPr>
              <a:t>life</a:t>
            </a:r>
            <a:r>
              <a:rPr lang="ro-RO" sz="3200" dirty="0">
                <a:latin typeface="Book Antiqua" panose="02040602050305030304" pitchFamily="18" charset="0"/>
              </a:rPr>
              <a:t> </a:t>
            </a:r>
            <a:r>
              <a:rPr lang="ro-RO" sz="3200" dirty="0" err="1">
                <a:latin typeface="Book Antiqua" panose="02040602050305030304" pitchFamily="18" charset="0"/>
              </a:rPr>
              <a:t>cycle</a:t>
            </a:r>
            <a:r>
              <a:rPr lang="ro-RO" sz="3200" dirty="0">
                <a:latin typeface="Book Antiqua" panose="02040602050305030304" pitchFamily="18" charset="0"/>
              </a:rPr>
              <a:t>: </a:t>
            </a:r>
            <a:r>
              <a:rPr lang="ro-RO" sz="3200" dirty="0" err="1">
                <a:latin typeface="Book Antiqua" panose="02040602050305030304" pitchFamily="18" charset="0"/>
              </a:rPr>
              <a:t>from</a:t>
            </a:r>
            <a:r>
              <a:rPr lang="ro-RO" sz="3200" dirty="0">
                <a:latin typeface="Book Antiqua" panose="02040602050305030304" pitchFamily="18" charset="0"/>
              </a:rPr>
              <a:t> </a:t>
            </a:r>
            <a:r>
              <a:rPr lang="ro-RO" sz="3200" dirty="0" err="1">
                <a:latin typeface="Book Antiqua" panose="02040602050305030304" pitchFamily="18" charset="0"/>
              </a:rPr>
              <a:t>production</a:t>
            </a:r>
            <a:r>
              <a:rPr lang="ro-RO" sz="3200" dirty="0">
                <a:latin typeface="Book Antiqua" panose="02040602050305030304" pitchFamily="18" charset="0"/>
              </a:rPr>
              <a:t> </a:t>
            </a:r>
            <a:r>
              <a:rPr lang="ro-RO" sz="3200" dirty="0" err="1">
                <a:latin typeface="Book Antiqua" panose="02040602050305030304" pitchFamily="18" charset="0"/>
              </a:rPr>
              <a:t>and</a:t>
            </a:r>
            <a:r>
              <a:rPr lang="ro-RO" sz="3200" dirty="0">
                <a:latin typeface="Book Antiqua" panose="02040602050305030304" pitchFamily="18" charset="0"/>
              </a:rPr>
              <a:t> </a:t>
            </a:r>
            <a:r>
              <a:rPr lang="ro-RO" sz="3200" dirty="0" err="1">
                <a:latin typeface="Book Antiqua" panose="02040602050305030304" pitchFamily="18" charset="0"/>
              </a:rPr>
              <a:t>consumption</a:t>
            </a:r>
            <a:r>
              <a:rPr lang="ro-RO" sz="3200" dirty="0">
                <a:latin typeface="Book Antiqua" panose="02040602050305030304" pitchFamily="18" charset="0"/>
              </a:rPr>
              <a:t> </a:t>
            </a:r>
            <a:r>
              <a:rPr lang="ro-RO" sz="3200" dirty="0" err="1">
                <a:latin typeface="Book Antiqua" panose="02040602050305030304" pitchFamily="18" charset="0"/>
              </a:rPr>
              <a:t>to</a:t>
            </a:r>
            <a:r>
              <a:rPr lang="ro-RO" sz="3200" dirty="0">
                <a:latin typeface="Book Antiqua" panose="02040602050305030304" pitchFamily="18" charset="0"/>
              </a:rPr>
              <a:t> </a:t>
            </a:r>
            <a:r>
              <a:rPr lang="ro-RO" sz="3200" dirty="0" err="1">
                <a:latin typeface="Book Antiqua" panose="02040602050305030304" pitchFamily="18" charset="0"/>
              </a:rPr>
              <a:t>waste</a:t>
            </a:r>
            <a:r>
              <a:rPr lang="ro-RO" sz="3200" dirty="0">
                <a:latin typeface="Book Antiqua" panose="02040602050305030304" pitchFamily="18" charset="0"/>
              </a:rPr>
              <a:t> management </a:t>
            </a:r>
            <a:r>
              <a:rPr lang="ro-RO" sz="3200" dirty="0" err="1">
                <a:latin typeface="Book Antiqua" panose="02040602050305030304" pitchFamily="18" charset="0"/>
              </a:rPr>
              <a:t>and</a:t>
            </a:r>
            <a:r>
              <a:rPr lang="ro-RO" sz="3200" dirty="0">
                <a:latin typeface="Book Antiqua" panose="02040602050305030304" pitchFamily="18" charset="0"/>
              </a:rPr>
              <a:t> </a:t>
            </a:r>
            <a:r>
              <a:rPr lang="ro-RO" sz="3200" dirty="0" err="1">
                <a:latin typeface="Book Antiqua" panose="02040602050305030304" pitchFamily="18" charset="0"/>
              </a:rPr>
              <a:t>the</a:t>
            </a:r>
            <a:r>
              <a:rPr lang="ro-RO" sz="3200" dirty="0">
                <a:latin typeface="Book Antiqua" panose="02040602050305030304" pitchFamily="18" charset="0"/>
              </a:rPr>
              <a:t> market for </a:t>
            </a:r>
            <a:r>
              <a:rPr lang="ro-RO" sz="3200" dirty="0" err="1">
                <a:latin typeface="Book Antiqua" panose="02040602050305030304" pitchFamily="18" charset="0"/>
              </a:rPr>
              <a:t>secondary</a:t>
            </a:r>
            <a:r>
              <a:rPr lang="ro-RO" sz="3200" dirty="0">
                <a:latin typeface="Book Antiqua" panose="02040602050305030304" pitchFamily="18" charset="0"/>
              </a:rPr>
              <a:t> </a:t>
            </a:r>
            <a:r>
              <a:rPr lang="ro-RO" sz="3200" dirty="0" err="1">
                <a:latin typeface="Book Antiqua" panose="02040602050305030304" pitchFamily="18" charset="0"/>
              </a:rPr>
              <a:t>raw</a:t>
            </a:r>
            <a:r>
              <a:rPr lang="ro-RO" sz="3200" dirty="0">
                <a:latin typeface="Book Antiqua" panose="02040602050305030304" pitchFamily="18" charset="0"/>
              </a:rPr>
              <a:t> </a:t>
            </a:r>
            <a:r>
              <a:rPr lang="ro-RO" sz="3200" dirty="0" err="1">
                <a:latin typeface="Book Antiqua" panose="02040602050305030304" pitchFamily="18" charset="0"/>
              </a:rPr>
              <a:t>materials</a:t>
            </a:r>
            <a:r>
              <a:rPr lang="ro-RO" sz="3200" dirty="0">
                <a:latin typeface="Book Antiqua" panose="02040602050305030304" pitchFamily="18" charset="0"/>
              </a:rPr>
              <a:t> </a:t>
            </a:r>
            <a:r>
              <a:rPr lang="ro-RO" sz="3200" dirty="0" err="1">
                <a:latin typeface="Book Antiqua" panose="02040602050305030304" pitchFamily="18" charset="0"/>
              </a:rPr>
              <a:t>and</a:t>
            </a:r>
            <a:r>
              <a:rPr lang="ro-RO" sz="3200" dirty="0">
                <a:latin typeface="Book Antiqua" panose="02040602050305030304" pitchFamily="18" charset="0"/>
              </a:rPr>
              <a:t> a </a:t>
            </a:r>
            <a:r>
              <a:rPr lang="ro-RO" sz="3200" dirty="0" err="1">
                <a:latin typeface="Book Antiqua" panose="02040602050305030304" pitchFamily="18" charset="0"/>
              </a:rPr>
              <a:t>revised</a:t>
            </a:r>
            <a:r>
              <a:rPr lang="ro-RO" sz="3200" dirty="0">
                <a:latin typeface="Book Antiqua" panose="02040602050305030304" pitchFamily="18" charset="0"/>
              </a:rPr>
              <a:t> legislative </a:t>
            </a:r>
            <a:r>
              <a:rPr lang="ro-RO" sz="3200" dirty="0" err="1">
                <a:latin typeface="Book Antiqua" panose="02040602050305030304" pitchFamily="18" charset="0"/>
              </a:rPr>
              <a:t>proposal</a:t>
            </a:r>
            <a:r>
              <a:rPr lang="ro-RO" sz="3200" dirty="0">
                <a:latin typeface="Book Antiqua" panose="02040602050305030304" pitchFamily="18" charset="0"/>
              </a:rPr>
              <a:t> on </a:t>
            </a:r>
            <a:r>
              <a:rPr lang="ro-RO" sz="3200" dirty="0" err="1">
                <a:latin typeface="Book Antiqua" panose="02040602050305030304" pitchFamily="18" charset="0"/>
              </a:rPr>
              <a:t>waste</a:t>
            </a:r>
            <a:r>
              <a:rPr lang="ro-RO" sz="3200" dirty="0">
                <a:latin typeface="Book Antiqua" panose="02040602050305030304" pitchFamily="18" charset="0"/>
              </a:rPr>
              <a:t>.</a:t>
            </a:r>
          </a:p>
        </p:txBody>
      </p:sp>
    </p:spTree>
    <p:extLst>
      <p:ext uri="{BB962C8B-B14F-4D97-AF65-F5344CB8AC3E}">
        <p14:creationId xmlns:p14="http://schemas.microsoft.com/office/powerpoint/2010/main" xmlns="" val="3003068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lgGrid">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061F9887-542E-4F49-AF05-16CED2B7A337}"/>
              </a:ext>
            </a:extLst>
          </p:cNvPr>
          <p:cNvSpPr>
            <a:spLocks noGrp="1"/>
          </p:cNvSpPr>
          <p:nvPr>
            <p:ph type="title"/>
          </p:nvPr>
        </p:nvSpPr>
        <p:spPr/>
        <p:txBody>
          <a:bodyPr/>
          <a:lstStyle/>
          <a:p>
            <a:r>
              <a:rPr lang="ro-RO" b="1" i="0">
                <a:effectLst/>
                <a:latin typeface="Arial Black" panose="020B0604020202020204" pitchFamily="34" charset="0"/>
                <a:cs typeface="Arial Black" panose="020B0604020202020204" pitchFamily="34" charset="0"/>
              </a:rPr>
              <a:t>Circular Economy in Cities</a:t>
            </a:r>
          </a:p>
        </p:txBody>
      </p:sp>
      <p:sp>
        <p:nvSpPr>
          <p:cNvPr id="5" name="Substituent conținut 4">
            <a:extLst>
              <a:ext uri="{FF2B5EF4-FFF2-40B4-BE49-F238E27FC236}">
                <a16:creationId xmlns:a16="http://schemas.microsoft.com/office/drawing/2014/main" xmlns="" id="{E33F7AC7-B014-3F44-9D8F-E644205B6ABB}"/>
              </a:ext>
            </a:extLst>
          </p:cNvPr>
          <p:cNvSpPr>
            <a:spLocks noGrp="1"/>
          </p:cNvSpPr>
          <p:nvPr>
            <p:ph idx="1"/>
          </p:nvPr>
        </p:nvSpPr>
        <p:spPr/>
        <p:txBody>
          <a:bodyPr>
            <a:normAutofit/>
          </a:bodyPr>
          <a:lstStyle/>
          <a:p>
            <a:pPr marL="0" indent="0">
              <a:buNone/>
            </a:pPr>
            <a:r>
              <a:rPr lang="ro-RO" sz="3200">
                <a:latin typeface="Book Antiqua" panose="02040602050305030304" pitchFamily="18" charset="0"/>
              </a:rPr>
              <a:t>   Building a circular economy in cities can bring tremendous economic, social, and environmental benefits. If we can reduce congestion, eliminate waste, and bring down costs, higher economic productivity and new growth will allow cities to thrive. New business opportunities will support skills development and jobs.</a:t>
            </a:r>
          </a:p>
          <a:p>
            <a:pPr marL="0" indent="0">
              <a:buNone/>
            </a:pPr>
            <a:r>
              <a:rPr lang="ro-RO" sz="3200">
                <a:latin typeface="Book Antiqua" panose="02040602050305030304" pitchFamily="18" charset="0"/>
              </a:rPr>
              <a:t>   Cities are the engine room of the circular economy, where government, business and citizens co-exist at a scale to enable powerful collaboration and partnerships.</a:t>
            </a:r>
          </a:p>
        </p:txBody>
      </p:sp>
    </p:spTree>
    <p:extLst>
      <p:ext uri="{BB962C8B-B14F-4D97-AF65-F5344CB8AC3E}">
        <p14:creationId xmlns:p14="http://schemas.microsoft.com/office/powerpoint/2010/main" xmlns="" val="918280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lgGrid">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1E4E04CA-E48F-BC45-BFCE-D6A865441117}"/>
              </a:ext>
            </a:extLst>
          </p:cNvPr>
          <p:cNvSpPr>
            <a:spLocks noGrp="1"/>
          </p:cNvSpPr>
          <p:nvPr>
            <p:ph idx="1"/>
          </p:nvPr>
        </p:nvSpPr>
        <p:spPr/>
        <p:txBody>
          <a:bodyPr>
            <a:normAutofit/>
          </a:bodyPr>
          <a:lstStyle/>
          <a:p>
            <a:pPr marL="0" indent="0">
              <a:buNone/>
            </a:pPr>
            <a:r>
              <a:rPr lang="ro-RO" sz="3200">
                <a:latin typeface="Book Antiqua" panose="02040602050305030304" pitchFamily="18" charset="0"/>
              </a:rPr>
              <a:t>    By 2050, cities will be home to two thirds of the population, consume 75% of the world’s natural resources, produce 50% of global waste and over 60% of greenhouse gas emissions. As this collection of cases shows, cities all around the world are in a prime position to help scale-up the circular economy transition in a wide variety of ways.</a:t>
            </a:r>
          </a:p>
          <a:p>
            <a:endParaRPr lang="ro-RO" sz="3200" b="1">
              <a:latin typeface="Book Antiqua" panose="02040602050305030304" pitchFamily="18" charset="0"/>
              <a:hlinkClick r:id="rId2">
                <a:extLst>
                  <a:ext uri="{A12FA001-AC4F-418D-AE19-62706E023703}">
                    <ahyp:hlinkClr xmlns:ahyp="http://schemas.microsoft.com/office/drawing/2018/hyperlinkcolor" xmlns="" val="tx"/>
                  </a:ext>
                </a:extLst>
              </a:hlinkClick>
            </a:endParaRPr>
          </a:p>
        </p:txBody>
      </p:sp>
    </p:spTree>
    <p:extLst>
      <p:ext uri="{BB962C8B-B14F-4D97-AF65-F5344CB8AC3E}">
        <p14:creationId xmlns:p14="http://schemas.microsoft.com/office/powerpoint/2010/main" xmlns="" val="3433629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lgCheck">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552BAABB-BF42-3341-A978-E657A811AF2F}"/>
              </a:ext>
            </a:extLst>
          </p:cNvPr>
          <p:cNvSpPr>
            <a:spLocks noGrp="1"/>
          </p:cNvSpPr>
          <p:nvPr>
            <p:ph idx="1"/>
          </p:nvPr>
        </p:nvSpPr>
        <p:spPr>
          <a:xfrm>
            <a:off x="1009344" y="2506662"/>
            <a:ext cx="10515600" cy="4351338"/>
          </a:xfrm>
        </p:spPr>
        <p:txBody>
          <a:bodyPr>
            <a:normAutofit/>
          </a:bodyPr>
          <a:lstStyle/>
          <a:p>
            <a:pPr marL="0" indent="0">
              <a:buNone/>
            </a:pPr>
            <a:r>
              <a:rPr lang="ro-RO" sz="3200">
                <a:latin typeface="Book Antiqua" panose="02040602050305030304" pitchFamily="18" charset="0"/>
              </a:rPr>
              <a:t>    The need for change is increasingly evident, with cities feeling the effects.The circular economy offers an opportunity to respond to these challenges byrethinking how we use materials, leading to wholly new ways of creating value.</a:t>
            </a:r>
          </a:p>
        </p:txBody>
      </p:sp>
      <p:sp>
        <p:nvSpPr>
          <p:cNvPr id="9" name="Titlu 8">
            <a:extLst>
              <a:ext uri="{FF2B5EF4-FFF2-40B4-BE49-F238E27FC236}">
                <a16:creationId xmlns:a16="http://schemas.microsoft.com/office/drawing/2014/main" xmlns="" id="{841D5850-2D14-CA4A-B9D6-AB3ABF5EB9B6}"/>
              </a:ext>
            </a:extLst>
          </p:cNvPr>
          <p:cNvSpPr>
            <a:spLocks noGrp="1"/>
          </p:cNvSpPr>
          <p:nvPr>
            <p:ph type="title"/>
          </p:nvPr>
        </p:nvSpPr>
        <p:spPr>
          <a:xfrm>
            <a:off x="1009344" y="797387"/>
            <a:ext cx="10515600" cy="1325563"/>
          </a:xfrm>
        </p:spPr>
        <p:txBody>
          <a:bodyPr/>
          <a:lstStyle/>
          <a:p>
            <a:pPr algn="ctr"/>
            <a:r>
              <a:rPr lang="ro-RO" dirty="0">
                <a:latin typeface="Arial Black" panose="020B0604020202020204" pitchFamily="34" charset="0"/>
                <a:cs typeface="Arial Black" panose="020B0604020202020204" pitchFamily="34" charset="0"/>
              </a:rPr>
              <a:t>WHAT DOES A CIRCULAR ECONOMY BRING TO CITIES?</a:t>
            </a:r>
          </a:p>
        </p:txBody>
      </p:sp>
    </p:spTree>
    <p:extLst>
      <p:ext uri="{BB962C8B-B14F-4D97-AF65-F5344CB8AC3E}">
        <p14:creationId xmlns:p14="http://schemas.microsoft.com/office/powerpoint/2010/main" xmlns="" val="1638605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6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F147C111-FBA4-3448-900B-1C7B9228D48A}"/>
              </a:ext>
            </a:extLst>
          </p:cNvPr>
          <p:cNvSpPr>
            <a:spLocks noGrp="1"/>
          </p:cNvSpPr>
          <p:nvPr>
            <p:ph idx="1"/>
          </p:nvPr>
        </p:nvSpPr>
        <p:spPr>
          <a:xfrm>
            <a:off x="752627" y="688736"/>
            <a:ext cx="10515600" cy="5888098"/>
          </a:xfrm>
        </p:spPr>
        <p:txBody>
          <a:bodyPr>
            <a:noAutofit/>
          </a:bodyPr>
          <a:lstStyle/>
          <a:p>
            <a:pPr marL="0" indent="0">
              <a:buNone/>
            </a:pPr>
            <a:r>
              <a:rPr lang="ro-RO">
                <a:latin typeface="Book Antiqua" panose="02040602050305030304" pitchFamily="18" charset="0"/>
              </a:rPr>
              <a:t>    The implementation of a circular economy vision in cities can bring tremendous economic, social, and environmental benefits. It can foster the emergence of a:</a:t>
            </a:r>
          </a:p>
          <a:p>
            <a:r>
              <a:rPr lang="ro-RO">
                <a:latin typeface="Book Antiqua" panose="02040602050305030304" pitchFamily="18" charset="0"/>
              </a:rPr>
              <a:t>  </a:t>
            </a:r>
            <a:r>
              <a:rPr lang="ro-RO">
                <a:latin typeface="Aharoni" panose="02010803020104030203" pitchFamily="2" charset="-79"/>
                <a:cs typeface="Aharoni" panose="02010803020104030203" pitchFamily="2" charset="-79"/>
              </a:rPr>
              <a:t>Thriving city</a:t>
            </a:r>
            <a:r>
              <a:rPr lang="ro-RO">
                <a:latin typeface="Book Antiqua" panose="02040602050305030304" pitchFamily="18" charset="0"/>
                <a:cs typeface="Aharoni" panose="02010803020104030203" pitchFamily="2" charset="-79"/>
              </a:rPr>
              <a:t> </a:t>
            </a:r>
            <a:r>
              <a:rPr lang="ro-RO">
                <a:latin typeface="Book Antiqua" panose="02040602050305030304" pitchFamily="18" charset="0"/>
              </a:rPr>
              <a:t>in which economic productivity increases through reduced con stion, eliminated waste, and reduced costs, and where newgrowth and business opportunities can support skills development andjobs,</a:t>
            </a:r>
          </a:p>
          <a:p>
            <a:r>
              <a:rPr lang="ro-RO">
                <a:latin typeface="Aharoni" panose="02010803020104030203" pitchFamily="2" charset="-79"/>
                <a:cs typeface="Aharoni" panose="02010803020104030203" pitchFamily="2" charset="-79"/>
              </a:rPr>
              <a:t>Liveable city</a:t>
            </a:r>
            <a:r>
              <a:rPr lang="ro-RO">
                <a:latin typeface="Book Antiqua" panose="02040602050305030304" pitchFamily="18" charset="0"/>
                <a:cs typeface="Aharoni" panose="02010803020104030203" pitchFamily="2" charset="-79"/>
              </a:rPr>
              <a:t> </a:t>
            </a:r>
            <a:r>
              <a:rPr lang="ro-RO">
                <a:latin typeface="Book Antiqua" panose="02040602050305030304" pitchFamily="18" charset="0"/>
              </a:rPr>
              <a:t>with improved air quality and urban health, reduced carbon emissions and pollution, and with enhanced social interactions,</a:t>
            </a:r>
          </a:p>
          <a:p>
            <a:r>
              <a:rPr lang="ro-RO">
                <a:latin typeface="Aharoni" panose="02010803020104030203" pitchFamily="2" charset="-79"/>
                <a:cs typeface="Aharoni" panose="02010803020104030203" pitchFamily="2" charset="-79"/>
              </a:rPr>
              <a:t>Resilient city</a:t>
            </a:r>
            <a:r>
              <a:rPr lang="ro-RO">
                <a:latin typeface="Book Antiqua" panose="02040602050305030304" pitchFamily="18" charset="0"/>
              </a:rPr>
              <a:t>, keeping materials in use and reducing virgin material pressures, working with both local and distributed production capacity, and harnessing digital technology</a:t>
            </a:r>
          </a:p>
        </p:txBody>
      </p:sp>
    </p:spTree>
    <p:extLst>
      <p:ext uri="{BB962C8B-B14F-4D97-AF65-F5344CB8AC3E}">
        <p14:creationId xmlns:p14="http://schemas.microsoft.com/office/powerpoint/2010/main" xmlns="" val="1866489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4" name="Imagine 3"/>
          <p:cNvPicPr>
            <a:picLocks noChangeAspect="1"/>
          </p:cNvPicPr>
          <p:nvPr/>
        </p:nvPicPr>
        <p:blipFill>
          <a:blip r:embed="rId2" cstate="print"/>
          <a:stretch>
            <a:fillRect/>
          </a:stretch>
        </p:blipFill>
        <p:spPr>
          <a:xfrm>
            <a:off x="1" y="5344"/>
            <a:ext cx="12191999" cy="6852656"/>
          </a:xfrm>
          <a:prstGeom prst="rect">
            <a:avLst/>
          </a:prstGeom>
        </p:spPr>
      </p:pic>
      <p:sp>
        <p:nvSpPr>
          <p:cNvPr id="2" name="Titlu 1">
            <a:extLst>
              <a:ext uri="{FF2B5EF4-FFF2-40B4-BE49-F238E27FC236}">
                <a16:creationId xmlns:a16="http://schemas.microsoft.com/office/drawing/2014/main" xmlns="" id="{B48BA503-3CB3-7849-9862-57229E6F8C12}"/>
              </a:ext>
            </a:extLst>
          </p:cNvPr>
          <p:cNvSpPr>
            <a:spLocks noGrp="1"/>
          </p:cNvSpPr>
          <p:nvPr>
            <p:ph type="title"/>
          </p:nvPr>
        </p:nvSpPr>
        <p:spPr/>
        <p:txBody>
          <a:bodyPr/>
          <a:lstStyle/>
          <a:p>
            <a:pPr algn="ctr"/>
            <a:r>
              <a:rPr lang="ro-RO" dirty="0">
                <a:solidFill>
                  <a:schemeClr val="bg1"/>
                </a:solidFill>
                <a:latin typeface="Arial Black" panose="020B0604020202020204" pitchFamily="34" charset="0"/>
                <a:cs typeface="Arial Black" panose="020B0604020202020204" pitchFamily="34" charset="0"/>
              </a:rPr>
              <a:t>Romania.</a:t>
            </a:r>
            <a:r>
              <a:rPr lang="en-US" dirty="0">
                <a:solidFill>
                  <a:schemeClr val="bg1"/>
                </a:solidFill>
                <a:latin typeface="Arial Black" panose="020B0604020202020204" pitchFamily="34" charset="0"/>
                <a:cs typeface="Arial Black" panose="020B0604020202020204" pitchFamily="34" charset="0"/>
              </a:rPr>
              <a:t> </a:t>
            </a:r>
            <a:r>
              <a:rPr lang="ro-RO" dirty="0" err="1">
                <a:solidFill>
                  <a:schemeClr val="bg1"/>
                </a:solidFill>
                <a:latin typeface="Arial Black" panose="020B0604020202020204" pitchFamily="34" charset="0"/>
                <a:cs typeface="Arial Black" panose="020B0604020202020204" pitchFamily="34" charset="0"/>
              </a:rPr>
              <a:t>Iasi</a:t>
            </a:r>
            <a:endParaRPr lang="ro-RO" dirty="0">
              <a:solidFill>
                <a:schemeClr val="bg1"/>
              </a:solidFill>
              <a:latin typeface="Arial Black" panose="020B0604020202020204" pitchFamily="34" charset="0"/>
              <a:cs typeface="Arial Black" panose="020B0604020202020204" pitchFamily="34" charset="0"/>
            </a:endParaRPr>
          </a:p>
        </p:txBody>
      </p:sp>
      <p:sp>
        <p:nvSpPr>
          <p:cNvPr id="3" name="Substituent conținut 2">
            <a:extLst>
              <a:ext uri="{FF2B5EF4-FFF2-40B4-BE49-F238E27FC236}">
                <a16:creationId xmlns:a16="http://schemas.microsoft.com/office/drawing/2014/main" xmlns="" id="{941EFAC2-E58D-DA4E-9F3C-9716C1091F42}"/>
              </a:ext>
            </a:extLst>
          </p:cNvPr>
          <p:cNvSpPr>
            <a:spLocks noGrp="1"/>
          </p:cNvSpPr>
          <p:nvPr>
            <p:ph idx="1"/>
          </p:nvPr>
        </p:nvSpPr>
        <p:spPr/>
        <p:txBody>
          <a:bodyPr>
            <a:normAutofit fontScale="92500" lnSpcReduction="20000"/>
          </a:bodyPr>
          <a:lstStyle/>
          <a:p>
            <a:pPr marL="0" indent="0">
              <a:buNone/>
            </a:pPr>
            <a:r>
              <a:rPr lang="ro-RO" sz="3600" b="1" dirty="0">
                <a:solidFill>
                  <a:schemeClr val="bg1"/>
                </a:solidFill>
                <a:effectLst>
                  <a:innerShdw blurRad="63500" dist="50800" dir="18900000">
                    <a:prstClr val="black">
                      <a:alpha val="50000"/>
                    </a:prstClr>
                  </a:innerShdw>
                </a:effectLst>
              </a:rPr>
              <a:t>   </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In Romania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many</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cities</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took</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initiative</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in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turning</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the</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economy</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circular. In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most</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markets</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biobased</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and</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compostable</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packaging</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is</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 must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and</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recycling</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correctly</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is</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being</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normalized</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day</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by</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day</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en-US" sz="3600" b="1" dirty="0">
                <a:solidFill>
                  <a:schemeClr val="bg1"/>
                </a:solidFill>
                <a:effectLst>
                  <a:innerShdw blurRad="63500" dist="50800" dir="18900000">
                    <a:prstClr val="black">
                      <a:alpha val="50000"/>
                    </a:prstClr>
                  </a:innerShdw>
                </a:effectLst>
                <a:latin typeface="Arial Black" panose="020B0A04020102020204" pitchFamily="34" charset="0"/>
              </a:rPr>
              <a:t>Iasi is the first city in Romania to take initiative and change their economy system. </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In Iași a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project</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that</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is</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evolving</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every</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day</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is</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the</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Solid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Waste</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Management for Circular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Economy</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This</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project</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is</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all</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about</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recycling</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the</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corect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way</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and</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encouraging</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people</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to</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make</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change</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for a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better</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 </a:t>
            </a:r>
            <a:r>
              <a:rPr lang="ro-RO" sz="3600" b="1" dirty="0" err="1">
                <a:solidFill>
                  <a:schemeClr val="bg1"/>
                </a:solidFill>
                <a:effectLst>
                  <a:innerShdw blurRad="63500" dist="50800" dir="18900000">
                    <a:prstClr val="black">
                      <a:alpha val="50000"/>
                    </a:prstClr>
                  </a:innerShdw>
                </a:effectLst>
                <a:latin typeface="Arial Black" panose="020B0A04020102020204" pitchFamily="34" charset="0"/>
              </a:rPr>
              <a:t>outcome</a:t>
            </a:r>
            <a:r>
              <a:rPr lang="ro-RO" sz="3600" b="1" dirty="0">
                <a:solidFill>
                  <a:schemeClr val="bg1"/>
                </a:solidFill>
                <a:effectLst>
                  <a:innerShdw blurRad="63500" dist="50800" dir="18900000">
                    <a:prstClr val="black">
                      <a:alpha val="50000"/>
                    </a:prstClr>
                  </a:innerShdw>
                </a:effectLst>
                <a:latin typeface="Arial Black" panose="020B0A04020102020204" pitchFamily="34" charset="0"/>
              </a:rPr>
              <a:t>.</a:t>
            </a:r>
          </a:p>
        </p:txBody>
      </p:sp>
    </p:spTree>
    <p:extLst>
      <p:ext uri="{BB962C8B-B14F-4D97-AF65-F5344CB8AC3E}">
        <p14:creationId xmlns:p14="http://schemas.microsoft.com/office/powerpoint/2010/main" xmlns="" val="1399321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4" name="Imagine 3"/>
          <p:cNvPicPr>
            <a:picLocks noChangeAspect="1"/>
          </p:cNvPicPr>
          <p:nvPr/>
        </p:nvPicPr>
        <p:blipFill>
          <a:blip r:embed="rId2" cstate="print"/>
          <a:stretch>
            <a:fillRect/>
          </a:stretch>
        </p:blipFill>
        <p:spPr>
          <a:xfrm>
            <a:off x="199571" y="0"/>
            <a:ext cx="11792857" cy="6858000"/>
          </a:xfrm>
          <a:prstGeom prst="rect">
            <a:avLst/>
          </a:prstGeom>
        </p:spPr>
      </p:pic>
      <p:sp>
        <p:nvSpPr>
          <p:cNvPr id="2" name="Titlu 1">
            <a:extLst>
              <a:ext uri="{FF2B5EF4-FFF2-40B4-BE49-F238E27FC236}">
                <a16:creationId xmlns:a16="http://schemas.microsoft.com/office/drawing/2014/main" xmlns="" id="{633E9D94-F0B5-054A-949B-22836A1D4F61}"/>
              </a:ext>
            </a:extLst>
          </p:cNvPr>
          <p:cNvSpPr>
            <a:spLocks noGrp="1"/>
          </p:cNvSpPr>
          <p:nvPr>
            <p:ph type="title"/>
          </p:nvPr>
        </p:nvSpPr>
        <p:spPr>
          <a:xfrm>
            <a:off x="838200" y="365125"/>
            <a:ext cx="10515600" cy="1325563"/>
          </a:xfrm>
        </p:spPr>
        <p:txBody>
          <a:bodyPr/>
          <a:lstStyle/>
          <a:p>
            <a:pPr algn="ctr"/>
            <a:r>
              <a:rPr lang="en-US" b="1" i="0" dirty="0">
                <a:effectLst/>
                <a:latin typeface="Arial Black" panose="020B0604020202020204" pitchFamily="34" charset="0"/>
                <a:cs typeface="Arial Black" panose="020B0604020202020204" pitchFamily="34" charset="0"/>
              </a:rPr>
              <a:t>Italy. </a:t>
            </a:r>
            <a:r>
              <a:rPr lang="ro-RO" b="1" i="0" dirty="0">
                <a:effectLst/>
                <a:latin typeface="Arial Black" panose="020B0604020202020204" pitchFamily="34" charset="0"/>
                <a:cs typeface="Arial Black" panose="020B0604020202020204" pitchFamily="34" charset="0"/>
              </a:rPr>
              <a:t>Milan</a:t>
            </a:r>
          </a:p>
        </p:txBody>
      </p:sp>
      <p:sp>
        <p:nvSpPr>
          <p:cNvPr id="3" name="Substituent conținut 2">
            <a:extLst>
              <a:ext uri="{FF2B5EF4-FFF2-40B4-BE49-F238E27FC236}">
                <a16:creationId xmlns:a16="http://schemas.microsoft.com/office/drawing/2014/main" xmlns="" id="{FC303911-2B1E-1143-AD09-C68A38E9206F}"/>
              </a:ext>
            </a:extLst>
          </p:cNvPr>
          <p:cNvSpPr>
            <a:spLocks noGrp="1"/>
          </p:cNvSpPr>
          <p:nvPr>
            <p:ph idx="1"/>
          </p:nvPr>
        </p:nvSpPr>
        <p:spPr>
          <a:xfrm>
            <a:off x="838200" y="1509741"/>
            <a:ext cx="10799618" cy="4351338"/>
          </a:xfrm>
        </p:spPr>
        <p:txBody>
          <a:bodyPr>
            <a:normAutofit/>
          </a:bodyPr>
          <a:lstStyle/>
          <a:p>
            <a:pPr marL="0" indent="0">
              <a:buNone/>
            </a:pPr>
            <a:r>
              <a:rPr lang="ro-RO" b="0" i="0" dirty="0">
                <a:effectLst/>
                <a:latin typeface="MuseoSlab300"/>
              </a:rPr>
              <a:t>  </a:t>
            </a:r>
            <a:r>
              <a:rPr lang="ro-RO" sz="3200" b="1" i="0" dirty="0" err="1">
                <a:solidFill>
                  <a:schemeClr val="bg1"/>
                </a:solidFill>
                <a:effectLst>
                  <a:outerShdw blurRad="38100" dist="38100" dir="2700000" algn="tl">
                    <a:srgbClr val="000000">
                      <a:alpha val="43137"/>
                    </a:srgbClr>
                  </a:outerShdw>
                </a:effectLst>
                <a:latin typeface="MuseoSlab300"/>
              </a:rPr>
              <a:t>Since</a:t>
            </a:r>
            <a:r>
              <a:rPr lang="ro-RO" sz="3200" b="1" i="0" dirty="0">
                <a:solidFill>
                  <a:schemeClr val="bg1"/>
                </a:solidFill>
                <a:effectLst>
                  <a:outerShdw blurRad="38100" dist="38100" dir="2700000" algn="tl">
                    <a:srgbClr val="000000">
                      <a:alpha val="43137"/>
                    </a:srgbClr>
                  </a:outerShdw>
                </a:effectLst>
                <a:latin typeface="MuseoSlab300"/>
              </a:rPr>
              <a:t> </a:t>
            </a:r>
            <a:r>
              <a:rPr lang="ro-RO" sz="3200" b="1" i="0" dirty="0" err="1">
                <a:solidFill>
                  <a:schemeClr val="bg1"/>
                </a:solidFill>
                <a:effectLst>
                  <a:outerShdw blurRad="38100" dist="38100" dir="2700000" algn="tl">
                    <a:srgbClr val="000000">
                      <a:alpha val="43137"/>
                    </a:srgbClr>
                  </a:outerShdw>
                </a:effectLst>
                <a:latin typeface="MuseoSlab300"/>
              </a:rPr>
              <a:t>the</a:t>
            </a:r>
            <a:r>
              <a:rPr lang="ro-RO" sz="3200" b="1" i="0" dirty="0">
                <a:solidFill>
                  <a:schemeClr val="bg1"/>
                </a:solidFill>
                <a:effectLst>
                  <a:outerShdw blurRad="38100" dist="38100" dir="2700000" algn="tl">
                    <a:srgbClr val="000000">
                      <a:alpha val="43137"/>
                    </a:srgbClr>
                  </a:outerShdw>
                </a:effectLst>
                <a:latin typeface="MuseoSlab300"/>
              </a:rPr>
              <a:t> </a:t>
            </a:r>
            <a:r>
              <a:rPr lang="ro-RO" sz="3200" b="1" i="0" dirty="0" err="1">
                <a:solidFill>
                  <a:schemeClr val="bg1"/>
                </a:solidFill>
                <a:effectLst>
                  <a:outerShdw blurRad="38100" dist="38100" dir="2700000" algn="tl">
                    <a:srgbClr val="000000">
                      <a:alpha val="43137"/>
                    </a:srgbClr>
                  </a:outerShdw>
                </a:effectLst>
                <a:latin typeface="MuseoSlab300"/>
              </a:rPr>
              <a:t>launch</a:t>
            </a:r>
            <a:r>
              <a:rPr lang="ro-RO" sz="3200" b="1" i="0" dirty="0">
                <a:solidFill>
                  <a:schemeClr val="bg1"/>
                </a:solidFill>
                <a:effectLst>
                  <a:outerShdw blurRad="38100" dist="38100" dir="2700000" algn="tl">
                    <a:srgbClr val="000000">
                      <a:alpha val="43137"/>
                    </a:srgbClr>
                  </a:outerShdw>
                </a:effectLst>
                <a:latin typeface="MuseoSlab300"/>
              </a:rPr>
              <a:t>, </a:t>
            </a:r>
            <a:r>
              <a:rPr lang="ro-RO" sz="3200" b="1" i="0" dirty="0" err="1">
                <a:solidFill>
                  <a:schemeClr val="bg1"/>
                </a:solidFill>
                <a:effectLst>
                  <a:outerShdw blurRad="38100" dist="38100" dir="2700000" algn="tl">
                    <a:srgbClr val="000000">
                      <a:alpha val="43137"/>
                    </a:srgbClr>
                  </a:outerShdw>
                </a:effectLst>
                <a:latin typeface="MuseoSlab300"/>
              </a:rPr>
              <a:t>many</a:t>
            </a:r>
            <a:r>
              <a:rPr lang="ro-RO" sz="3200" b="1" i="0" dirty="0">
                <a:solidFill>
                  <a:schemeClr val="bg1"/>
                </a:solidFill>
                <a:effectLst>
                  <a:outerShdw blurRad="38100" dist="38100" dir="2700000" algn="tl">
                    <a:srgbClr val="000000">
                      <a:alpha val="43137"/>
                    </a:srgbClr>
                  </a:outerShdw>
                </a:effectLst>
                <a:latin typeface="MuseoSlab300"/>
              </a:rPr>
              <a:t> concrete </a:t>
            </a:r>
            <a:r>
              <a:rPr lang="ro-RO" sz="3200" b="1" i="0" dirty="0" err="1">
                <a:solidFill>
                  <a:schemeClr val="bg1"/>
                </a:solidFill>
                <a:effectLst>
                  <a:outerShdw blurRad="38100" dist="38100" dir="2700000" algn="tl">
                    <a:srgbClr val="000000">
                      <a:alpha val="43137"/>
                    </a:srgbClr>
                  </a:outerShdw>
                </a:effectLst>
                <a:latin typeface="MuseoSlab300"/>
              </a:rPr>
              <a:t>initiatives</a:t>
            </a:r>
            <a:r>
              <a:rPr lang="ro-RO" sz="3200" b="1" i="0" dirty="0">
                <a:solidFill>
                  <a:schemeClr val="bg1"/>
                </a:solidFill>
                <a:effectLst>
                  <a:outerShdw blurRad="38100" dist="38100" dir="2700000" algn="tl">
                    <a:srgbClr val="000000">
                      <a:alpha val="43137"/>
                    </a:srgbClr>
                  </a:outerShdw>
                </a:effectLst>
                <a:latin typeface="MuseoSlab300"/>
              </a:rPr>
              <a:t> </a:t>
            </a:r>
            <a:r>
              <a:rPr lang="ro-RO" sz="3200" b="1" i="0" dirty="0" err="1">
                <a:solidFill>
                  <a:schemeClr val="bg1"/>
                </a:solidFill>
                <a:effectLst>
                  <a:outerShdw blurRad="38100" dist="38100" dir="2700000" algn="tl">
                    <a:srgbClr val="000000">
                      <a:alpha val="43137"/>
                    </a:srgbClr>
                  </a:outerShdw>
                </a:effectLst>
                <a:latin typeface="MuseoSlab300"/>
              </a:rPr>
              <a:t>have</a:t>
            </a:r>
            <a:r>
              <a:rPr lang="ro-RO" sz="3200" b="1" i="0" dirty="0">
                <a:solidFill>
                  <a:schemeClr val="bg1"/>
                </a:solidFill>
                <a:effectLst>
                  <a:outerShdw blurRad="38100" dist="38100" dir="2700000" algn="tl">
                    <a:srgbClr val="000000">
                      <a:alpha val="43137"/>
                    </a:srgbClr>
                  </a:outerShdw>
                </a:effectLst>
                <a:latin typeface="MuseoSlab300"/>
              </a:rPr>
              <a:t> </a:t>
            </a:r>
            <a:r>
              <a:rPr lang="ro-RO" sz="3200" b="1" i="0" dirty="0" err="1">
                <a:solidFill>
                  <a:schemeClr val="bg1"/>
                </a:solidFill>
                <a:effectLst>
                  <a:outerShdw blurRad="38100" dist="38100" dir="2700000" algn="tl">
                    <a:srgbClr val="000000">
                      <a:alpha val="43137"/>
                    </a:srgbClr>
                  </a:outerShdw>
                </a:effectLst>
                <a:latin typeface="MuseoSlab300"/>
              </a:rPr>
              <a:t>been</a:t>
            </a:r>
            <a:r>
              <a:rPr lang="ro-RO" sz="3200" b="1" i="0" dirty="0">
                <a:solidFill>
                  <a:schemeClr val="bg1"/>
                </a:solidFill>
                <a:effectLst>
                  <a:outerShdw blurRad="38100" dist="38100" dir="2700000" algn="tl">
                    <a:srgbClr val="000000">
                      <a:alpha val="43137"/>
                    </a:srgbClr>
                  </a:outerShdw>
                </a:effectLst>
                <a:latin typeface="MuseoSlab300"/>
              </a:rPr>
              <a:t> </a:t>
            </a:r>
            <a:r>
              <a:rPr lang="ro-RO" sz="3200" b="1" i="0" dirty="0" err="1">
                <a:solidFill>
                  <a:schemeClr val="bg1"/>
                </a:solidFill>
                <a:effectLst>
                  <a:outerShdw blurRad="38100" dist="38100" dir="2700000" algn="tl">
                    <a:srgbClr val="000000">
                      <a:alpha val="43137"/>
                    </a:srgbClr>
                  </a:outerShdw>
                </a:effectLst>
                <a:latin typeface="MuseoSlab300"/>
              </a:rPr>
              <a:t>developed</a:t>
            </a:r>
            <a:r>
              <a:rPr lang="ro-RO" sz="3200" b="1" i="0" dirty="0">
                <a:solidFill>
                  <a:schemeClr val="bg1"/>
                </a:solidFill>
                <a:effectLst>
                  <a:outerShdw blurRad="38100" dist="38100" dir="2700000" algn="tl">
                    <a:srgbClr val="000000">
                      <a:alpha val="43137"/>
                    </a:srgbClr>
                  </a:outerShdw>
                </a:effectLst>
                <a:latin typeface="MuseoSlab300"/>
              </a:rPr>
              <a:t> </a:t>
            </a:r>
            <a:r>
              <a:rPr lang="ro-RO" sz="3200" b="1" i="0" dirty="0" err="1">
                <a:solidFill>
                  <a:schemeClr val="bg1"/>
                </a:solidFill>
                <a:effectLst>
                  <a:outerShdw blurRad="38100" dist="38100" dir="2700000" algn="tl">
                    <a:srgbClr val="000000">
                      <a:alpha val="43137"/>
                    </a:srgbClr>
                  </a:outerShdw>
                </a:effectLst>
                <a:latin typeface="MuseoSlab300"/>
              </a:rPr>
              <a:t>and</a:t>
            </a:r>
            <a:r>
              <a:rPr lang="ro-RO" sz="3200" b="1" i="0" dirty="0">
                <a:solidFill>
                  <a:schemeClr val="bg1"/>
                </a:solidFill>
                <a:effectLst>
                  <a:outerShdw blurRad="38100" dist="38100" dir="2700000" algn="tl">
                    <a:srgbClr val="000000">
                      <a:alpha val="43137"/>
                    </a:srgbClr>
                  </a:outerShdw>
                </a:effectLst>
                <a:latin typeface="MuseoSlab300"/>
              </a:rPr>
              <a:t> </a:t>
            </a:r>
            <a:r>
              <a:rPr lang="ro-RO" sz="3200" b="1" i="0" dirty="0" err="1">
                <a:solidFill>
                  <a:schemeClr val="bg1"/>
                </a:solidFill>
                <a:effectLst>
                  <a:outerShdw blurRad="38100" dist="38100" dir="2700000" algn="tl">
                    <a:srgbClr val="000000">
                      <a:alpha val="43137"/>
                    </a:srgbClr>
                  </a:outerShdw>
                </a:effectLst>
                <a:latin typeface="MuseoSlab300"/>
              </a:rPr>
              <a:t>implemented</a:t>
            </a:r>
            <a:r>
              <a:rPr lang="ro-RO" sz="3200" b="1" i="0" dirty="0">
                <a:solidFill>
                  <a:schemeClr val="bg1"/>
                </a:solidFill>
                <a:effectLst>
                  <a:outerShdw blurRad="38100" dist="38100" dir="2700000" algn="tl">
                    <a:srgbClr val="000000">
                      <a:alpha val="43137"/>
                    </a:srgbClr>
                  </a:outerShdw>
                </a:effectLst>
                <a:latin typeface="MuseoSlab300"/>
              </a:rPr>
              <a:t> </a:t>
            </a:r>
            <a:r>
              <a:rPr lang="ro-RO" sz="3200" b="1" i="0" dirty="0" err="1">
                <a:solidFill>
                  <a:schemeClr val="bg1"/>
                </a:solidFill>
                <a:effectLst>
                  <a:outerShdw blurRad="38100" dist="38100" dir="2700000" algn="tl">
                    <a:srgbClr val="000000">
                      <a:alpha val="43137"/>
                    </a:srgbClr>
                  </a:outerShdw>
                </a:effectLst>
                <a:latin typeface="MuseoSlab300"/>
              </a:rPr>
              <a:t>that</a:t>
            </a:r>
            <a:r>
              <a:rPr lang="ro-RO" sz="3200" b="1" i="0" dirty="0">
                <a:solidFill>
                  <a:schemeClr val="bg1"/>
                </a:solidFill>
                <a:effectLst>
                  <a:outerShdw blurRad="38100" dist="38100" dir="2700000" algn="tl">
                    <a:srgbClr val="000000">
                      <a:alpha val="43137"/>
                    </a:srgbClr>
                  </a:outerShdw>
                </a:effectLst>
                <a:latin typeface="MuseoSlab300"/>
              </a:rPr>
              <a:t> </a:t>
            </a:r>
            <a:r>
              <a:rPr lang="ro-RO" sz="3200" b="1" i="0" dirty="0" err="1">
                <a:solidFill>
                  <a:schemeClr val="bg1"/>
                </a:solidFill>
                <a:effectLst>
                  <a:outerShdw blurRad="38100" dist="38100" dir="2700000" algn="tl">
                    <a:srgbClr val="000000">
                      <a:alpha val="43137"/>
                    </a:srgbClr>
                  </a:outerShdw>
                </a:effectLst>
                <a:latin typeface="MuseoSlab300"/>
              </a:rPr>
              <a:t>build</a:t>
            </a:r>
            <a:r>
              <a:rPr lang="ro-RO" sz="3200" b="1" i="0" dirty="0">
                <a:solidFill>
                  <a:schemeClr val="bg1"/>
                </a:solidFill>
                <a:effectLst>
                  <a:outerShdw blurRad="38100" dist="38100" dir="2700000" algn="tl">
                    <a:srgbClr val="000000">
                      <a:alpha val="43137"/>
                    </a:srgbClr>
                  </a:outerShdw>
                </a:effectLst>
                <a:latin typeface="MuseoSlab300"/>
              </a:rPr>
              <a:t> on </a:t>
            </a:r>
            <a:r>
              <a:rPr lang="ro-RO" sz="3200" b="1" i="0" dirty="0" err="1">
                <a:solidFill>
                  <a:schemeClr val="bg1"/>
                </a:solidFill>
                <a:effectLst>
                  <a:outerShdw blurRad="38100" dist="38100" dir="2700000" algn="tl">
                    <a:srgbClr val="000000">
                      <a:alpha val="43137"/>
                    </a:srgbClr>
                  </a:outerShdw>
                </a:effectLst>
                <a:latin typeface="MuseoSlab300"/>
              </a:rPr>
              <a:t>the</a:t>
            </a:r>
            <a:r>
              <a:rPr lang="ro-RO" sz="3200" b="1" i="0" dirty="0">
                <a:solidFill>
                  <a:schemeClr val="bg1"/>
                </a:solidFill>
                <a:effectLst>
                  <a:outerShdw blurRad="38100" dist="38100" dir="2700000" algn="tl">
                    <a:srgbClr val="000000">
                      <a:alpha val="43137"/>
                    </a:srgbClr>
                  </a:outerShdw>
                </a:effectLst>
                <a:latin typeface="MuseoSlab300"/>
              </a:rPr>
              <a:t> </a:t>
            </a:r>
            <a:r>
              <a:rPr lang="ro-RO" sz="3200" b="1" i="0" dirty="0" err="1">
                <a:solidFill>
                  <a:schemeClr val="bg1"/>
                </a:solidFill>
                <a:effectLst>
                  <a:outerShdw blurRad="38100" dist="38100" dir="2700000" algn="tl">
                    <a:srgbClr val="000000">
                      <a:alpha val="43137"/>
                    </a:srgbClr>
                  </a:outerShdw>
                </a:effectLst>
                <a:latin typeface="MuseoSlab300"/>
              </a:rPr>
              <a:t>foundation</a:t>
            </a:r>
            <a:r>
              <a:rPr lang="ro-RO" sz="3200" b="1" i="0" dirty="0">
                <a:solidFill>
                  <a:schemeClr val="bg1"/>
                </a:solidFill>
                <a:effectLst>
                  <a:outerShdw blurRad="38100" dist="38100" dir="2700000" algn="tl">
                    <a:srgbClr val="000000">
                      <a:alpha val="43137"/>
                    </a:srgbClr>
                  </a:outerShdw>
                </a:effectLst>
                <a:latin typeface="MuseoSlab300"/>
              </a:rPr>
              <a:t> of </a:t>
            </a:r>
            <a:r>
              <a:rPr lang="ro-RO" sz="3200" b="1" i="0" dirty="0" err="1">
                <a:solidFill>
                  <a:schemeClr val="bg1"/>
                </a:solidFill>
                <a:effectLst>
                  <a:outerShdw blurRad="38100" dist="38100" dir="2700000" algn="tl">
                    <a:srgbClr val="000000">
                      <a:alpha val="43137"/>
                    </a:srgbClr>
                  </a:outerShdw>
                </a:effectLst>
                <a:latin typeface="MuseoSlab300"/>
              </a:rPr>
              <a:t>the</a:t>
            </a:r>
            <a:r>
              <a:rPr lang="ro-RO" sz="3200" b="1" i="0" dirty="0">
                <a:solidFill>
                  <a:schemeClr val="bg1"/>
                </a:solidFill>
                <a:effectLst>
                  <a:outerShdw blurRad="38100" dist="38100" dir="2700000" algn="tl">
                    <a:srgbClr val="000000">
                      <a:alpha val="43137"/>
                    </a:srgbClr>
                  </a:outerShdw>
                </a:effectLst>
                <a:latin typeface="MuseoSlab300"/>
              </a:rPr>
              <a:t> Milan </a:t>
            </a:r>
            <a:r>
              <a:rPr lang="ro-RO" sz="3200" b="1" i="0" dirty="0" err="1">
                <a:solidFill>
                  <a:schemeClr val="bg1"/>
                </a:solidFill>
                <a:effectLst>
                  <a:outerShdw blurRad="38100" dist="38100" dir="2700000" algn="tl">
                    <a:srgbClr val="000000">
                      <a:alpha val="43137"/>
                    </a:srgbClr>
                  </a:outerShdw>
                </a:effectLst>
                <a:latin typeface="MuseoSlab300"/>
              </a:rPr>
              <a:t>Food</a:t>
            </a:r>
            <a:r>
              <a:rPr lang="ro-RO" sz="3200" b="1" i="0" dirty="0">
                <a:solidFill>
                  <a:schemeClr val="bg1"/>
                </a:solidFill>
                <a:effectLst>
                  <a:outerShdw blurRad="38100" dist="38100" dir="2700000" algn="tl">
                    <a:srgbClr val="000000">
                      <a:alpha val="43137"/>
                    </a:srgbClr>
                  </a:outerShdw>
                </a:effectLst>
                <a:latin typeface="MuseoSlab300"/>
              </a:rPr>
              <a:t> </a:t>
            </a:r>
            <a:r>
              <a:rPr lang="ro-RO" sz="3200" b="1" i="0" dirty="0" err="1">
                <a:solidFill>
                  <a:schemeClr val="bg1"/>
                </a:solidFill>
                <a:effectLst>
                  <a:outerShdw blurRad="38100" dist="38100" dir="2700000" algn="tl">
                    <a:srgbClr val="000000">
                      <a:alpha val="43137"/>
                    </a:srgbClr>
                  </a:outerShdw>
                </a:effectLst>
                <a:latin typeface="MuseoSlab300"/>
              </a:rPr>
              <a:t>Policy</a:t>
            </a:r>
            <a:r>
              <a:rPr lang="ro-RO" sz="3200" b="1" i="0" dirty="0">
                <a:solidFill>
                  <a:schemeClr val="bg1"/>
                </a:solidFill>
                <a:effectLst>
                  <a:outerShdw blurRad="38100" dist="38100" dir="2700000" algn="tl">
                    <a:srgbClr val="000000">
                      <a:alpha val="43137"/>
                    </a:srgbClr>
                  </a:outerShdw>
                </a:effectLst>
                <a:latin typeface="MuseoSlab300"/>
              </a:rPr>
              <a:t>.</a:t>
            </a:r>
            <a:endParaRPr lang="en-US" sz="3200" b="1" i="0" dirty="0">
              <a:solidFill>
                <a:schemeClr val="bg1"/>
              </a:solidFill>
              <a:effectLst>
                <a:outerShdw blurRad="38100" dist="38100" dir="2700000" algn="tl">
                  <a:srgbClr val="000000">
                    <a:alpha val="43137"/>
                  </a:srgbClr>
                </a:outerShdw>
              </a:effectLst>
              <a:latin typeface="MuseoSlab300"/>
            </a:endParaRPr>
          </a:p>
          <a:p>
            <a:pPr marL="0" indent="0">
              <a:buNone/>
            </a:pPr>
            <a:r>
              <a:rPr lang="en-US" sz="3200" b="1" dirty="0">
                <a:solidFill>
                  <a:schemeClr val="bg1"/>
                </a:solidFill>
                <a:effectLst>
                  <a:outerShdw blurRad="38100" dist="38100" dir="2700000" algn="tl">
                    <a:srgbClr val="000000">
                      <a:alpha val="43137"/>
                    </a:srgbClr>
                  </a:outerShdw>
                </a:effectLst>
                <a:latin typeface="MuseoSlab300"/>
              </a:rPr>
              <a:t>  </a:t>
            </a:r>
            <a:r>
              <a:rPr lang="ro-RO" sz="3200" b="1" dirty="0">
                <a:solidFill>
                  <a:schemeClr val="bg1"/>
                </a:solidFill>
                <a:effectLst>
                  <a:outerShdw blurRad="38100" dist="38100" dir="2700000" algn="tl">
                    <a:srgbClr val="000000">
                      <a:alpha val="43137"/>
                    </a:srgbClr>
                  </a:outerShdw>
                </a:effectLst>
                <a:latin typeface="MuseoSlab300"/>
              </a:rPr>
              <a:t>The </a:t>
            </a:r>
            <a:r>
              <a:rPr lang="ro-RO" sz="3200" b="1" dirty="0" err="1">
                <a:solidFill>
                  <a:schemeClr val="bg1"/>
                </a:solidFill>
                <a:effectLst>
                  <a:outerShdw blurRad="38100" dist="38100" dir="2700000" algn="tl">
                    <a:srgbClr val="000000">
                      <a:alpha val="43137"/>
                    </a:srgbClr>
                  </a:outerShdw>
                </a:effectLst>
                <a:latin typeface="MuseoSlab300"/>
              </a:rPr>
              <a:t>first</a:t>
            </a:r>
            <a:r>
              <a:rPr lang="ro-RO" sz="3200" b="1" dirty="0">
                <a:solidFill>
                  <a:schemeClr val="bg1"/>
                </a:solidFill>
                <a:effectLst>
                  <a:outerShdw blurRad="38100" dist="38100" dir="2700000" algn="tl">
                    <a:srgbClr val="000000">
                      <a:alpha val="43137"/>
                    </a:srgbClr>
                  </a:outerShdw>
                </a:effectLst>
                <a:latin typeface="MuseoSlab300"/>
              </a:rPr>
              <a:t> step </a:t>
            </a:r>
            <a:r>
              <a:rPr lang="ro-RO" sz="3200" b="1" dirty="0" err="1">
                <a:solidFill>
                  <a:schemeClr val="bg1"/>
                </a:solidFill>
                <a:effectLst>
                  <a:outerShdw blurRad="38100" dist="38100" dir="2700000" algn="tl">
                    <a:srgbClr val="000000">
                      <a:alpha val="43137"/>
                    </a:srgbClr>
                  </a:outerShdw>
                </a:effectLst>
                <a:latin typeface="MuseoSlab300"/>
              </a:rPr>
              <a:t>was</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to</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assess</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the</a:t>
            </a:r>
            <a:r>
              <a:rPr lang="ro-RO" sz="3200" b="1" dirty="0">
                <a:solidFill>
                  <a:schemeClr val="bg1"/>
                </a:solidFill>
                <a:effectLst>
                  <a:outerShdw blurRad="38100" dist="38100" dir="2700000" algn="tl">
                    <a:srgbClr val="000000">
                      <a:alpha val="43137"/>
                    </a:srgbClr>
                  </a:outerShdw>
                </a:effectLst>
                <a:latin typeface="MuseoSlab300"/>
              </a:rPr>
              <a:t> local </a:t>
            </a:r>
            <a:r>
              <a:rPr lang="ro-RO" sz="3200" b="1" dirty="0" err="1">
                <a:solidFill>
                  <a:schemeClr val="bg1"/>
                </a:solidFill>
                <a:effectLst>
                  <a:outerShdw blurRad="38100" dist="38100" dir="2700000" algn="tl">
                    <a:srgbClr val="000000">
                      <a:alpha val="43137"/>
                    </a:srgbClr>
                  </a:outerShdw>
                </a:effectLst>
                <a:latin typeface="MuseoSlab300"/>
              </a:rPr>
              <a:t>food</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system</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by</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engaging</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food</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experts</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and</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stakeholders</a:t>
            </a:r>
            <a:r>
              <a:rPr lang="ro-RO" sz="3200" b="1" dirty="0">
                <a:solidFill>
                  <a:schemeClr val="bg1"/>
                </a:solidFill>
                <a:effectLst>
                  <a:outerShdw blurRad="38100" dist="38100" dir="2700000" algn="tl">
                    <a:srgbClr val="000000">
                      <a:alpha val="43137"/>
                    </a:srgbClr>
                  </a:outerShdw>
                </a:effectLst>
                <a:latin typeface="MuseoSlab300"/>
              </a:rPr>
              <a:t>. A public </a:t>
            </a:r>
            <a:r>
              <a:rPr lang="ro-RO" sz="3200" b="1" dirty="0" err="1">
                <a:solidFill>
                  <a:schemeClr val="bg1"/>
                </a:solidFill>
                <a:effectLst>
                  <a:outerShdw blurRad="38100" dist="38100" dir="2700000" algn="tl">
                    <a:srgbClr val="000000">
                      <a:alpha val="43137"/>
                    </a:srgbClr>
                  </a:outerShdw>
                </a:effectLst>
                <a:latin typeface="MuseoSlab300"/>
              </a:rPr>
              <a:t>consultation</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was</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launched</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involving</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city</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departments</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universities</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businesses</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and</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other</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organisations</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which</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collaborated</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to</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establish</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the</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most</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effective</a:t>
            </a:r>
            <a:r>
              <a:rPr lang="ro-RO" sz="3200" b="1" dirty="0">
                <a:solidFill>
                  <a:schemeClr val="bg1"/>
                </a:solidFill>
                <a:effectLst>
                  <a:outerShdw blurRad="38100" dist="38100" dir="2700000" algn="tl">
                    <a:srgbClr val="000000">
                      <a:alpha val="43137"/>
                    </a:srgbClr>
                  </a:outerShdw>
                </a:effectLst>
                <a:latin typeface="MuseoSlab300"/>
              </a:rPr>
              <a:t> </a:t>
            </a:r>
            <a:r>
              <a:rPr lang="ro-RO" sz="3200" b="1" dirty="0" err="1">
                <a:solidFill>
                  <a:schemeClr val="bg1"/>
                </a:solidFill>
                <a:effectLst>
                  <a:outerShdw blurRad="38100" dist="38100" dir="2700000" algn="tl">
                    <a:srgbClr val="000000">
                      <a:alpha val="43137"/>
                    </a:srgbClr>
                  </a:outerShdw>
                </a:effectLst>
                <a:latin typeface="MuseoSlab300"/>
              </a:rPr>
              <a:t>strategy</a:t>
            </a:r>
            <a:r>
              <a:rPr lang="ro-RO" sz="3200" b="1" dirty="0">
                <a:solidFill>
                  <a:schemeClr val="bg1"/>
                </a:solidFill>
                <a:effectLst>
                  <a:outerShdw blurRad="38100" dist="38100" dir="2700000" algn="tl">
                    <a:srgbClr val="000000">
                      <a:alpha val="43137"/>
                    </a:srgbClr>
                  </a:outerShdw>
                </a:effectLst>
                <a:latin typeface="MuseoSlab300"/>
              </a:rPr>
              <a:t>,</a:t>
            </a:r>
            <a:r>
              <a:rPr lang="en-US" sz="3200" b="1" dirty="0">
                <a:solidFill>
                  <a:schemeClr val="bg1"/>
                </a:solidFill>
                <a:effectLst>
                  <a:outerShdw blurRad="38100" dist="38100" dir="2700000" algn="tl">
                    <a:srgbClr val="000000">
                      <a:alpha val="43137"/>
                    </a:srgbClr>
                  </a:outerShdw>
                </a:effectLst>
                <a:latin typeface="MuseoSlab300"/>
              </a:rPr>
              <a:t>.</a:t>
            </a:r>
            <a:endParaRPr lang="ro-RO" sz="3200" dirty="0"/>
          </a:p>
        </p:txBody>
      </p:sp>
    </p:spTree>
    <p:extLst>
      <p:ext uri="{BB962C8B-B14F-4D97-AF65-F5344CB8AC3E}">
        <p14:creationId xmlns:p14="http://schemas.microsoft.com/office/powerpoint/2010/main" xmlns="" val="2706498724"/>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701</Words>
  <Application>Microsoft Office PowerPoint</Application>
  <PresentationFormat>Custom</PresentationFormat>
  <Paragraphs>28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Temă Office</vt:lpstr>
      <vt:lpstr>Circular Economy</vt:lpstr>
      <vt:lpstr>Introduction to Circular Economy </vt:lpstr>
      <vt:lpstr>Slide 3</vt:lpstr>
      <vt:lpstr>Circular Economy in Cities</vt:lpstr>
      <vt:lpstr>Slide 5</vt:lpstr>
      <vt:lpstr>WHAT DOES A CIRCULAR ECONOMY BRING TO CITIES?</vt:lpstr>
      <vt:lpstr>Slide 7</vt:lpstr>
      <vt:lpstr>Romania. Iasi</vt:lpstr>
      <vt:lpstr>Italy. Milan</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Circular Economy</dc:title>
  <dc:creator>ionut Samuel</dc:creator>
  <cp:lastModifiedBy>Andrei</cp:lastModifiedBy>
  <cp:revision>14</cp:revision>
  <dcterms:created xsi:type="dcterms:W3CDTF">2022-02-22T16:07:56Z</dcterms:created>
  <dcterms:modified xsi:type="dcterms:W3CDTF">2024-06-05T14:43:11Z</dcterms:modified>
</cp:coreProperties>
</file>